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7"/>
  </p:notesMasterIdLst>
  <p:handoutMasterIdLst>
    <p:handoutMasterId r:id="rId8"/>
  </p:handoutMasterIdLst>
  <p:sldIdLst>
    <p:sldId id="376" r:id="rId2"/>
    <p:sldId id="377" r:id="rId3"/>
    <p:sldId id="346" r:id="rId4"/>
    <p:sldId id="372" r:id="rId5"/>
    <p:sldId id="373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0B8"/>
    <a:srgbClr val="CC66FF"/>
    <a:srgbClr val="CC99FF"/>
    <a:srgbClr val="448450"/>
    <a:srgbClr val="99FFCC"/>
    <a:srgbClr val="FFCC00"/>
    <a:srgbClr val="CCCCFF"/>
    <a:srgbClr val="CCECFF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898" autoAdjust="0"/>
  </p:normalViewPr>
  <p:slideViewPr>
    <p:cSldViewPr>
      <p:cViewPr varScale="1">
        <p:scale>
          <a:sx n="101" d="100"/>
          <a:sy n="101" d="100"/>
        </p:scale>
        <p:origin x="34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1.10.2022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Доходы бюджета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565780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B6-4BCB-8993-B1ABA6E888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01.10.2023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Доходы бюджета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826379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B6-4BCB-8993-B1ABA6E888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43123456"/>
        <c:axId val="443124000"/>
        <c:axId val="0"/>
      </c:bar3DChart>
      <c:catAx>
        <c:axId val="443123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3124000"/>
        <c:crosses val="autoZero"/>
        <c:auto val="1"/>
        <c:lblAlgn val="ctr"/>
        <c:lblOffset val="100"/>
        <c:noMultiLvlLbl val="0"/>
      </c:catAx>
      <c:valAx>
        <c:axId val="4431240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3123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345160398588444E-2"/>
          <c:y val="0.89187063260777288"/>
          <c:w val="0.96865483960141152"/>
          <c:h val="0.1081294804600200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1.10.2022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Расходы бюджета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546054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B6-4BCB-8993-B1ABA6E888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01.10.2023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</c:f>
              <c:strCache>
                <c:ptCount val="1"/>
                <c:pt idx="0">
                  <c:v>Расходы бюджета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767519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B6-4BCB-8993-B1ABA6E888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42966672"/>
        <c:axId val="442968304"/>
        <c:axId val="0"/>
      </c:bar3DChart>
      <c:catAx>
        <c:axId val="44296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2968304"/>
        <c:crosses val="autoZero"/>
        <c:auto val="1"/>
        <c:lblAlgn val="ctr"/>
        <c:lblOffset val="100"/>
        <c:noMultiLvlLbl val="0"/>
      </c:catAx>
      <c:valAx>
        <c:axId val="44296830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2966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345160398588444E-2"/>
          <c:y val="0.89187063260777288"/>
          <c:w val="0.96865483960141152"/>
          <c:h val="0.1081294804600200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9 месяцев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373255746291705E-3"/>
                  <c:y val="-3.87171026351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170757561689372E-3"/>
                  <c:y val="-1.8632355978166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879881216123587E-3"/>
                  <c:y val="-9.5720610380937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435809155714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151952486449221E-3"/>
                  <c:y val="-4.0681259411898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3727928729672761E-3"/>
                  <c:y val="-3.110919837380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7455857459347655E-3"/>
                  <c:y val="-3.8288244152375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 с организаций</c:v>
                </c:pt>
                <c:pt idx="5">
                  <c:v>Земельный налог с физических лиц</c:v>
                </c:pt>
                <c:pt idx="6">
                  <c:v>Государтственная пошлина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188198.39999999999</c:v>
                </c:pt>
                <c:pt idx="1">
                  <c:v>12871</c:v>
                </c:pt>
                <c:pt idx="2">
                  <c:v>6370.3</c:v>
                </c:pt>
                <c:pt idx="3">
                  <c:v>1163</c:v>
                </c:pt>
                <c:pt idx="4">
                  <c:v>10226.799999999999</c:v>
                </c:pt>
                <c:pt idx="5">
                  <c:v>2181</c:v>
                </c:pt>
                <c:pt idx="6">
                  <c:v>2059.5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9 месяцев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78233866833194E-2"/>
                  <c:y val="-4.6666058677487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88785232401317E-2"/>
                  <c:y val="-2.974423754388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491171491869531E-2"/>
                  <c:y val="-4.5467289930945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FD-46CB-845C-BF492BB0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455857459347655E-3"/>
                  <c:y val="-2.632335628115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1F2-49FD-BE5A-EDA8F370D2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57597624322461E-2"/>
                  <c:y val="-2.393015259523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FD-46CB-845C-BF492BB0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0406366740514454E-2"/>
                  <c:y val="-1.196507629761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FD-46CB-845C-BF492BB0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6236757237804297E-2"/>
                  <c:y val="-1.196507629761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FD-46CB-845C-BF492BB035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 с организаций</c:v>
                </c:pt>
                <c:pt idx="5">
                  <c:v>Земельный налог с физических лиц</c:v>
                </c:pt>
                <c:pt idx="6">
                  <c:v>Государтственная пошлина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201346.6</c:v>
                </c:pt>
                <c:pt idx="1">
                  <c:v>13762.6</c:v>
                </c:pt>
                <c:pt idx="2">
                  <c:v>7537.4</c:v>
                </c:pt>
                <c:pt idx="3">
                  <c:v>1801.9</c:v>
                </c:pt>
                <c:pt idx="4">
                  <c:v>7512.5</c:v>
                </c:pt>
                <c:pt idx="5">
                  <c:v>1766.9</c:v>
                </c:pt>
                <c:pt idx="6">
                  <c:v>2145.3000000000002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71592464"/>
        <c:axId val="771590288"/>
        <c:axId val="0"/>
      </c:bar3DChart>
      <c:catAx>
        <c:axId val="77159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71590288"/>
        <c:crosses val="autoZero"/>
        <c:auto val="1"/>
        <c:lblAlgn val="ctr"/>
        <c:lblOffset val="100"/>
        <c:noMultiLvlLbl val="0"/>
      </c:catAx>
      <c:valAx>
        <c:axId val="77159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9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23406665031556"/>
          <c:y val="0.90449419571322409"/>
          <c:w val="0.57296584484034596"/>
          <c:h val="6.6789621172494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9 месяцев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874975586439102E-3"/>
                  <c:y val="-3.153796848576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437487793219551E-3"/>
                  <c:y val="-2.102531232384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662037551383688E-3"/>
                  <c:y val="-1.3064394262159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7345850461162E-2"/>
                  <c:y val="-3.919318278647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2037551383176E-3"/>
                  <c:y val="-1.3064565710902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662037551384199E-3"/>
                  <c:y val="-2.612878852431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гос. и мун.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6085.4</c:v>
                </c:pt>
                <c:pt idx="1">
                  <c:v>157.5</c:v>
                </c:pt>
                <c:pt idx="2">
                  <c:v>112.5</c:v>
                </c:pt>
                <c:pt idx="3">
                  <c:v>5677.3</c:v>
                </c:pt>
                <c:pt idx="4">
                  <c:v>2083.6999999999998</c:v>
                </c:pt>
                <c:pt idx="5">
                  <c:v>775.2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9 месяцев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963780927228558E-2"/>
                  <c:y val="-4.252683215699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244232705552398E-3"/>
                  <c:y val="-1.4696929198698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498611265414954E-2"/>
                  <c:y val="-3.048358661170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6938117986890344E-2"/>
                  <c:y val="-2.1773990436931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22981610968131E-3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76080435507166E-2"/>
                  <c:y val="-3.266098565539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93-40FA-BAD1-68995B070C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гос. и мун.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5913.7</c:v>
                </c:pt>
                <c:pt idx="1">
                  <c:v>69.900000000000006</c:v>
                </c:pt>
                <c:pt idx="2">
                  <c:v>205.3</c:v>
                </c:pt>
                <c:pt idx="3">
                  <c:v>14009.5</c:v>
                </c:pt>
                <c:pt idx="4">
                  <c:v>2517.8000000000002</c:v>
                </c:pt>
                <c:pt idx="5">
                  <c:v>2986.3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3126176"/>
        <c:axId val="443127808"/>
        <c:axId val="0"/>
      </c:bar3DChart>
      <c:catAx>
        <c:axId val="443126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127808"/>
        <c:crosses val="autoZero"/>
        <c:auto val="1"/>
        <c:lblAlgn val="ctr"/>
        <c:lblOffset val="100"/>
        <c:noMultiLvlLbl val="0"/>
      </c:catAx>
      <c:valAx>
        <c:axId val="44312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12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528231771273"/>
          <c:y val="0.84689352878718704"/>
          <c:w val="0.62683455119159992"/>
          <c:h val="0.153106471212812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07070967689714"/>
          <c:y val="0.11874698924956391"/>
          <c:w val="0.82259165272891555"/>
          <c:h val="0.6602815070358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9 месяцев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15481569414422E-2"/>
                  <c:y val="-3.807019351591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5482234257436E-3"/>
                  <c:y val="-2.320267281733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09876680368847E-2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7345850461059E-3"/>
                  <c:y val="-4.7902778961250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7211420953227413E-3"/>
                  <c:y val="-3.7015955191527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662037551384199E-3"/>
                  <c:y val="-2.6128788524318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1F-407F-BCD5-2A926C8B4F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10561.5</c:v>
                </c:pt>
                <c:pt idx="1">
                  <c:v>128201.1</c:v>
                </c:pt>
                <c:pt idx="2">
                  <c:v>184327.8</c:v>
                </c:pt>
                <c:pt idx="3">
                  <c:v>4686.8</c:v>
                </c:pt>
                <c:pt idx="4">
                  <c:v>281.5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9-425F-BDF7-D3654227DA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9 месяцев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575046342182452E-2"/>
                  <c:y val="-2.946243789483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244232705552398E-3"/>
                  <c:y val="-1.4696929198698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1D9-425F-BDF7-D3654227DA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24075102766352E-3"/>
                  <c:y val="-1.959659139323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09876680368847E-2"/>
                  <c:y val="-2.830618756801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22981610968131E-3"/>
                  <c:y val="-2.17739904369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C1F-407F-BCD5-2A926C8B4F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76080435507166E-2"/>
                  <c:y val="-3.2660985655397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1F-407F-BCD5-2A926C8B4FF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53623</c:v>
                </c:pt>
                <c:pt idx="1">
                  <c:v>211433.4</c:v>
                </c:pt>
                <c:pt idx="2">
                  <c:v>223646.1</c:v>
                </c:pt>
                <c:pt idx="3">
                  <c:v>75737.399999999994</c:v>
                </c:pt>
                <c:pt idx="4">
                  <c:v>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D9-425F-BDF7-D3654227D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71583760"/>
        <c:axId val="771593008"/>
        <c:axId val="0"/>
      </c:bar3DChart>
      <c:catAx>
        <c:axId val="77158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93008"/>
        <c:crosses val="autoZero"/>
        <c:auto val="1"/>
        <c:lblAlgn val="ctr"/>
        <c:lblOffset val="100"/>
        <c:noMultiLvlLbl val="0"/>
      </c:catAx>
      <c:valAx>
        <c:axId val="77159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158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528231771273"/>
          <c:y val="0.84689352878718704"/>
          <c:w val="0.62683455119159992"/>
          <c:h val="0.153106471212812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AB3D-C661-47B0-B5B3-F0288F86D792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0B2E8-6984-45F4-BC94-23BFB0B8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4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A85-25E8-4EA5-81CA-E1CCE328DDA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3C3B4-9CD5-43FE-922D-52137B4B2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6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0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11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4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873584"/>
            <a:ext cx="384048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572000"/>
            <a:ext cx="384048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5057779" y="0"/>
            <a:ext cx="4086222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9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9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6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2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4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27A3ADC-2E3F-43EF-870F-FC225C558105}" type="datetimeFigureOut">
              <a:rPr lang="ru-RU" smtClean="0">
                <a:solidFill>
                  <a:prstClr val="black"/>
                </a:solidFill>
              </a:rPr>
              <a:pPr/>
              <a:t>09.10.2023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F79BD-4D3E-4E96-B6AF-ED675F9A108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3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ru-RU" dirty="0" smtClean="0"/>
              <a:t>ИТОГИ ИСПОЛНЕНИЯ БЮДЖЕТА МО «ЛИХОСЛАВЛЬСКИЙ ОКРУГ» ЗА  </a:t>
            </a:r>
            <a:r>
              <a:rPr lang="ru-RU" dirty="0" smtClean="0"/>
              <a:t>9 МЕСЯЦЕВ </a:t>
            </a:r>
            <a:r>
              <a:rPr lang="ru-RU" dirty="0" smtClean="0"/>
              <a:t>2023 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02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197"/>
            <a:ext cx="8496944" cy="866457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                                    Лихославльского муниципального округа </a:t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2023 года,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337088" y="3284984"/>
          <a:ext cx="37042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7764" y="6453336"/>
            <a:ext cx="1981200" cy="365760"/>
          </a:xfrm>
        </p:spPr>
        <p:txBody>
          <a:bodyPr>
            <a:normAutofit/>
          </a:bodyPr>
          <a:lstStyle/>
          <a:p>
            <a:pPr algn="r"/>
            <a:fld id="{A7F8E3F6-DE14-48B2-B2BC-6FABA9630FB8}" type="slidenum">
              <a:rPr lang="ru-RU" smtClean="0"/>
              <a:pPr algn="r"/>
              <a:t>2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73395" y="1679397"/>
            <a:ext cx="257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МО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5737" y="1679397"/>
            <a:ext cx="260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МО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18228" y="2459886"/>
          <a:ext cx="2763453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1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1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2023 год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01.10.2023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1 084 250,3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826 379,0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81" y="245779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081681" y="2459886"/>
          <a:ext cx="1353465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53465">
                  <a:extLst>
                    <a:ext uri="{9D8B030D-6E8A-4147-A177-3AD203B41FA5}">
                      <a16:colId xmlns:a16="http://schemas.microsoft.com/office/drawing/2014/main" xmlns="" val="179071164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</a:p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уровню 2022 года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345260391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30303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146,1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858595956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4716016" y="2435040"/>
          <a:ext cx="2763453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21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1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2023 год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01.10.2023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1 107 986,0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767 519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/>
          </p:nvPr>
        </p:nvGraphicFramePr>
        <p:xfrm>
          <a:off x="7483334" y="2435040"/>
          <a:ext cx="1338380" cy="6480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38380">
                  <a:extLst>
                    <a:ext uri="{9D8B030D-6E8A-4147-A177-3AD203B41FA5}">
                      <a16:colId xmlns:a16="http://schemas.microsoft.com/office/drawing/2014/main" xmlns="" val="179071164"/>
                    </a:ext>
                  </a:extLst>
                </a:gridCol>
              </a:tblGrid>
              <a:tr h="397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</a:p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уровню 2021 года</a:t>
                      </a:r>
                      <a:endParaRPr lang="ru-RU" sz="1200" b="1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345260391"/>
                  </a:ext>
                </a:extLst>
              </a:tr>
              <a:tr h="250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140,5</a:t>
                      </a:r>
                      <a:endParaRPr lang="ru-RU" sz="1200" b="0" i="0" u="none" strike="noStrike" dirty="0">
                        <a:solidFill>
                          <a:srgbClr val="30303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858595956"/>
                  </a:ext>
                </a:extLst>
              </a:tr>
            </a:tbl>
          </a:graphicData>
        </a:graphic>
      </p:graphicFrame>
      <p:graphicFrame>
        <p:nvGraphicFramePr>
          <p:cNvPr id="15" name="Объект 7"/>
          <p:cNvGraphicFramePr>
            <a:graphicFrameLocks/>
          </p:cNvGraphicFramePr>
          <p:nvPr>
            <p:extLst/>
          </p:nvPr>
        </p:nvGraphicFramePr>
        <p:xfrm>
          <a:off x="4788024" y="3429000"/>
          <a:ext cx="37042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812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225"/>
            <a:ext cx="8351461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доходов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47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148855"/>
              </p:ext>
            </p:extLst>
          </p:nvPr>
        </p:nvGraphicFramePr>
        <p:xfrm>
          <a:off x="179512" y="1362248"/>
          <a:ext cx="8712967" cy="530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309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539" y="170242"/>
            <a:ext cx="8351461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неналоговых доходов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14378"/>
              </p:ext>
            </p:extLst>
          </p:nvPr>
        </p:nvGraphicFramePr>
        <p:xfrm>
          <a:off x="-32481" y="1025353"/>
          <a:ext cx="9145016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680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econ11\Desktop\картинки\143506140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200"/>
            <a:ext cx="9144000" cy="5506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32987"/>
            <a:ext cx="8351461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безвозмездных поступлений бюджета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0" y="-22861"/>
            <a:ext cx="701419" cy="84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557956"/>
              </p:ext>
            </p:extLst>
          </p:nvPr>
        </p:nvGraphicFramePr>
        <p:xfrm>
          <a:off x="-396552" y="620688"/>
          <a:ext cx="9145016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91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7789</TotalTime>
  <Words>119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1_Тема2</vt:lpstr>
      <vt:lpstr>ИТОГИ ИСПОЛНЕНИЯ БЮДЖЕТА МО «ЛИХОСЛАВЛЬСКИЙ ОКРУГ» ЗА  9 МЕСЯЦЕВ 2023 года </vt:lpstr>
      <vt:lpstr>Основные показатели исполнения бюджета                                    Лихославльского муниципального округа  за 9 месяцев 2023 года, тыс.рублей</vt:lpstr>
      <vt:lpstr>Исполнение налоговых доходов бюджета  Лихославльского муниципального округа, тыс. рублей</vt:lpstr>
      <vt:lpstr>Исполнение неналоговых доходов бюджета  Лихославльского муниципального округа, тыс. рублей</vt:lpstr>
      <vt:lpstr>Исполнение безвозмездных поступлений бюджета  Лихославльского муниципального округа, тыс. рублей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kazna17</dc:creator>
  <cp:lastModifiedBy>Пользователь Windows</cp:lastModifiedBy>
  <cp:revision>472</cp:revision>
  <cp:lastPrinted>2023-10-09T14:33:55Z</cp:lastPrinted>
  <dcterms:created xsi:type="dcterms:W3CDTF">2018-02-20T01:45:41Z</dcterms:created>
  <dcterms:modified xsi:type="dcterms:W3CDTF">2023-10-09T14:38:27Z</dcterms:modified>
</cp:coreProperties>
</file>