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  <p:sldMasterId id="2147483860" r:id="rId2"/>
  </p:sldMasterIdLst>
  <p:notesMasterIdLst>
    <p:notesMasterId r:id="rId8"/>
  </p:notesMasterIdLst>
  <p:handoutMasterIdLst>
    <p:handoutMasterId r:id="rId9"/>
  </p:handoutMasterIdLst>
  <p:sldIdLst>
    <p:sldId id="376" r:id="rId3"/>
    <p:sldId id="320" r:id="rId4"/>
    <p:sldId id="346" r:id="rId5"/>
    <p:sldId id="372" r:id="rId6"/>
    <p:sldId id="373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0B8"/>
    <a:srgbClr val="CC66FF"/>
    <a:srgbClr val="CC99FF"/>
    <a:srgbClr val="448450"/>
    <a:srgbClr val="99FFCC"/>
    <a:srgbClr val="FFCC00"/>
    <a:srgbClr val="CCCCFF"/>
    <a:srgbClr val="CCECFF"/>
    <a:srgbClr val="66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0898" autoAdjust="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207070967689714"/>
          <c:y val="0.11874698924956391"/>
          <c:w val="0.82259165272891555"/>
          <c:h val="0.66028150703580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01.07.2022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</c:f>
              <c:strCache>
                <c:ptCount val="1"/>
                <c:pt idx="0">
                  <c:v>Доходы бюджета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341567.1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B6-4BCB-8993-B1ABA6E8881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1.07.20232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</c:f>
              <c:strCache>
                <c:ptCount val="1"/>
                <c:pt idx="0">
                  <c:v>Доходы бюджета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561987.80000000005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B6-4BCB-8993-B1ABA6E888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30730240"/>
        <c:axId val="130732032"/>
        <c:axId val="0"/>
      </c:bar3DChart>
      <c:catAx>
        <c:axId val="130730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0732032"/>
        <c:crosses val="autoZero"/>
        <c:auto val="1"/>
        <c:lblAlgn val="ctr"/>
        <c:lblOffset val="100"/>
        <c:noMultiLvlLbl val="0"/>
      </c:catAx>
      <c:valAx>
        <c:axId val="13073203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07302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1345160398588444E-2"/>
          <c:y val="0.88523298998523969"/>
          <c:w val="0.96865483960141152"/>
          <c:h val="0.1081294804600200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9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735923733363953"/>
          <c:y val="9.9985151378092621E-2"/>
          <c:w val="0.80000162626747218"/>
          <c:h val="0.6679882319924381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01.07.2022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</c:f>
              <c:strCache>
                <c:ptCount val="1"/>
                <c:pt idx="0">
                  <c:v>Расходы бюджета 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335176.2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23-4537-A732-FF35556A3BA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1.07.2023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</c:f>
              <c:strCache>
                <c:ptCount val="1"/>
                <c:pt idx="0">
                  <c:v>Расходы бюджета 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517037.1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723-4537-A732-FF35556A3B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31340160"/>
        <c:axId val="131341696"/>
        <c:axId val="0"/>
      </c:bar3DChart>
      <c:catAx>
        <c:axId val="131340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1341696"/>
        <c:crosses val="autoZero"/>
        <c:auto val="1"/>
        <c:lblAlgn val="ctr"/>
        <c:lblOffset val="100"/>
        <c:noMultiLvlLbl val="0"/>
      </c:catAx>
      <c:valAx>
        <c:axId val="13134169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1340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8108851435160795"/>
          <c:w val="0.91413231863126321"/>
          <c:h val="8.2343013799344625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9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07070967689714"/>
          <c:y val="0.11874698924956391"/>
          <c:w val="0.82259165272891555"/>
          <c:h val="0.66028150703580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за I полугодие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373255746291705E-3"/>
                  <c:y val="-3.871710263510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1D9-425F-BDF7-D3654227DA3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5170757561689372E-3"/>
                  <c:y val="-1.8632355978166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1D9-425F-BDF7-D3654227DA3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2879881216123587E-3"/>
                  <c:y val="-9.57206103809378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1.4358091557140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9151952486449221E-3"/>
                  <c:y val="-4.0681259411898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3727928729672761E-3"/>
                  <c:y val="-3.1109198373804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8.7455857459347655E-3"/>
                  <c:y val="-3.8288244152375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Налоги на товары (работы, услуги), реализуемые на территории РФ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 с организаций</c:v>
                </c:pt>
                <c:pt idx="5">
                  <c:v>Земельный налог с физических лиц</c:v>
                </c:pt>
                <c:pt idx="6">
                  <c:v>Государтственная пошлина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115335</c:v>
                </c:pt>
                <c:pt idx="1">
                  <c:v>8103</c:v>
                </c:pt>
                <c:pt idx="2">
                  <c:v>4681</c:v>
                </c:pt>
                <c:pt idx="3">
                  <c:v>532</c:v>
                </c:pt>
                <c:pt idx="4">
                  <c:v>6347</c:v>
                </c:pt>
                <c:pt idx="5">
                  <c:v>1166</c:v>
                </c:pt>
                <c:pt idx="6">
                  <c:v>1324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D9-425F-BDF7-D3654227DA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за I полугодие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778233866833194E-2"/>
                  <c:y val="-4.6666058677487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1D9-425F-BDF7-D3654227DA3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688785232401317E-2"/>
                  <c:y val="-2.9744237543884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E1D9-425F-BDF7-D3654227DA3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491171491869531E-2"/>
                  <c:y val="-4.5467289930945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EFD-46CB-845C-BF492BB0350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7455857459347655E-3"/>
                  <c:y val="-2.632335628115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457597624322461E-2"/>
                  <c:y val="-2.3930152595234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EFD-46CB-845C-BF492BB0350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0406366740514454E-2"/>
                  <c:y val="-1.1965076297617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EFD-46CB-845C-BF492BB0350F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6236757237804297E-2"/>
                  <c:y val="-1.1965076297617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EFD-46CB-845C-BF492BB0350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Налоги на товары (работы, услуги), реализуемые на территории РФ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 с организаций</c:v>
                </c:pt>
                <c:pt idx="5">
                  <c:v>Земельный налог с физических лиц</c:v>
                </c:pt>
                <c:pt idx="6">
                  <c:v>Государтственная пошлина</c:v>
                </c:pt>
              </c:strCache>
            </c:strRef>
          </c:cat>
          <c:val>
            <c:numRef>
              <c:f>Лист1!$C$2:$C$8</c:f>
              <c:numCache>
                <c:formatCode>#,##0</c:formatCode>
                <c:ptCount val="7"/>
                <c:pt idx="0">
                  <c:v>122701</c:v>
                </c:pt>
                <c:pt idx="1">
                  <c:v>8906</c:v>
                </c:pt>
                <c:pt idx="2">
                  <c:v>5461</c:v>
                </c:pt>
                <c:pt idx="3">
                  <c:v>934</c:v>
                </c:pt>
                <c:pt idx="4">
                  <c:v>4413</c:v>
                </c:pt>
                <c:pt idx="5">
                  <c:v>1037</c:v>
                </c:pt>
                <c:pt idx="6">
                  <c:v>1205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D9-425F-BDF7-D3654227DA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9273984"/>
        <c:axId val="33436800"/>
        <c:axId val="0"/>
      </c:bar3DChart>
      <c:catAx>
        <c:axId val="1492739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3436800"/>
        <c:crosses val="autoZero"/>
        <c:auto val="1"/>
        <c:lblAlgn val="ctr"/>
        <c:lblOffset val="100"/>
        <c:noMultiLvlLbl val="0"/>
      </c:catAx>
      <c:valAx>
        <c:axId val="3343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27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523406665031556"/>
          <c:y val="0.90449419571322409"/>
          <c:w val="0.57296584484034596"/>
          <c:h val="6.67896211724945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07070967689714"/>
          <c:y val="0.11874698924956391"/>
          <c:w val="0.82259165272891555"/>
          <c:h val="0.66028150703580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за I полугодие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2874975586439102E-3"/>
                  <c:y val="-3.1537968485760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437487793219551E-3"/>
                  <c:y val="-2.1025312323840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662037551383688E-3"/>
                  <c:y val="-1.3064394262159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887345850461162E-2"/>
                  <c:y val="-3.919318278647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662037551383176E-3"/>
                  <c:y val="-1.3064565710902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1662037551384199E-3"/>
                  <c:y val="-2.6128788524318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Доходы от использования имущества, находящегося в гос. и мун.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(работ)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4359</c:v>
                </c:pt>
                <c:pt idx="1">
                  <c:v>137</c:v>
                </c:pt>
                <c:pt idx="2">
                  <c:v>87</c:v>
                </c:pt>
                <c:pt idx="3">
                  <c:v>3163</c:v>
                </c:pt>
                <c:pt idx="4">
                  <c:v>1380</c:v>
                </c:pt>
                <c:pt idx="5">
                  <c:v>49.6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D9-425F-BDF7-D3654227DA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за I полугодие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963780927228558E-2"/>
                  <c:y val="-4.2526832156994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3244232705552398E-3"/>
                  <c:y val="-1.4696929198698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498611265414954E-2"/>
                  <c:y val="-3.048358661170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6938117986890344E-2"/>
                  <c:y val="-2.17739904369319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3322981610968131E-3"/>
                  <c:y val="-2.177399043693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276080435507166E-2"/>
                  <c:y val="-3.2660985655397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Доходы от использования имущества, находящегося в гос. и мун.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(работ)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Лист1!$C$2:$C$7</c:f>
              <c:numCache>
                <c:formatCode>#,##0</c:formatCode>
                <c:ptCount val="6"/>
                <c:pt idx="0">
                  <c:v>3213</c:v>
                </c:pt>
                <c:pt idx="1">
                  <c:v>50</c:v>
                </c:pt>
                <c:pt idx="2">
                  <c:v>166</c:v>
                </c:pt>
                <c:pt idx="3">
                  <c:v>9861</c:v>
                </c:pt>
                <c:pt idx="4">
                  <c:v>1618</c:v>
                </c:pt>
                <c:pt idx="5">
                  <c:v>2139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D9-425F-BDF7-D3654227DA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3343360"/>
        <c:axId val="33344896"/>
        <c:axId val="0"/>
      </c:bar3DChart>
      <c:catAx>
        <c:axId val="333433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344896"/>
        <c:crosses val="autoZero"/>
        <c:auto val="1"/>
        <c:lblAlgn val="ctr"/>
        <c:lblOffset val="100"/>
        <c:noMultiLvlLbl val="0"/>
      </c:catAx>
      <c:valAx>
        <c:axId val="3334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34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528231771273"/>
          <c:y val="0.84689352878718704"/>
          <c:w val="0.62683455119159992"/>
          <c:h val="0.153106471212812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07070967689714"/>
          <c:y val="0.11874698924956391"/>
          <c:w val="0.82259165272891555"/>
          <c:h val="0.66028150703580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за I полугодие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2874975586439102E-3"/>
                  <c:y val="-3.1537968485760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437487793219551E-3"/>
                  <c:y val="-2.1025312323840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109876680368847E-2"/>
                  <c:y val="-2.177399043693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887345850461059E-3"/>
                  <c:y val="-4.7902778961250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7211420953227413E-3"/>
                  <c:y val="-3.7015955191527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1662037551384199E-3"/>
                  <c:y val="-2.6128788524318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Сувенции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7041</c:v>
                </c:pt>
                <c:pt idx="1">
                  <c:v>55396.7</c:v>
                </c:pt>
                <c:pt idx="2">
                  <c:v>131387.4</c:v>
                </c:pt>
                <c:pt idx="3">
                  <c:v>1038.0999999999999</c:v>
                </c:pt>
                <c:pt idx="4">
                  <c:v>281.5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D9-425F-BDF7-D3654227DA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за I полугодие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575046342182452E-2"/>
                  <c:y val="-2.9462437894835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3244232705552398E-3"/>
                  <c:y val="-1.4696929198698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324075102766352E-3"/>
                  <c:y val="-1.9596591393238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109876680368847E-2"/>
                  <c:y val="-2.8306187568011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3322981610968131E-3"/>
                  <c:y val="-2.177399043693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276080435507166E-2"/>
                  <c:y val="-3.2660985655397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Сувенции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52117.2</c:v>
                </c:pt>
                <c:pt idx="1">
                  <c:v>121031</c:v>
                </c:pt>
                <c:pt idx="2">
                  <c:v>155673.9</c:v>
                </c:pt>
                <c:pt idx="3">
                  <c:v>71249.3</c:v>
                </c:pt>
                <c:pt idx="4">
                  <c:v>213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D9-425F-BDF7-D3654227DA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3284480"/>
        <c:axId val="33286016"/>
        <c:axId val="0"/>
      </c:bar3DChart>
      <c:catAx>
        <c:axId val="33284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286016"/>
        <c:crosses val="autoZero"/>
        <c:auto val="1"/>
        <c:lblAlgn val="ctr"/>
        <c:lblOffset val="100"/>
        <c:noMultiLvlLbl val="0"/>
      </c:catAx>
      <c:valAx>
        <c:axId val="3328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28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528231771273"/>
          <c:y val="0.84689352878718704"/>
          <c:w val="0.62683455119159992"/>
          <c:h val="0.153106471212812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9AB3D-C661-47B0-B5B3-F0288F86D792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0B2E8-6984-45F4-BC94-23BFB0B8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040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54A85-25E8-4EA5-81CA-E1CCE328DDA1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3C3B4-9CD5-43FE-922D-52137B4B2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16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346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69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898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05.09.2023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80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05.09.2023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97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05.09.2023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63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05.09.2023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394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05.09.2023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26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05.09.2023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65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05.09.2023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922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05.09.2023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01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425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05.09.2023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43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05.09.2023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211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05.09.2023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34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1873584"/>
            <a:ext cx="384048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4572000"/>
            <a:ext cx="384048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5057779" y="0"/>
            <a:ext cx="4086222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26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874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791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28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550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50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030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169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27A3ADC-2E3F-43EF-870F-FC225C558105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CF79BD-4D3E-4E96-B6AF-ED675F9A10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05.09.2023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33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/>
          <a:lstStyle/>
          <a:p>
            <a:r>
              <a:rPr lang="ru-RU" dirty="0" smtClean="0"/>
              <a:t>ИТОГИ ИСПОЛНЕНИЯ БЮДЖЕТА МО «ЛИХОСЛАВЛЬСКИЙ ОКРУГ» ЗА  1 ПОЛУГОДИЕ 2023 года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702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33668"/>
            <a:ext cx="8496944" cy="866457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исполнения бюджета                                    Лихославльского муниципального округа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2023 год, тыс. рублей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696330"/>
              </p:ext>
            </p:extLst>
          </p:nvPr>
        </p:nvGraphicFramePr>
        <p:xfrm>
          <a:off x="337089" y="3284984"/>
          <a:ext cx="370427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97764" y="6453336"/>
            <a:ext cx="1981200" cy="365760"/>
          </a:xfrm>
        </p:spPr>
        <p:txBody>
          <a:bodyPr>
            <a:normAutofit/>
          </a:bodyPr>
          <a:lstStyle/>
          <a:p>
            <a:pPr algn="r"/>
            <a:fld id="{A7F8E3F6-DE14-48B2-B2BC-6FABA9630FB8}" type="slidenum">
              <a:rPr lang="ru-RU" smtClean="0"/>
              <a:pPr algn="r"/>
              <a:t>2</a:t>
            </a:fld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260541144"/>
              </p:ext>
            </p:extLst>
          </p:nvPr>
        </p:nvGraphicFramePr>
        <p:xfrm>
          <a:off x="4860032" y="3212976"/>
          <a:ext cx="396044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73395" y="1510120"/>
            <a:ext cx="257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МО</a:t>
            </a:r>
            <a:endParaRPr lang="ru-RU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616" y="1504650"/>
            <a:ext cx="2606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МО</a:t>
            </a:r>
            <a:endParaRPr lang="ru-RU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896400"/>
              </p:ext>
            </p:extLst>
          </p:nvPr>
        </p:nvGraphicFramePr>
        <p:xfrm>
          <a:off x="318228" y="2459886"/>
          <a:ext cx="2763453" cy="64807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9211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11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11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72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2023 год</a:t>
                      </a:r>
                      <a:endParaRPr lang="ru-RU" sz="1200" b="1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01.07.2023</a:t>
                      </a:r>
                      <a:endParaRPr lang="ru-RU" sz="1200" b="1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200" b="1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0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30303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1 077 410,8</a:t>
                      </a:r>
                      <a:endParaRPr lang="ru-RU" sz="1200" b="0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30303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561 987,8</a:t>
                      </a:r>
                      <a:endParaRPr lang="ru-RU" sz="1200" b="0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52,2</a:t>
                      </a:r>
                      <a:endParaRPr lang="ru-RU" sz="1200" b="0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9" y="0"/>
            <a:ext cx="701419" cy="847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428113"/>
              </p:ext>
            </p:extLst>
          </p:nvPr>
        </p:nvGraphicFramePr>
        <p:xfrm>
          <a:off x="3081681" y="2459886"/>
          <a:ext cx="1353465" cy="64807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353465">
                  <a:extLst>
                    <a:ext uri="{9D8B030D-6E8A-4147-A177-3AD203B41FA5}">
                      <a16:colId xmlns="" xmlns:a16="http://schemas.microsoft.com/office/drawing/2014/main" val="179071164"/>
                    </a:ext>
                  </a:extLst>
                </a:gridCol>
              </a:tblGrid>
              <a:tr h="3972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 </a:t>
                      </a:r>
                    </a:p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уровню 2022 года</a:t>
                      </a:r>
                      <a:endParaRPr lang="ru-RU" sz="1200" b="1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345260391"/>
                  </a:ext>
                </a:extLst>
              </a:tr>
              <a:tr h="250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30303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164,5</a:t>
                      </a:r>
                      <a:endParaRPr lang="ru-RU" sz="1200" b="0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858595956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593314"/>
              </p:ext>
            </p:extLst>
          </p:nvPr>
        </p:nvGraphicFramePr>
        <p:xfrm>
          <a:off x="4716016" y="2435040"/>
          <a:ext cx="2763453" cy="64807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9211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11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11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72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2023 год</a:t>
                      </a:r>
                      <a:endParaRPr lang="ru-RU" sz="1200" b="1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01.07.2022</a:t>
                      </a:r>
                      <a:endParaRPr lang="ru-RU" sz="1200" b="1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200" b="1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0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1 078 841,0</a:t>
                      </a:r>
                      <a:endParaRPr lang="ru-RU" sz="1200" b="0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517 950,7</a:t>
                      </a:r>
                      <a:endParaRPr lang="ru-RU" sz="1200" b="0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48,0</a:t>
                      </a:r>
                      <a:endParaRPr lang="ru-RU" sz="1200" b="0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213221"/>
              </p:ext>
            </p:extLst>
          </p:nvPr>
        </p:nvGraphicFramePr>
        <p:xfrm>
          <a:off x="7483334" y="2435040"/>
          <a:ext cx="1338380" cy="64807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338380">
                  <a:extLst>
                    <a:ext uri="{9D8B030D-6E8A-4147-A177-3AD203B41FA5}">
                      <a16:colId xmlns="" xmlns:a16="http://schemas.microsoft.com/office/drawing/2014/main" val="179071164"/>
                    </a:ext>
                  </a:extLst>
                </a:gridCol>
              </a:tblGrid>
              <a:tr h="3972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 </a:t>
                      </a:r>
                    </a:p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уровню 2022 года</a:t>
                      </a:r>
                      <a:endParaRPr lang="ru-RU" sz="1200" b="1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345260391"/>
                  </a:ext>
                </a:extLst>
              </a:tr>
              <a:tr h="250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  <a:endParaRPr lang="ru-RU" sz="1200" b="0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858595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29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:\Users\econ11\Desktop\картинки\1435061407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3200"/>
            <a:ext cx="9144000" cy="55067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95225"/>
            <a:ext cx="8351461" cy="79208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налоговых доходов бюджета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Лихославльского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47"/>
            <a:ext cx="701419" cy="847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960907"/>
              </p:ext>
            </p:extLst>
          </p:nvPr>
        </p:nvGraphicFramePr>
        <p:xfrm>
          <a:off x="179512" y="1362248"/>
          <a:ext cx="8712967" cy="530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9309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:\Users\econ11\Desktop\картинки\1435061407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3200"/>
            <a:ext cx="9144000" cy="55067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539" y="170242"/>
            <a:ext cx="8351461" cy="72008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неналоговых доходов бюджета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Лихославльского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1419" cy="847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142283"/>
              </p:ext>
            </p:extLst>
          </p:nvPr>
        </p:nvGraphicFramePr>
        <p:xfrm>
          <a:off x="-32481" y="1025353"/>
          <a:ext cx="9145016" cy="583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680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:\Users\econ11\Desktop\картинки\1435061407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3200"/>
            <a:ext cx="9144000" cy="55067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32987"/>
            <a:ext cx="8351461" cy="72008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безвозмездных поступлений бюджета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Лихославльского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0" y="-22861"/>
            <a:ext cx="701419" cy="847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10944"/>
              </p:ext>
            </p:extLst>
          </p:nvPr>
        </p:nvGraphicFramePr>
        <p:xfrm>
          <a:off x="-396552" y="620688"/>
          <a:ext cx="9145016" cy="583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2913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2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7775</TotalTime>
  <Words>146</Words>
  <Application>Microsoft Office PowerPoint</Application>
  <PresentationFormat>Экран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Тема2</vt:lpstr>
      <vt:lpstr>1_Тема2</vt:lpstr>
      <vt:lpstr>ИТОГИ ИСПОЛНЕНИЯ БЮДЖЕТА МО «ЛИХОСЛАВЛЬСКИЙ ОКРУГ» ЗА  1 ПОЛУГОДИЕ 2023 года </vt:lpstr>
      <vt:lpstr>Основные показатели исполнения бюджета                                    Лихославльского муниципального округа  за 1 полугодие 2023 год, тыс. рублей</vt:lpstr>
      <vt:lpstr>Исполнение налоговых доходов бюджета  Лихославльского муниципального округа, тыс. рублей</vt:lpstr>
      <vt:lpstr>Исполнение неналоговых доходов бюджета  Лихославльского муниципального округа, тыс. рублей</vt:lpstr>
      <vt:lpstr>Исполнение безвозмездных поступлений бюджета  Лихославльского муниципального округа, тыс. рублей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kazna17</dc:creator>
  <cp:lastModifiedBy>Пользователь Windows</cp:lastModifiedBy>
  <cp:revision>466</cp:revision>
  <cp:lastPrinted>2023-08-04T05:51:44Z</cp:lastPrinted>
  <dcterms:created xsi:type="dcterms:W3CDTF">2018-02-20T01:45:41Z</dcterms:created>
  <dcterms:modified xsi:type="dcterms:W3CDTF">2023-09-05T13:37:11Z</dcterms:modified>
</cp:coreProperties>
</file>