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6.xml" ContentType="application/vnd.openxmlformats-officedocument.presentationml.notesSlide+xml"/>
  <Override PartName="/ppt/charts/chart14.xml" ContentType="application/vnd.openxmlformats-officedocument.drawingml.chart+xml"/>
  <Override PartName="/ppt/notesSlides/notesSlide7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7" r:id="rId3"/>
    <p:sldId id="349" r:id="rId4"/>
    <p:sldId id="366" r:id="rId5"/>
    <p:sldId id="367" r:id="rId6"/>
    <p:sldId id="368" r:id="rId7"/>
    <p:sldId id="369" r:id="rId8"/>
    <p:sldId id="354" r:id="rId9"/>
    <p:sldId id="361" r:id="rId10"/>
    <p:sldId id="357" r:id="rId11"/>
    <p:sldId id="363" r:id="rId12"/>
    <p:sldId id="342" r:id="rId13"/>
    <p:sldId id="365" r:id="rId14"/>
    <p:sldId id="353" r:id="rId15"/>
  </p:sldIdLst>
  <p:sldSz cx="9144000" cy="6858000" type="screen4x3"/>
  <p:notesSz cx="67691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orient="horz" pos="3087">
          <p15:clr>
            <a:srgbClr val="A4A3A4"/>
          </p15:clr>
        </p15:guide>
        <p15:guide id="3" pos="2160">
          <p15:clr>
            <a:srgbClr val="A4A3A4"/>
          </p15:clr>
        </p15:guide>
        <p15:guide id="4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CCFF99"/>
    <a:srgbClr val="E1EBF7"/>
    <a:srgbClr val="EAEAEA"/>
    <a:srgbClr val="A8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71" autoAdjust="0"/>
    <p:restoredTop sz="91032" autoAdjust="0"/>
  </p:normalViewPr>
  <p:slideViewPr>
    <p:cSldViewPr>
      <p:cViewPr>
        <p:scale>
          <a:sx n="70" d="100"/>
          <a:sy n="70" d="100"/>
        </p:scale>
        <p:origin x="-1613" y="-2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911"/>
        <p:guide orient="horz" pos="3121"/>
        <p:guide pos="2171"/>
        <p:guide pos="2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25786163522012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Лист1!$B$2:$B$6</c:f>
              <c:numCache>
                <c:formatCode>#,##0</c:formatCode>
                <c:ptCount val="5"/>
                <c:pt idx="0">
                  <c:v>25294</c:v>
                </c:pt>
                <c:pt idx="1">
                  <c:v>25194</c:v>
                </c:pt>
                <c:pt idx="2">
                  <c:v>25059</c:v>
                </c:pt>
                <c:pt idx="3">
                  <c:v>24948</c:v>
                </c:pt>
                <c:pt idx="4">
                  <c:v>24848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532032"/>
        <c:axId val="103697408"/>
        <c:axId val="0"/>
      </c:bar3DChart>
      <c:catAx>
        <c:axId val="10353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697408"/>
        <c:crosses val="autoZero"/>
        <c:auto val="1"/>
        <c:lblAlgn val="ctr"/>
        <c:lblOffset val="100"/>
        <c:noMultiLvlLbl val="0"/>
      </c:catAx>
      <c:valAx>
        <c:axId val="103697408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103532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150711662075295E-2"/>
          <c:y val="0.10540168128654971"/>
          <c:w val="0.52211076675849399"/>
          <c:h val="0.732979166666666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0007788888888888"/>
                  <c:y val="3.99772727272727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855911111111111E-2"/>
                  <c:y val="-0.2537196969696969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1583444444444448E-2"/>
                  <c:y val="-0.1951725589225589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9586555555555552E-2"/>
                  <c:y val="-0.1368134118967452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278988888888889E-2"/>
                  <c:y val="6.23776655443322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Оптовая и розничная торговля, ремонт автотранспортных средств</c:v>
                </c:pt>
                <c:pt idx="1">
                  <c:v>Транспорт и связь</c:v>
                </c:pt>
                <c:pt idx="2">
                  <c:v>Промышленность</c:v>
                </c:pt>
                <c:pt idx="3">
                  <c:v>Строительство</c:v>
                </c:pt>
                <c:pt idx="4">
                  <c:v>Операции с недвижимым имуществом, аренда и предоставление услуг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40</c:v>
                </c:pt>
                <c:pt idx="1">
                  <c:v>17</c:v>
                </c:pt>
                <c:pt idx="2">
                  <c:v>8</c:v>
                </c:pt>
                <c:pt idx="3">
                  <c:v>8</c:v>
                </c:pt>
                <c:pt idx="4">
                  <c:v>2</c:v>
                </c:pt>
                <c:pt idx="5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731393480257116"/>
          <c:y val="0.13561220760233919"/>
          <c:w val="0.31317499999999998"/>
          <c:h val="0.7484680134680135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ИП</c:v>
                </c:pt>
              </c:strCache>
            </c:strRef>
          </c:tx>
          <c:dLbls>
            <c:dLbl>
              <c:idx val="0"/>
              <c:layout>
                <c:manualLayout>
                  <c:x val="-1.8656517094017094E-2"/>
                  <c:y val="0.121267361111111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528846153846153E-2"/>
                  <c:y val="0.143315972222222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832799145299147E-2"/>
                  <c:y val="0.143315972222222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528846153846153E-2"/>
                  <c:y val="0.154340277777777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136752136752137E-2"/>
                  <c:y val="0.132291666666666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454</c:v>
                </c:pt>
                <c:pt idx="1">
                  <c:v>480</c:v>
                </c:pt>
                <c:pt idx="2">
                  <c:v>480</c:v>
                </c:pt>
                <c:pt idx="3">
                  <c:v>490</c:v>
                </c:pt>
                <c:pt idx="4">
                  <c:v>500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самозанятых</c:v>
                </c:pt>
              </c:strCache>
            </c:strRef>
          </c:tx>
          <c:dLbls>
            <c:dLbl>
              <c:idx val="0"/>
              <c:layout>
                <c:manualLayout>
                  <c:x val="-2.8832799145299154E-2"/>
                  <c:y val="-8.2682291666666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224893162393159E-2"/>
                  <c:y val="-7.7170138888888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832799145299147E-2"/>
                  <c:y val="-8.8194444444444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3920940170940168E-2"/>
                  <c:y val="-8.8194444444444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7313034188034187E-2"/>
                  <c:y val="-8.2682291666666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672</c:v>
                </c:pt>
                <c:pt idx="1">
                  <c:v>680</c:v>
                </c:pt>
                <c:pt idx="2">
                  <c:v>680</c:v>
                </c:pt>
                <c:pt idx="3">
                  <c:v>685</c:v>
                </c:pt>
                <c:pt idx="4">
                  <c:v>695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936000"/>
        <c:axId val="61989632"/>
      </c:lineChart>
      <c:catAx>
        <c:axId val="6193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1989632"/>
        <c:crosses val="autoZero"/>
        <c:auto val="1"/>
        <c:lblAlgn val="ctr"/>
        <c:lblOffset val="100"/>
        <c:noMultiLvlLbl val="0"/>
      </c:catAx>
      <c:valAx>
        <c:axId val="6198963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61936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529847756410256"/>
          <c:y val="0.27758506944444444"/>
          <c:w val="0.29598714953271027"/>
          <c:h val="0.25971647509578544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Индекс физического объема,%</c:v>
                </c:pt>
              </c:strCache>
            </c:strRef>
          </c:tx>
          <c:dLbls>
            <c:dLbl>
              <c:idx val="0"/>
              <c:layout>
                <c:manualLayout>
                  <c:x val="-3.5493827160493825E-2"/>
                  <c:y val="-6.1148148148148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8580246913580245E-2"/>
                  <c:y val="-7.0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123456790123455E-2"/>
                  <c:y val="-9.4074074074074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3950617283950615E-2"/>
                  <c:y val="-8.46666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9320987654320986E-2"/>
                  <c:y val="-0.108185185185185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86419753086431E-2"/>
                  <c:y val="-9.8777777777777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69.8</c:v>
                </c:pt>
                <c:pt idx="1">
                  <c:v>173.4</c:v>
                </c:pt>
                <c:pt idx="2">
                  <c:v>101.1</c:v>
                </c:pt>
                <c:pt idx="3">
                  <c:v>116.8</c:v>
                </c:pt>
                <c:pt idx="4">
                  <c:v>77.3</c:v>
                </c:pt>
                <c:pt idx="5">
                  <c:v>89.1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Объем инвестиций, млн. руб</c:v>
                </c:pt>
              </c:strCache>
            </c:strRef>
          </c:tx>
          <c:dLbls>
            <c:dLbl>
              <c:idx val="0"/>
              <c:layout>
                <c:manualLayout>
                  <c:x val="-5.2469135802469133E-2"/>
                  <c:y val="-8.9370370370370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555555555555552E-2"/>
                  <c:y val="-8.46666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8641975308641972E-2"/>
                  <c:y val="-0.108185185185185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209876543209874E-2"/>
                  <c:y val="-8.46666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7037037037037035E-2"/>
                  <c:y val="-0.1175925925925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0123456790123573E-2"/>
                  <c:y val="-8.4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284.26499999999999</c:v>
                </c:pt>
                <c:pt idx="1">
                  <c:v>517.149</c:v>
                </c:pt>
                <c:pt idx="2">
                  <c:v>595.51199999999994</c:v>
                </c:pt>
                <c:pt idx="3">
                  <c:v>736.596</c:v>
                </c:pt>
                <c:pt idx="4">
                  <c:v>599.56600000000003</c:v>
                </c:pt>
                <c:pt idx="5">
                  <c:v>559.85599999999999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075520"/>
        <c:axId val="52095232"/>
      </c:lineChart>
      <c:catAx>
        <c:axId val="5207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2095232"/>
        <c:crosses val="autoZero"/>
        <c:auto val="1"/>
        <c:lblAlgn val="ctr"/>
        <c:lblOffset val="100"/>
        <c:noMultiLvlLbl val="0"/>
      </c:catAx>
      <c:valAx>
        <c:axId val="52095232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52075520"/>
        <c:crosses val="autoZero"/>
        <c:crossBetween val="between"/>
      </c:valAx>
      <c:spPr>
        <a:noFill/>
      </c:spPr>
    </c:plotArea>
    <c:legend>
      <c:legendPos val="b"/>
      <c:layout/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457770657073295E-2"/>
          <c:y val="5.2566618099401205E-2"/>
          <c:w val="0.87223925190421092"/>
          <c:h val="0.5825319922117225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Обрабатывающие производства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2025 год, прогноз</c:v>
                </c:pt>
                <c:pt idx="1">
                  <c:v>2022 год, оценка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67.900000000000006</c:v>
                </c:pt>
                <c:pt idx="1">
                  <c:v>63.4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873436257140841E-3"/>
                  <c:y val="-9.809198356835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915624171427195E-3"/>
                  <c:y val="-0.11440891728925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2025 год, прогноз</c:v>
                </c:pt>
                <c:pt idx="1">
                  <c:v>2022 год, оценка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Сельское хозяйство, лесное хозяйство, охота, рыболовство и рыбоводство...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957812085713598E-3"/>
                  <c:y val="-1.4192110889566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2025 год, прогноз</c:v>
                </c:pt>
                <c:pt idx="1">
                  <c:v>2022 год, оценка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3.6</c:v>
                </c:pt>
                <c:pt idx="1">
                  <c:v>15.2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Государственное управление и обеспечение военной безопасности; социальное обеспечение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957812085712719E-3"/>
                  <c:y val="0.152545223052345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2025 год, прогноз</c:v>
                </c:pt>
                <c:pt idx="1">
                  <c:v>2022 год, оценка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1.8</c:v>
                </c:pt>
                <c:pt idx="1">
                  <c:v>7.6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виды деятельности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2025 год, прогноз</c:v>
                </c:pt>
                <c:pt idx="1">
                  <c:v>2022 год, оценка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25.7</c:v>
                </c:pt>
                <c:pt idx="1">
                  <c:v>12.8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557312"/>
        <c:axId val="52558848"/>
      </c:barChart>
      <c:catAx>
        <c:axId val="525573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2558848"/>
        <c:crosses val="autoZero"/>
        <c:auto val="1"/>
        <c:lblAlgn val="ctr"/>
        <c:lblOffset val="100"/>
        <c:noMultiLvlLbl val="0"/>
      </c:catAx>
      <c:valAx>
        <c:axId val="525588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2557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4900465808566764E-2"/>
          <c:y val="0.56493141470680164"/>
          <c:w val="0.69789981274254853"/>
          <c:h val="0.4350685852932003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Бюджетная сфера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34433598802879E-2"/>
                  <c:y val="0.147830687830687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672167994014397E-3"/>
                  <c:y val="0.161269576719576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7623779865324E-2"/>
                  <c:y val="0.15455026455026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090209992517998E-3"/>
                  <c:y val="0.16462936507936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1672167994014397E-3"/>
                  <c:y val="0.171349206349206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26</c:v>
                </c:pt>
                <c:pt idx="1">
                  <c:v>26</c:v>
                </c:pt>
                <c:pt idx="2">
                  <c:v>26</c:v>
                </c:pt>
                <c:pt idx="3">
                  <c:v>26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Внебюджетная сфера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090209992517998E-3"/>
                  <c:y val="0.127671957671957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090209992517998E-3"/>
                  <c:y val="0.127671957671957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79262939895252E-2"/>
                  <c:y val="0.127671957671957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672167994014397E-3"/>
                  <c:y val="0.104153439153439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7090209992517998E-3"/>
                  <c:y val="0.10079365079365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33</c:v>
                </c:pt>
                <c:pt idx="1">
                  <c:v>33</c:v>
                </c:pt>
                <c:pt idx="2">
                  <c:v>33</c:v>
                </c:pt>
                <c:pt idx="3">
                  <c:v>33</c:v>
                </c:pt>
                <c:pt idx="4">
                  <c:v>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ИП; самозанятые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1672167994014397E-3"/>
                  <c:y val="0.110873015873015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54125995510804E-3"/>
                  <c:y val="0.11087301587301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08251991021608E-3"/>
                  <c:y val="0.1175925925925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79262939895252E-2"/>
                  <c:y val="0.1175925925925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1672167994013269E-3"/>
                  <c:y val="0.120952380952380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41</c:v>
                </c:pt>
                <c:pt idx="1">
                  <c:v>41</c:v>
                </c:pt>
                <c:pt idx="2">
                  <c:v>41</c:v>
                </c:pt>
                <c:pt idx="3">
                  <c:v>41</c:v>
                </c:pt>
                <c:pt idx="4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52899840"/>
        <c:axId val="52901376"/>
        <c:axId val="120995328"/>
      </c:bar3DChart>
      <c:catAx>
        <c:axId val="5289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2901376"/>
        <c:crosses val="autoZero"/>
        <c:auto val="1"/>
        <c:lblAlgn val="ctr"/>
        <c:lblOffset val="100"/>
        <c:noMultiLvlLbl val="0"/>
      </c:catAx>
      <c:valAx>
        <c:axId val="529013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2899840"/>
        <c:crosses val="autoZero"/>
        <c:crossBetween val="between"/>
      </c:valAx>
      <c:serAx>
        <c:axId val="120995328"/>
        <c:scaling>
          <c:orientation val="minMax"/>
        </c:scaling>
        <c:delete val="1"/>
        <c:axPos val="b"/>
        <c:majorTickMark val="none"/>
        <c:minorTickMark val="none"/>
        <c:tickLblPos val="nextTo"/>
        <c:crossAx val="52901376"/>
        <c:crosses val="autoZero"/>
      </c:serAx>
    </c:plotArea>
    <c:legend>
      <c:legendPos val="b"/>
      <c:layout>
        <c:manualLayout>
          <c:xMode val="edge"/>
          <c:yMode val="edge"/>
          <c:x val="0.14551754421427049"/>
          <c:y val="0.8778719576719578"/>
          <c:w val="0.70588130317175835"/>
          <c:h val="7.1731216931216937E-2"/>
        </c:manualLayout>
      </c:layout>
      <c:overlay val="0"/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Лихославльский округ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6907274419417878E-3"/>
                  <c:y val="-1.8007171140971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5482141328559121E-3"/>
                  <c:y val="-3.1901621456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8008235879073544E-5"/>
                  <c:y val="-1.904487870983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3753189536317461E-3"/>
                  <c:y val="-1.9044696367968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0429251030395527E-3"/>
                  <c:y val="-1.9563641323335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9679301169926767E-3"/>
                  <c:y val="-8.50347727495915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0462585136491427E-2"/>
                  <c:y val="-1.1337969699945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отчет</c:v>
                </c:pt>
                <c:pt idx="1">
                  <c:v>2022 оценка</c:v>
                </c:pt>
                <c:pt idx="2">
                  <c:v>2023 прогноз</c:v>
                </c:pt>
                <c:pt idx="3">
                  <c:v>2024 прогноз</c:v>
                </c:pt>
                <c:pt idx="4">
                  <c:v>2025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30537</c:v>
                </c:pt>
                <c:pt idx="1">
                  <c:v>31443</c:v>
                </c:pt>
                <c:pt idx="2">
                  <c:v>32437</c:v>
                </c:pt>
                <c:pt idx="3">
                  <c:v>33462</c:v>
                </c:pt>
                <c:pt idx="4">
                  <c:v>34473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Тверская область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119549558245806E-2"/>
                  <c:y val="-2.4160115123361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456499368922579E-2"/>
                  <c:y val="-2.1643797349624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2282496844612897E-3"/>
                  <c:y val="-2.3859433383586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119549558245806E-2"/>
                  <c:y val="-1.6912123919260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2282496844612897E-3"/>
                  <c:y val="-1.681192019844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8.6738996213535507E-3"/>
                  <c:y val="-2.4160177027514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8912998737845156E-3"/>
                  <c:y val="-2.1744159324763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отчет</c:v>
                </c:pt>
                <c:pt idx="1">
                  <c:v>2022 оценка</c:v>
                </c:pt>
                <c:pt idx="2">
                  <c:v>2023 прогноз</c:v>
                </c:pt>
                <c:pt idx="3">
                  <c:v>2024 прогноз</c:v>
                </c:pt>
                <c:pt idx="4">
                  <c:v>2025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40286</c:v>
                </c:pt>
                <c:pt idx="1">
                  <c:v>44504</c:v>
                </c:pt>
                <c:pt idx="2">
                  <c:v>46329</c:v>
                </c:pt>
                <c:pt idx="3">
                  <c:v>48460</c:v>
                </c:pt>
                <c:pt idx="4">
                  <c:v>50883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995968"/>
        <c:axId val="52997504"/>
        <c:axId val="0"/>
      </c:bar3DChart>
      <c:catAx>
        <c:axId val="52995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52997504"/>
        <c:crosses val="autoZero"/>
        <c:auto val="1"/>
        <c:lblAlgn val="ctr"/>
        <c:lblOffset val="100"/>
        <c:noMultiLvlLbl val="0"/>
      </c:catAx>
      <c:valAx>
        <c:axId val="52997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2995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6153981524821468"/>
          <c:y val="0.92993076114601136"/>
          <c:w val="0.45975834196928939"/>
          <c:h val="4.94409033653744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Оборот розничной торговли, </a:t>
            </a:r>
            <a:r>
              <a:rPr lang="ru-RU" dirty="0" smtClean="0"/>
              <a:t>                                                    млн</a:t>
            </a:r>
            <a:r>
              <a:rPr lang="ru-RU" dirty="0"/>
              <a:t>. </a:t>
            </a:r>
            <a:r>
              <a:rPr lang="ru-RU" dirty="0" smtClean="0"/>
              <a:t>руб.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039961013645224E-2"/>
          <c:y val="0.10491702741702742"/>
          <c:w val="0.93192007797270959"/>
          <c:h val="0.792624819624819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Оборот розничной торговли, млн. руб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1308.7</c:v>
                </c:pt>
                <c:pt idx="1">
                  <c:v>1359.5</c:v>
                </c:pt>
                <c:pt idx="2">
                  <c:v>1394</c:v>
                </c:pt>
                <c:pt idx="3">
                  <c:v>1427.1</c:v>
                </c:pt>
                <c:pt idx="4">
                  <c:v>1464.6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2"/>
        <c:shape val="cylinder"/>
        <c:axId val="53021696"/>
        <c:axId val="53041024"/>
        <c:axId val="0"/>
      </c:bar3DChart>
      <c:catAx>
        <c:axId val="5302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3041024"/>
        <c:crosses val="autoZero"/>
        <c:auto val="1"/>
        <c:lblAlgn val="ctr"/>
        <c:lblOffset val="100"/>
        <c:noMultiLvlLbl val="0"/>
      </c:catAx>
      <c:valAx>
        <c:axId val="5304102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53021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Индекс физического объема оборота розничной </a:t>
            </a:r>
            <a:r>
              <a:rPr lang="ru-RU" dirty="0" smtClean="0"/>
              <a:t>торговли, %</a:t>
            </a:r>
            <a:endParaRPr lang="ru-RU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Индекс физического объема оборота розничной торговли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99.4</c:v>
                </c:pt>
                <c:pt idx="1">
                  <c:v>88.2</c:v>
                </c:pt>
                <c:pt idx="2">
                  <c:v>96.4</c:v>
                </c:pt>
                <c:pt idx="3">
                  <c:v>97.4</c:v>
                </c:pt>
                <c:pt idx="4">
                  <c:v>98.3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056256"/>
        <c:axId val="53058944"/>
      </c:lineChart>
      <c:catAx>
        <c:axId val="5305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3058944"/>
        <c:crosses val="autoZero"/>
        <c:auto val="1"/>
        <c:lblAlgn val="ctr"/>
        <c:lblOffset val="100"/>
        <c:noMultiLvlLbl val="0"/>
      </c:catAx>
      <c:valAx>
        <c:axId val="53058944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53056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родившихся</c:v>
                </c:pt>
              </c:strCache>
            </c:strRef>
          </c:tx>
          <c:dLbls>
            <c:dLbl>
              <c:idx val="0"/>
              <c:layout>
                <c:manualLayout>
                  <c:x val="-2.20125786163522E-2"/>
                  <c:y val="-3.2280319535221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723270440251572E-2"/>
                  <c:y val="-3.2280319535221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446540880503146E-3"/>
                  <c:y val="-3.2280319535221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3.2280319535221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4591194968553576E-2"/>
                  <c:y val="-3.2280319535221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239</c:v>
                </c:pt>
                <c:pt idx="1">
                  <c:v>237</c:v>
                </c:pt>
                <c:pt idx="2">
                  <c:v>238</c:v>
                </c:pt>
                <c:pt idx="3">
                  <c:v>239</c:v>
                </c:pt>
                <c:pt idx="4">
                  <c:v>240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умерших</c:v>
                </c:pt>
              </c:strCache>
            </c:strRef>
          </c:tx>
          <c:dLbls>
            <c:dLbl>
              <c:idx val="0"/>
              <c:layout>
                <c:manualLayout>
                  <c:x val="-2.20125786163522E-2"/>
                  <c:y val="-3.2280319535221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301886792452831E-2"/>
                  <c:y val="-2.536310820624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446540880503146E-3"/>
                  <c:y val="-3.2280319535221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1446540880503146E-3"/>
                  <c:y val="-3.6891793754538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4591442579111571E-2"/>
                  <c:y val="-3.9197530864197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493</c:v>
                </c:pt>
                <c:pt idx="1">
                  <c:v>473</c:v>
                </c:pt>
                <c:pt idx="2">
                  <c:v>444</c:v>
                </c:pt>
                <c:pt idx="3">
                  <c:v>429</c:v>
                </c:pt>
                <c:pt idx="4">
                  <c:v>422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Число убывших</c:v>
                </c:pt>
              </c:strCache>
            </c:strRef>
          </c:tx>
          <c:dLbls>
            <c:dLbl>
              <c:idx val="0"/>
              <c:layout>
                <c:manualLayout>
                  <c:x val="-3.1446540880503146E-3"/>
                  <c:y val="-2.9974582425562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446540880503146E-3"/>
                  <c:y val="-2.9974582425562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2.7668845315904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433962264150943E-3"/>
                  <c:y val="-3.2280319535221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8868172138860002E-2"/>
                  <c:y val="-3.4586056644880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807</c:v>
                </c:pt>
                <c:pt idx="1">
                  <c:v>776</c:v>
                </c:pt>
                <c:pt idx="2">
                  <c:v>770</c:v>
                </c:pt>
                <c:pt idx="3">
                  <c:v>768</c:v>
                </c:pt>
                <c:pt idx="4">
                  <c:v>765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Число прибывших</c:v>
                </c:pt>
              </c:strCache>
            </c:strRef>
          </c:tx>
          <c:dLbls>
            <c:dLbl>
              <c:idx val="0"/>
              <c:layout>
                <c:manualLayout>
                  <c:x val="-3.1446540880503146E-3"/>
                  <c:y val="-2.536310820624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578616352201259E-2"/>
                  <c:y val="-3.6891793754538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446540880503146E-3"/>
                  <c:y val="-3.4586056644880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7668845315904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8868172138860002E-2"/>
                  <c:y val="-3.2280319535221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961</c:v>
                </c:pt>
                <c:pt idx="1">
                  <c:v>877</c:v>
                </c:pt>
                <c:pt idx="2">
                  <c:v>865</c:v>
                </c:pt>
                <c:pt idx="3">
                  <c:v>858</c:v>
                </c:pt>
                <c:pt idx="4">
                  <c:v>850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167872"/>
        <c:axId val="112259072"/>
      </c:lineChart>
      <c:catAx>
        <c:axId val="10516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259072"/>
        <c:crosses val="autoZero"/>
        <c:auto val="1"/>
        <c:lblAlgn val="ctr"/>
        <c:lblOffset val="100"/>
        <c:noMultiLvlLbl val="0"/>
      </c:catAx>
      <c:valAx>
        <c:axId val="112259072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1051678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отгруженных товаров собственного производства, млрд.руб.</c:v>
                </c:pt>
              </c:strCache>
            </c:strRef>
          </c:tx>
          <c:dLbls>
            <c:dLbl>
              <c:idx val="0"/>
              <c:layout>
                <c:manualLayout>
                  <c:x val="-7.8019375835542151E-2"/>
                  <c:y val="-5.966144441884518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5,449</a:t>
                    </a:r>
                    <a:r>
                      <a:rPr lang="ru-RU" dirty="0" smtClean="0"/>
                      <a:t> </a:t>
                    </a:r>
                    <a:r>
                      <a:rPr lang="ru-RU" sz="1200" dirty="0" smtClean="0"/>
                      <a:t>(+47%)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1020121059986072E-2"/>
                  <c:y val="-0.1063526455195041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5,604</a:t>
                    </a:r>
                    <a:r>
                      <a:rPr lang="ru-RU" dirty="0" smtClean="0"/>
                      <a:t> </a:t>
                    </a:r>
                    <a:r>
                      <a:rPr lang="ru-RU" sz="1200" dirty="0" smtClean="0"/>
                      <a:t>(+3%) 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0802682807998144"/>
                  <c:y val="-6.484917409725864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6,741</a:t>
                    </a:r>
                    <a:r>
                      <a:rPr lang="ru-RU" smtClean="0"/>
                      <a:t> </a:t>
                    </a:r>
                    <a:r>
                      <a:rPr lang="ru-RU" sz="1200" smtClean="0"/>
                      <a:t>(+17%)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6023847182205718E-2"/>
                  <c:y val="-5.1879339277806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7,196</a:t>
                    </a:r>
                    <a:r>
                      <a:rPr lang="ru-RU" dirty="0" smtClean="0"/>
                      <a:t> </a:t>
                    </a:r>
                    <a:r>
                      <a:rPr lang="ru-RU" sz="1200" dirty="0" smtClean="0"/>
                      <a:t>(+7%)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801937583554204E-2"/>
                  <c:y val="-5.44733062416972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7,664</a:t>
                    </a:r>
                    <a:r>
                      <a:rPr lang="ru-RU" dirty="0" smtClean="0"/>
                      <a:t> </a:t>
                    </a:r>
                    <a:r>
                      <a:rPr lang="ru-RU" sz="1200" dirty="0" smtClean="0"/>
                      <a:t>(7%)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5.4489999999999998</c:v>
                </c:pt>
                <c:pt idx="1">
                  <c:v>5.6040000000000001</c:v>
                </c:pt>
                <c:pt idx="2">
                  <c:v>6.7409999999999997</c:v>
                </c:pt>
                <c:pt idx="3" formatCode="0.000">
                  <c:v>7.1959999999999997</c:v>
                </c:pt>
                <c:pt idx="4" formatCode="0.000">
                  <c:v>7.6639999999999997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367168"/>
        <c:axId val="181368704"/>
      </c:lineChart>
      <c:catAx>
        <c:axId val="1813671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1368704"/>
        <c:crosses val="autoZero"/>
        <c:auto val="1"/>
        <c:lblAlgn val="ctr"/>
        <c:lblOffset val="100"/>
        <c:noMultiLvlLbl val="0"/>
      </c:catAx>
      <c:valAx>
        <c:axId val="181368704"/>
        <c:scaling>
          <c:orientation val="minMax"/>
          <c:max val="10"/>
          <c:min val="0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181367168"/>
        <c:crosses val="autoZero"/>
        <c:crossBetween val="between"/>
        <c:majorUnit val="1"/>
        <c:min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405458089668621E-2"/>
          <c:y val="1.6341008771929826E-2"/>
          <c:w val="0.88737816764132549"/>
          <c:h val="0.658142178362573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Lbls>
            <c:dLbl>
              <c:idx val="0"/>
              <c:layout>
                <c:manualLayout>
                  <c:x val="-7.5691154970760233E-2"/>
                  <c:y val="-0.169587536549707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96,2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398635477582844E-2"/>
                  <c:y val="1.02604166666666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3,1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0654727095516567E-2"/>
                  <c:y val="-1.924342105263157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0,7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Обрабатыващие производства</c:v>
                </c:pt>
                <c:pt idx="1">
                  <c:v>Обеспечение электроэнергией, газом и паром</c:v>
                </c:pt>
                <c:pt idx="2">
                  <c:v>Водоснабжение, водоотведение, организация сбора и утилизаци отходов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96.2</c:v>
                </c:pt>
                <c:pt idx="1">
                  <c:v>3.1</c:v>
                </c:pt>
                <c:pt idx="2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5.4675194931773877E-2"/>
          <c:y val="0.66993603801169588"/>
          <c:w val="0.89064936647173487"/>
          <c:h val="0.24186951754385966"/>
        </c:manualLayout>
      </c:layout>
      <c:overlay val="0"/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-0.12734027777777779"/>
                  <c:y val="-6.225490196078431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692,572</a:t>
                    </a:r>
                    <a:r>
                      <a:rPr lang="ru-RU" dirty="0" smtClean="0"/>
                      <a:t> </a:t>
                    </a:r>
                    <a:r>
                      <a:rPr lang="ru-RU" sz="1200" dirty="0" smtClean="0"/>
                      <a:t>(+6,)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4867060185185185"/>
                  <c:y val="-7.52246732026143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814,461</a:t>
                    </a:r>
                    <a:r>
                      <a:rPr lang="ru-RU" dirty="0" smtClean="0"/>
                      <a:t> </a:t>
                    </a:r>
                    <a:r>
                      <a:rPr lang="ru-RU" sz="1200" dirty="0" smtClean="0"/>
                      <a:t>(+18%)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3082175925925932"/>
                  <c:y val="-7.781862745098039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891,284</a:t>
                    </a:r>
                    <a:r>
                      <a:rPr lang="ru-RU" dirty="0" smtClean="0"/>
                      <a:t> </a:t>
                    </a:r>
                    <a:r>
                      <a:rPr lang="ru-RU" sz="1200" dirty="0" smtClean="0"/>
                      <a:t>(+9%)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2389212962962963"/>
                  <c:y val="-7.26307189542483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935,789</a:t>
                    </a:r>
                    <a:r>
                      <a:rPr lang="ru-RU" dirty="0" smtClean="0"/>
                      <a:t> </a:t>
                    </a:r>
                    <a:r>
                      <a:rPr lang="ru-RU" sz="1200" dirty="0" smtClean="0"/>
                      <a:t>(+6%) 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4727083333333334E-2"/>
                  <c:y val="-7.26307189542483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977,976</a:t>
                    </a:r>
                    <a:r>
                      <a:rPr lang="ru-RU" dirty="0" smtClean="0"/>
                      <a:t> </a:t>
                    </a:r>
                    <a:r>
                      <a:rPr lang="ru-RU" sz="1200" dirty="0" smtClean="0"/>
                      <a:t>(+5%)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692.572</c:v>
                </c:pt>
                <c:pt idx="1">
                  <c:v>814.46100000000001</c:v>
                </c:pt>
                <c:pt idx="2">
                  <c:v>891.28399999999999</c:v>
                </c:pt>
                <c:pt idx="3">
                  <c:v>935.78899999999999</c:v>
                </c:pt>
                <c:pt idx="4">
                  <c:v>977.976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29504"/>
        <c:axId val="7439488"/>
      </c:lineChart>
      <c:catAx>
        <c:axId val="742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39488"/>
        <c:crosses val="autoZero"/>
        <c:auto val="1"/>
        <c:lblAlgn val="ctr"/>
        <c:lblOffset val="100"/>
        <c:noMultiLvlLbl val="0"/>
      </c:catAx>
      <c:valAx>
        <c:axId val="743948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7429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ООО, СПК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98015873015872E-2"/>
                  <c:y val="-2.0751633986928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0947420634920635E-2"/>
                  <c:y val="-4.15032679738562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растениеводство</c:v>
                </c:pt>
                <c:pt idx="1">
                  <c:v>животноводство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0.79</c:v>
                </c:pt>
                <c:pt idx="1">
                  <c:v>0.24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ЛПХ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46478174603174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198412698412699E-2"/>
                  <c:y val="-4.15032679738562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растениеводство</c:v>
                </c:pt>
                <c:pt idx="1">
                  <c:v>животноводство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0.18</c:v>
                </c:pt>
                <c:pt idx="1">
                  <c:v>0.73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КФХ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4647817460317462E-2"/>
                  <c:y val="-4.1503267973856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348214285714286E-2"/>
                  <c:y val="-4.1503267973856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растениеводство</c:v>
                </c:pt>
                <c:pt idx="1">
                  <c:v>животноводство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0.03</c:v>
                </c:pt>
                <c:pt idx="1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7449984"/>
        <c:axId val="7459968"/>
        <c:axId val="0"/>
      </c:bar3DChart>
      <c:catAx>
        <c:axId val="74499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3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59968"/>
        <c:crosses val="autoZero"/>
        <c:auto val="1"/>
        <c:lblAlgn val="ctr"/>
        <c:lblOffset val="100"/>
        <c:noMultiLvlLbl val="0"/>
      </c:catAx>
      <c:valAx>
        <c:axId val="745996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74499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239935587761677E-2"/>
          <c:y val="0.19285185185185186"/>
          <c:w val="0.88752012882447662"/>
          <c:h val="0.695133333333333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dLbls>
            <c:dLbl>
              <c:idx val="0"/>
              <c:layout>
                <c:manualLayout>
                  <c:x val="-0.24183454106280194"/>
                  <c:y val="-0.15029333333333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Продукция растениеводства</c:v>
                </c:pt>
                <c:pt idx="1">
                  <c:v>Продукция животноводства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0.68</c:v>
                </c:pt>
                <c:pt idx="1">
                  <c:v>0.32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555400219054147E-2"/>
          <c:y val="7.4907020913020247E-2"/>
          <c:w val="0.45622025485448808"/>
          <c:h val="0.654538384623930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anchor="ctr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Обрабатывающие производства</c:v>
                </c:pt>
                <c:pt idx="1">
                  <c:v>Торговля оптовая и розничная; ремонт автотранспортных средств</c:v>
                </c:pt>
                <c:pt idx="2">
                  <c:v>Строительство</c:v>
                </c:pt>
                <c:pt idx="3">
                  <c:v>Сельское хозяйство</c:v>
                </c:pt>
                <c:pt idx="4">
                  <c:v>Операции с недвижимым имуществом, аренда</c:v>
                </c:pt>
                <c:pt idx="5">
                  <c:v>Обеспечение электрической энергией, газом и паром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0.28999999999999998</c:v>
                </c:pt>
                <c:pt idx="1">
                  <c:v>0.13</c:v>
                </c:pt>
                <c:pt idx="2">
                  <c:v>0.14000000000000001</c:v>
                </c:pt>
                <c:pt idx="3">
                  <c:v>0.12</c:v>
                </c:pt>
                <c:pt idx="4">
                  <c:v>7.0000000000000007E-2</c:v>
                </c:pt>
                <c:pt idx="5">
                  <c:v>0.08</c:v>
                </c:pt>
                <c:pt idx="6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840019234022846"/>
          <c:y val="4.8277043291486139E-2"/>
          <c:w val="0.33777132614824179"/>
          <c:h val="0.80620596419519275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156514382402713E-2"/>
          <c:y val="4.2075641025641028E-2"/>
          <c:w val="0.60324381313131314"/>
          <c:h val="0.7662209401709402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средних, малых и мкропредприятий</c:v>
                </c:pt>
              </c:strCache>
            </c:strRef>
          </c:tx>
          <c:dLbls>
            <c:dLbl>
              <c:idx val="0"/>
              <c:layout>
                <c:manualLayout>
                  <c:x val="-2.5070501974055272E-2"/>
                  <c:y val="-8.141025641025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116751269035567E-2"/>
                  <c:y val="-8.141025641025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5815002820078962E-2"/>
                  <c:y val="-8.141025641025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861252115059221E-2"/>
                  <c:y val="-8.141025641025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9396503102086859E-2"/>
                  <c:y val="-4.8846153846153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75</c:v>
                </c:pt>
                <c:pt idx="1">
                  <c:v>77</c:v>
                </c:pt>
                <c:pt idx="2">
                  <c:v>77</c:v>
                </c:pt>
                <c:pt idx="3">
                  <c:v>78</c:v>
                </c:pt>
                <c:pt idx="4">
                  <c:v>80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Численность занятых на средних, малых и мрокпредприятиях</c:v>
                </c:pt>
              </c:strCache>
            </c:strRef>
          </c:tx>
          <c:dLbls>
            <c:dLbl>
              <c:idx val="0"/>
              <c:layout>
                <c:manualLayout>
                  <c:x val="-4.6559503666102654E-2"/>
                  <c:y val="-9.7692307692307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559503666102682E-2"/>
                  <c:y val="-9.2264957264957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730400451212634E-2"/>
                  <c:y val="-9.2264957264957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9094754653130285E-2"/>
                  <c:y val="-9.2264957264957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3722504230118442E-2"/>
                  <c:y val="-0.11940170940170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Лист1!$C$2:$C$6</c:f>
              <c:numCache>
                <c:formatCode>#,##0</c:formatCode>
                <c:ptCount val="5"/>
                <c:pt idx="0">
                  <c:v>1088</c:v>
                </c:pt>
                <c:pt idx="1">
                  <c:v>994</c:v>
                </c:pt>
                <c:pt idx="2">
                  <c:v>996</c:v>
                </c:pt>
                <c:pt idx="3">
                  <c:v>1002</c:v>
                </c:pt>
                <c:pt idx="4">
                  <c:v>1009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Оборот средних , малых и микропредприятий</c:v>
                </c:pt>
              </c:strCache>
            </c:strRef>
          </c:tx>
          <c:dLbls>
            <c:dLbl>
              <c:idx val="0"/>
              <c:layout>
                <c:manualLayout>
                  <c:x val="-4.4768753525098702E-2"/>
                  <c:y val="-8.3709981167608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815002820078996E-2"/>
                  <c:y val="-7.7730696798493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5359217171717174E-2"/>
                  <c:y val="-7.0647435897435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070501974055272E-2"/>
                  <c:y val="-8.3709981167608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65200225606317E-2"/>
                  <c:y val="-5.9700854700854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Лист1!$D$2:$D$6</c:f>
              <c:numCache>
                <c:formatCode>#,##0</c:formatCode>
                <c:ptCount val="5"/>
                <c:pt idx="0">
                  <c:v>2218</c:v>
                </c:pt>
                <c:pt idx="1">
                  <c:v>2236</c:v>
                </c:pt>
                <c:pt idx="2">
                  <c:v>2448</c:v>
                </c:pt>
                <c:pt idx="3">
                  <c:v>2496</c:v>
                </c:pt>
                <c:pt idx="4">
                  <c:v>2564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602432"/>
        <c:axId val="61989248"/>
      </c:lineChart>
      <c:catAx>
        <c:axId val="6160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1989248"/>
        <c:crosses val="autoZero"/>
        <c:auto val="1"/>
        <c:lblAlgn val="ctr"/>
        <c:lblOffset val="100"/>
        <c:noMultiLvlLbl val="0"/>
      </c:catAx>
      <c:valAx>
        <c:axId val="6198924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61602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678116187253247"/>
          <c:y val="0.12981709401709401"/>
          <c:w val="0.2924743372814439"/>
          <c:h val="0.74036538461538459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862" cy="495862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3643" y="0"/>
            <a:ext cx="2933861" cy="495862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DBD7EE-7F3F-4CF0-95AF-D122FFD3E3CD}" type="datetimeFigureOut">
              <a:rPr lang="ru-RU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8534"/>
            <a:ext cx="2933862" cy="495861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3643" y="9408534"/>
            <a:ext cx="2933861" cy="495861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3B2123-62D8-4DEF-8AA3-2D28C8DC82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95246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862" cy="495862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3643" y="0"/>
            <a:ext cx="2933861" cy="495862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13FB7E-47B7-4F46-AA41-54F51D76B4DC}" type="datetimeFigureOut">
              <a:rPr lang="ru-RU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8" tIns="46104" rIns="92208" bIns="46104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432" y="4705070"/>
            <a:ext cx="5416237" cy="4457940"/>
          </a:xfrm>
          <a:prstGeom prst="rect">
            <a:avLst/>
          </a:prstGeom>
        </p:spPr>
        <p:txBody>
          <a:bodyPr vert="horz" lIns="92208" tIns="46104" rIns="92208" bIns="4610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534"/>
            <a:ext cx="2933862" cy="495861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3643" y="9408534"/>
            <a:ext cx="2933861" cy="495861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C0A50B-8D6F-4495-A71C-898841D1F3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15595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9191" indent="-2881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601" indent="-23052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642" indent="-23052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4682" indent="-23052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5723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6763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7804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8844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1599D5-22D8-43A1-828B-8AA885E7038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  <p:sp>
        <p:nvSpPr>
          <p:cNvPr id="6451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9191" indent="-2881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601" indent="-23052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642" indent="-23052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4682" indent="-23052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5723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6763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7804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8844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04310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351B11B-E5E4-4A95-A39C-F9FC28D4B1DB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501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C0A50B-8D6F-4495-A71C-898841D1F376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3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F2B32E-BBFA-4B90-AC75-64790186EBB5}" type="slidenum">
              <a:rPr lang="ru-RU" alt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altLang="ru-RU" smtClean="0">
              <a:cs typeface="Arial" charset="0"/>
            </a:endParaRPr>
          </a:p>
        </p:txBody>
      </p:sp>
      <p:sp>
        <p:nvSpPr>
          <p:cNvPr id="7475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9191" indent="-2881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601" indent="-23052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642" indent="-23052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4682" indent="-23052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5723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6763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7804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8844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88848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F2B32E-BBFA-4B90-AC75-64790186EBB5}" type="slidenum">
              <a:rPr lang="ru-RU" alt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altLang="ru-RU" smtClean="0">
              <a:cs typeface="Arial" charset="0"/>
            </a:endParaRPr>
          </a:p>
        </p:txBody>
      </p:sp>
      <p:sp>
        <p:nvSpPr>
          <p:cNvPr id="7475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9191" indent="-2881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601" indent="-23052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642" indent="-23052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4682" indent="-23052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5723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6763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7804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8844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07831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9638" y="733425"/>
            <a:ext cx="4889500" cy="3667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EC928E-A2C4-420E-BDEA-D0A8DB1A2E6C}" type="slidenum">
              <a:rPr lang="ru-RU" altLang="ru-RU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altLang="ru-RU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901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9191" indent="-2881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601" indent="-23052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642" indent="-23052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4682" indent="-23052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5723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6763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7804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8844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103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9191" indent="-2881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601" indent="-23052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642" indent="-23052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4682" indent="-23052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5723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6763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7804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8844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090B2E-D25B-40E3-A7C2-647FBFE0B6A6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499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9191" indent="-2881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2601" indent="-23052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3642" indent="-23052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74682" indent="-23052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35723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96763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57804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18844" indent="-2305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66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45060" name="Номер слайда 3"/>
          <p:cNvSpPr txBox="1">
            <a:spLocks noGrp="1"/>
          </p:cNvSpPr>
          <p:nvPr/>
        </p:nvSpPr>
        <p:spPr bwMode="auto">
          <a:xfrm>
            <a:off x="3835239" y="9408534"/>
            <a:ext cx="2932266" cy="49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24" tIns="46012" rIns="92024" bIns="46012" anchor="b"/>
          <a:lstStyle/>
          <a:p>
            <a:pPr algn="r"/>
            <a:fld id="{F73B70B0-3ADD-4AB9-B9BF-5597126589FA}" type="slidenum">
              <a:rPr lang="ru-RU" altLang="ru-RU" sz="1200"/>
              <a:pPr algn="r"/>
              <a:t>13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845905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8EF55-FC5A-405B-B203-C0E7691C3F97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F44E8-D31D-4826-8970-B81902CB40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98706-E2AB-484F-A735-F98E893E3D58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5B039-285F-4B89-840E-A7792F2709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D5477-FBB8-46D5-91FF-474611F7B89D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04078-2DA2-45DE-B5B9-175112E998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1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5" indent="0" algn="ctr">
              <a:buNone/>
              <a:defRPr sz="1501"/>
            </a:lvl2pPr>
            <a:lvl3pPr marL="685751" indent="0" algn="ctr">
              <a:buNone/>
              <a:defRPr sz="1350"/>
            </a:lvl3pPr>
            <a:lvl4pPr marL="1028625" indent="0" algn="ctr">
              <a:buNone/>
              <a:defRPr sz="1200"/>
            </a:lvl4pPr>
            <a:lvl5pPr marL="1371501" indent="0" algn="ctr">
              <a:buNone/>
              <a:defRPr sz="1200"/>
            </a:lvl5pPr>
            <a:lvl6pPr marL="1714375" indent="0" algn="ctr">
              <a:buNone/>
              <a:defRPr sz="1200"/>
            </a:lvl6pPr>
            <a:lvl7pPr marL="2057250" indent="0" algn="ctr">
              <a:buNone/>
              <a:defRPr sz="1200"/>
            </a:lvl7pPr>
            <a:lvl8pPr marL="2400125" indent="0" algn="ctr">
              <a:buNone/>
              <a:defRPr sz="1200"/>
            </a:lvl8pPr>
            <a:lvl9pPr marL="27430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40B85C8-CFC8-4BD2-A25A-54C698BED315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13535CA4-75A5-4025-A0F2-4791DEA7C0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2F290D9-0A86-48AC-951B-CEE9A002634C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8EBDC37E-8095-4B3F-8FEC-65EE277814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75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2pPr>
            <a:lvl3pPr marL="68575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0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6A3398-CF77-4DE7-B10E-C76B8A9AEFC4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C112192C-DB42-4AF6-9840-2A80915C0B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510DC85-94B8-43FB-8364-C9D49E240D40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9870A9C1-5E08-4C23-A14C-C49BA4F6EF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1" b="1"/>
            </a:lvl2pPr>
            <a:lvl3pPr marL="685751" indent="0">
              <a:buNone/>
              <a:defRPr sz="1350" b="1"/>
            </a:lvl3pPr>
            <a:lvl4pPr marL="1028625" indent="0">
              <a:buNone/>
              <a:defRPr sz="1200" b="1"/>
            </a:lvl4pPr>
            <a:lvl5pPr marL="1371501" indent="0">
              <a:buNone/>
              <a:defRPr sz="1200" b="1"/>
            </a:lvl5pPr>
            <a:lvl6pPr marL="1714375" indent="0">
              <a:buNone/>
              <a:defRPr sz="1200" b="1"/>
            </a:lvl6pPr>
            <a:lvl7pPr marL="2057250" indent="0">
              <a:buNone/>
              <a:defRPr sz="1200" b="1"/>
            </a:lvl7pPr>
            <a:lvl8pPr marL="2400125" indent="0">
              <a:buNone/>
              <a:defRPr sz="1200" b="1"/>
            </a:lvl8pPr>
            <a:lvl9pPr marL="27430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1" b="1"/>
            </a:lvl2pPr>
            <a:lvl3pPr marL="685751" indent="0">
              <a:buNone/>
              <a:defRPr sz="1350" b="1"/>
            </a:lvl3pPr>
            <a:lvl4pPr marL="1028625" indent="0">
              <a:buNone/>
              <a:defRPr sz="1200" b="1"/>
            </a:lvl4pPr>
            <a:lvl5pPr marL="1371501" indent="0">
              <a:buNone/>
              <a:defRPr sz="1200" b="1"/>
            </a:lvl5pPr>
            <a:lvl6pPr marL="1714375" indent="0">
              <a:buNone/>
              <a:defRPr sz="1200" b="1"/>
            </a:lvl6pPr>
            <a:lvl7pPr marL="2057250" indent="0">
              <a:buNone/>
              <a:defRPr sz="1200" b="1"/>
            </a:lvl7pPr>
            <a:lvl8pPr marL="2400125" indent="0">
              <a:buNone/>
              <a:defRPr sz="1200" b="1"/>
            </a:lvl8pPr>
            <a:lvl9pPr marL="27430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78DC4A8-2BFC-440F-97CB-0EF39940A1ED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B1387AFF-AD80-4405-A033-F7FAAE085B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231454A-5270-4E23-BE3D-3CDF93D02A05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1FA8D976-938B-43FD-A9C6-0ED154A928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20011A6-CC9C-4D44-B859-A2DE313AE8DE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BBE75F16-AFAD-4997-8229-BE1200A3D4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1"/>
            </a:lvl1pPr>
            <a:lvl2pPr>
              <a:defRPr sz="2100"/>
            </a:lvl2pPr>
            <a:lvl3pPr>
              <a:defRPr sz="1800"/>
            </a:lvl3pPr>
            <a:lvl4pPr>
              <a:defRPr sz="1501"/>
            </a:lvl4pPr>
            <a:lvl5pPr>
              <a:defRPr sz="1501"/>
            </a:lvl5pPr>
            <a:lvl6pPr>
              <a:defRPr sz="1501"/>
            </a:lvl6pPr>
            <a:lvl7pPr>
              <a:defRPr sz="1501"/>
            </a:lvl7pPr>
            <a:lvl8pPr>
              <a:defRPr sz="1501"/>
            </a:lvl8pPr>
            <a:lvl9pPr>
              <a:defRPr sz="150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5" indent="0">
              <a:buNone/>
              <a:defRPr sz="1050"/>
            </a:lvl2pPr>
            <a:lvl3pPr marL="685751" indent="0">
              <a:buNone/>
              <a:defRPr sz="900"/>
            </a:lvl3pPr>
            <a:lvl4pPr marL="1028625" indent="0">
              <a:buNone/>
              <a:defRPr sz="750"/>
            </a:lvl4pPr>
            <a:lvl5pPr marL="1371501" indent="0">
              <a:buNone/>
              <a:defRPr sz="750"/>
            </a:lvl5pPr>
            <a:lvl6pPr marL="1714375" indent="0">
              <a:buNone/>
              <a:defRPr sz="750"/>
            </a:lvl6pPr>
            <a:lvl7pPr marL="2057250" indent="0">
              <a:buNone/>
              <a:defRPr sz="750"/>
            </a:lvl7pPr>
            <a:lvl8pPr marL="2400125" indent="0">
              <a:buNone/>
              <a:defRPr sz="750"/>
            </a:lvl8pPr>
            <a:lvl9pPr marL="27430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F635340-0DAF-44A0-8566-155341671B3D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5FD8BEC4-E9B0-49EC-A540-ECAB4B1E5A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D383A-3408-4DA4-8F62-1A7652A342AB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3C4D2-68E5-464D-A68B-AC22BD1EFD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1"/>
            </a:lvl1pPr>
            <a:lvl2pPr marL="342875" indent="0">
              <a:buNone/>
              <a:defRPr sz="2100"/>
            </a:lvl2pPr>
            <a:lvl3pPr marL="685751" indent="0">
              <a:buNone/>
              <a:defRPr sz="1800"/>
            </a:lvl3pPr>
            <a:lvl4pPr marL="1028625" indent="0">
              <a:buNone/>
              <a:defRPr sz="1501"/>
            </a:lvl4pPr>
            <a:lvl5pPr marL="1371501" indent="0">
              <a:buNone/>
              <a:defRPr sz="1501"/>
            </a:lvl5pPr>
            <a:lvl6pPr marL="1714375" indent="0">
              <a:buNone/>
              <a:defRPr sz="1501"/>
            </a:lvl6pPr>
            <a:lvl7pPr marL="2057250" indent="0">
              <a:buNone/>
              <a:defRPr sz="1501"/>
            </a:lvl7pPr>
            <a:lvl8pPr marL="2400125" indent="0">
              <a:buNone/>
              <a:defRPr sz="1501"/>
            </a:lvl8pPr>
            <a:lvl9pPr marL="2743000" indent="0">
              <a:buNone/>
              <a:defRPr sz="1501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5" indent="0">
              <a:buNone/>
              <a:defRPr sz="1050"/>
            </a:lvl2pPr>
            <a:lvl3pPr marL="685751" indent="0">
              <a:buNone/>
              <a:defRPr sz="900"/>
            </a:lvl3pPr>
            <a:lvl4pPr marL="1028625" indent="0">
              <a:buNone/>
              <a:defRPr sz="750"/>
            </a:lvl4pPr>
            <a:lvl5pPr marL="1371501" indent="0">
              <a:buNone/>
              <a:defRPr sz="750"/>
            </a:lvl5pPr>
            <a:lvl6pPr marL="1714375" indent="0">
              <a:buNone/>
              <a:defRPr sz="750"/>
            </a:lvl6pPr>
            <a:lvl7pPr marL="2057250" indent="0">
              <a:buNone/>
              <a:defRPr sz="750"/>
            </a:lvl7pPr>
            <a:lvl8pPr marL="2400125" indent="0">
              <a:buNone/>
              <a:defRPr sz="750"/>
            </a:lvl8pPr>
            <a:lvl9pPr marL="27430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B8C25DB-76DB-4AFA-901D-B0AEEAD08B3A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A9C0B5DE-0DE6-4F12-9D25-BF595BF053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B6A1C4-F00D-4953-BC36-E6D4BCEA63C5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95B5B23E-B3D1-48DB-A98D-E17D5DC77A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6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9436F3-8E82-42BA-8F64-583FDFE43112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8BDA5832-393E-4AD7-9F7E-F2587BE113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A8C69-B33B-4921-96E5-AD12B3C7D1A1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866E9-D411-4034-BC42-0D0CE8CBCB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521FA-2C42-4EAA-A1DD-A5937929107B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4B32-C100-45E5-9BB3-AC9EB21A2C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497A9-E30A-41F5-A8FE-27E805DCB35B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9B35C-0D40-4400-A8D9-E85C9D07AD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2F427-7CA1-43FE-A6A7-4A2848A42259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D15B7-5327-4F8A-8AD2-BB17E8EF28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84C00-3B42-47FE-9AAA-61E68DD8DEBA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8BC9A-F330-4346-8801-0D640BC9BE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B7753-40B0-45A8-A110-BDA851C4D833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5F95A-0685-408A-AF24-DA3CD1936F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FF5DB-92CE-4FA3-9A06-CB7E0C467369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67EB8-6FB8-490E-BAA1-A211E5A643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516CF1-00A6-4225-B3E7-73ED6E01805B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A59852-D0BC-4977-BC31-2E499DD243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1" r:id="rId1"/>
    <p:sldLayoutId id="2147484532" r:id="rId2"/>
    <p:sldLayoutId id="2147484533" r:id="rId3"/>
    <p:sldLayoutId id="2147484534" r:id="rId4"/>
    <p:sldLayoutId id="2147484535" r:id="rId5"/>
    <p:sldLayoutId id="2147484536" r:id="rId6"/>
    <p:sldLayoutId id="2147484537" r:id="rId7"/>
    <p:sldLayoutId id="2147484538" r:id="rId8"/>
    <p:sldLayoutId id="2147484539" r:id="rId9"/>
    <p:sldLayoutId id="2147484540" r:id="rId10"/>
    <p:sldLayoutId id="214748454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909FE8FC-61DA-4C3E-9432-5FEDFBB6D438}" type="datetime1">
              <a:rPr lang="ru-RU" smtClean="0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b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b="0">
                <a:solidFill>
                  <a:srgbClr val="898989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546854BA-1FA9-4196-8B92-A3C7EDDABF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2" r:id="rId1"/>
    <p:sldLayoutId id="2147484543" r:id="rId2"/>
    <p:sldLayoutId id="2147484544" r:id="rId3"/>
    <p:sldLayoutId id="2147484545" r:id="rId4"/>
    <p:sldLayoutId id="2147484546" r:id="rId5"/>
    <p:sldLayoutId id="2147484547" r:id="rId6"/>
    <p:sldLayoutId id="2147484548" r:id="rId7"/>
    <p:sldLayoutId id="2147484549" r:id="rId8"/>
    <p:sldLayoutId id="2147484550" r:id="rId9"/>
    <p:sldLayoutId id="2147484551" r:id="rId10"/>
    <p:sldLayoutId id="2147484552" r:id="rId11"/>
  </p:sldLayoutIdLst>
  <p:hf sldNum="0" hdr="0" ftr="0" dt="0"/>
  <p:txStyles>
    <p:titleStyle>
      <a:lvl1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2pPr>
      <a:lvl3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3pPr>
      <a:lvl4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4pPr>
      <a:lvl5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5pPr>
      <a:lvl6pPr marL="457109" algn="l" defTabSz="685663" rtl="0" fontAlgn="base">
        <a:lnSpc>
          <a:spcPct val="90000"/>
        </a:lnSpc>
        <a:spcBef>
          <a:spcPct val="0"/>
        </a:spcBef>
        <a:spcAft>
          <a:spcPct val="0"/>
        </a:spcAft>
        <a:defRPr sz="3299">
          <a:solidFill>
            <a:schemeClr val="tx1"/>
          </a:solidFill>
          <a:latin typeface="Calibri Light" panose="020F0302020204030204" pitchFamily="34" charset="0"/>
        </a:defRPr>
      </a:lvl6pPr>
      <a:lvl7pPr marL="914217" algn="l" defTabSz="685663" rtl="0" fontAlgn="base">
        <a:lnSpc>
          <a:spcPct val="90000"/>
        </a:lnSpc>
        <a:spcBef>
          <a:spcPct val="0"/>
        </a:spcBef>
        <a:spcAft>
          <a:spcPct val="0"/>
        </a:spcAft>
        <a:defRPr sz="3299">
          <a:solidFill>
            <a:schemeClr val="tx1"/>
          </a:solidFill>
          <a:latin typeface="Calibri Light" panose="020F0302020204030204" pitchFamily="34" charset="0"/>
        </a:defRPr>
      </a:lvl7pPr>
      <a:lvl8pPr marL="1371326" algn="l" defTabSz="685663" rtl="0" fontAlgn="base">
        <a:lnSpc>
          <a:spcPct val="90000"/>
        </a:lnSpc>
        <a:spcBef>
          <a:spcPct val="0"/>
        </a:spcBef>
        <a:spcAft>
          <a:spcPct val="0"/>
        </a:spcAft>
        <a:defRPr sz="3299">
          <a:solidFill>
            <a:schemeClr val="tx1"/>
          </a:solidFill>
          <a:latin typeface="Calibri Light" panose="020F0302020204030204" pitchFamily="34" charset="0"/>
        </a:defRPr>
      </a:lvl8pPr>
      <a:lvl9pPr marL="1828434" algn="l" defTabSz="685663" rtl="0" fontAlgn="base">
        <a:lnSpc>
          <a:spcPct val="90000"/>
        </a:lnSpc>
        <a:spcBef>
          <a:spcPct val="0"/>
        </a:spcBef>
        <a:spcAft>
          <a:spcPct val="0"/>
        </a:spcAft>
        <a:defRPr sz="3299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69863" indent="-169863" algn="l" defTabSz="68421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13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7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63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8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1" algn="l" defTabSz="6857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5" algn="l" defTabSz="6857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01" algn="l" defTabSz="6857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5" algn="l" defTabSz="6857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50" algn="l" defTabSz="6857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5" algn="l" defTabSz="6857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00" algn="l" defTabSz="6857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235974" cy="122480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A88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Администрация </a:t>
            </a:r>
            <a:br>
              <a:rPr lang="ru-RU" sz="2800" b="1" dirty="0" smtClean="0">
                <a:solidFill>
                  <a:srgbClr val="A88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A88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Лихославльского муниципального округа</a:t>
            </a:r>
            <a:endParaRPr lang="ru-RU" sz="2800" b="1" dirty="0">
              <a:solidFill>
                <a:srgbClr val="A88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4819" name="Содержимое 4"/>
          <p:cNvSpPr>
            <a:spLocks noGrp="1"/>
          </p:cNvSpPr>
          <p:nvPr>
            <p:ph idx="1"/>
          </p:nvPr>
        </p:nvSpPr>
        <p:spPr>
          <a:xfrm>
            <a:off x="323528" y="1916832"/>
            <a:ext cx="8496944" cy="18732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3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 основных показателях прогноза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3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социально-экономического развития 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3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Лихославльского муниципального округа на 2023 год и на плановый 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3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период 2024 и 2025 годов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013325"/>
            <a:ext cx="5553075" cy="719138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544310" y="6021288"/>
            <a:ext cx="6465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2022 год </a:t>
            </a:r>
            <a:endParaRPr lang="ru-RU" sz="1600" b="1" dirty="0">
              <a:solidFill>
                <a:srgbClr val="A8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Лихославль</a:t>
            </a:r>
            <a:endParaRPr lang="ru-RU" sz="1600" b="1" dirty="0">
              <a:solidFill>
                <a:srgbClr val="A8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25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31" y="188640"/>
            <a:ext cx="828574" cy="10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79345162"/>
              </p:ext>
            </p:extLst>
          </p:nvPr>
        </p:nvGraphicFramePr>
        <p:xfrm>
          <a:off x="511360" y="1197086"/>
          <a:ext cx="8237103" cy="37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Заголовок 20"/>
          <p:cNvSpPr>
            <a:spLocks noGrp="1"/>
          </p:cNvSpPr>
          <p:nvPr>
            <p:ph type="title"/>
          </p:nvPr>
        </p:nvSpPr>
        <p:spPr>
          <a:xfrm>
            <a:off x="899592" y="0"/>
            <a:ext cx="7886700" cy="831627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A88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ТРУДОВЫЕ РЕСУРСЫ</a:t>
            </a:r>
          </a:p>
        </p:txBody>
      </p:sp>
      <p:pic>
        <p:nvPicPr>
          <p:cNvPr id="11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0" y="140435"/>
            <a:ext cx="828571" cy="1044000"/>
          </a:xfrm>
          <a:prstGeom prst="rect">
            <a:avLst/>
          </a:prstGeom>
          <a:noFill/>
        </p:spPr>
      </p:pic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19597" y="662435"/>
            <a:ext cx="871410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занятых в экономике,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%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497444"/>
              </p:ext>
            </p:extLst>
          </p:nvPr>
        </p:nvGraphicFramePr>
        <p:xfrm>
          <a:off x="434385" y="5085184"/>
          <a:ext cx="8362864" cy="151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17535"/>
                <a:gridCol w="1080120"/>
                <a:gridCol w="1008112"/>
                <a:gridCol w="1008112"/>
                <a:gridCol w="936104"/>
                <a:gridCol w="912881"/>
              </a:tblGrid>
              <a:tr h="360040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tx2">
                        <a:lumMod val="40000"/>
                        <a:lumOff val="6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91439" marR="91439">
                    <a:solidFill>
                      <a:schemeClr val="tx2">
                        <a:lumMod val="40000"/>
                        <a:lumOff val="6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91439" marR="91439">
                    <a:solidFill>
                      <a:schemeClr val="tx2">
                        <a:lumMod val="40000"/>
                        <a:lumOff val="6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</a:p>
                  </a:txBody>
                  <a:tcPr marL="91439" marR="91439">
                    <a:solidFill>
                      <a:schemeClr val="tx2">
                        <a:lumMod val="40000"/>
                        <a:lumOff val="6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tx2">
                        <a:lumMod val="40000"/>
                        <a:lumOff val="6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</a:p>
                  </a:txBody>
                  <a:tcPr marL="91439" marR="91439">
                    <a:solidFill>
                      <a:schemeClr val="tx2">
                        <a:lumMod val="40000"/>
                        <a:lumOff val="60000"/>
                        <a:alpha val="34000"/>
                      </a:schemeClr>
                    </a:solidFill>
                  </a:tcPr>
                </a:tc>
              </a:tr>
              <a:tr h="4437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Занято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экономике, всего </a:t>
                      </a:r>
                    </a:p>
                    <a:p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тыс. чел.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8,088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8,074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8,072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8,069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8,075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</a:tr>
              <a:tr h="4437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 в трудоспособном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возрасте, тыс. чел.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13,5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882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1549400" y="188913"/>
            <a:ext cx="6911975" cy="792162"/>
          </a:xfrm>
        </p:spPr>
        <p:txBody>
          <a:bodyPr rtlCol="0">
            <a:normAutofit/>
          </a:bodyPr>
          <a:lstStyle/>
          <a:p>
            <a:pPr algn="ctr" defTabSz="914400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>
                <a:solidFill>
                  <a:srgbClr val="A88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СРЕДНЯЯ ЗАРАБОТНАЯ ПЛАТА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013325"/>
            <a:ext cx="5553075" cy="719138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rgbClr val="4F81BD">
                  <a:lumMod val="60000"/>
                  <a:lumOff val="4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199" name="TextBox 18"/>
          <p:cNvSpPr txBox="1">
            <a:spLocks noChangeArrowheads="1"/>
          </p:cNvSpPr>
          <p:nvPr/>
        </p:nvSpPr>
        <p:spPr bwMode="auto">
          <a:xfrm>
            <a:off x="7889875" y="4071938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200" name="TextBox 14"/>
          <p:cNvSpPr txBox="1">
            <a:spLocks noChangeArrowheads="1"/>
          </p:cNvSpPr>
          <p:nvPr/>
        </p:nvSpPr>
        <p:spPr bwMode="auto">
          <a:xfrm>
            <a:off x="1981200" y="979521"/>
            <a:ext cx="6000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среднемесячной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заработной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платы, в рублях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3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 sz="1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1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1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1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1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ru-RU" altLang="ru-RU" sz="118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260648"/>
            <a:ext cx="828572" cy="1044000"/>
          </a:xfrm>
          <a:prstGeom prst="rect">
            <a:avLst/>
          </a:prstGeom>
          <a:noFill/>
        </p:spPr>
      </p:pic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291161632"/>
              </p:ext>
            </p:extLst>
          </p:nvPr>
        </p:nvGraphicFramePr>
        <p:xfrm>
          <a:off x="236663" y="1052736"/>
          <a:ext cx="8784976" cy="5484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22265560"/>
              </p:ext>
            </p:extLst>
          </p:nvPr>
        </p:nvGraphicFramePr>
        <p:xfrm>
          <a:off x="395536" y="1124744"/>
          <a:ext cx="4104000" cy="55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126402"/>
              </p:ext>
            </p:extLst>
          </p:nvPr>
        </p:nvGraphicFramePr>
        <p:xfrm>
          <a:off x="4860032" y="1124744"/>
          <a:ext cx="4104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18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331640" y="188640"/>
            <a:ext cx="7128792" cy="79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400" b="1" dirty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РОЗНИЧНАЯ ТОРГОВЛЯ</a:t>
            </a:r>
          </a:p>
        </p:txBody>
      </p:sp>
      <p:pic>
        <p:nvPicPr>
          <p:cNvPr id="8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0"/>
            <a:ext cx="828572" cy="104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5476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799898"/>
              </p:ext>
            </p:extLst>
          </p:nvPr>
        </p:nvGraphicFramePr>
        <p:xfrm>
          <a:off x="107503" y="1412776"/>
          <a:ext cx="8964489" cy="5171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5"/>
                <a:gridCol w="4464496"/>
                <a:gridCol w="1080120"/>
                <a:gridCol w="1008112"/>
                <a:gridCol w="1177474"/>
                <a:gridCol w="1018262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отчет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отчет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оценка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Тверская область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оценка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939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  <a:endParaRPr lang="ru-RU" sz="15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промышленного производства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600" b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                к предыдущему году в сопоставимых ценах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85,4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123,4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88,8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96,04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9391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  <a:endParaRPr lang="ru-RU" sz="15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производства 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продукции сельского хозяйства, 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предыдущему году                                    в сопоставимых ценах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73,3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91,9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101,0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107,4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20184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  <a:endParaRPr lang="ru-RU" sz="15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физического объема инвестиций в основной капитал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предыдущему году                    в сопоставимых ценах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69,8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173,4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101,1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95,9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973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  <a:endParaRPr lang="ru-RU" sz="15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Темпы роста оборота 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розничной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торговли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       в сопоставимых ценах к предыдущему году 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106,4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99,4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88,2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93,7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5803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Темпы роста среднемесячной заработной платы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103,07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0" marR="28520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120,68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0" marR="28520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102,97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0" marR="28520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110,5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0" marR="28520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5803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Среднемесячная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заработная плата </a:t>
                      </a:r>
                    </a:p>
                    <a:p>
                      <a:pPr marL="8572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(по полному кругу)</a:t>
                      </a:r>
                      <a:r>
                        <a:rPr lang="ru-RU" sz="1600" b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руб.</a:t>
                      </a:r>
                      <a:endParaRPr lang="ru-RU" sz="1600" b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25 305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0" marR="28520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30 537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0" marR="28520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31 443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0" marR="28520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44 504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0" marR="28520" marT="65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970" name="Rectangle 1"/>
          <p:cNvSpPr>
            <a:spLocks noChangeArrowheads="1"/>
          </p:cNvSpPr>
          <p:nvPr/>
        </p:nvSpPr>
        <p:spPr bwMode="auto">
          <a:xfrm>
            <a:off x="1260475" y="16446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Arial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2535238" y="150813"/>
            <a:ext cx="495458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9" name="Rectangle 18"/>
          <p:cNvSpPr txBox="1">
            <a:spLocks noChangeArrowheads="1"/>
          </p:cNvSpPr>
          <p:nvPr/>
        </p:nvSpPr>
        <p:spPr bwMode="auto">
          <a:xfrm>
            <a:off x="1019175" y="139700"/>
            <a:ext cx="7954963" cy="108108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 sz="1000" b="1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1000" b="1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1000" b="1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1000" b="1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1000" b="1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ОСНОВНЫЕ ИТОГИ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СОЦИАЛЬНО-ЭКОНОМИЧЕСКОГО  РАЗВИТИЯ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ЛИХОСЛАВЛЬСКОГО  МУНИЦИПАЛЬНОГО  ОКРУГА </a:t>
            </a:r>
          </a:p>
        </p:txBody>
      </p:sp>
      <p:pic>
        <p:nvPicPr>
          <p:cNvPr id="9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568" y="163240"/>
            <a:ext cx="828572" cy="1044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712763" y="136088"/>
            <a:ext cx="7956550" cy="8413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A88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НОРМАТИВНАЯ ПРАВОВАЯ БАЗА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013325"/>
            <a:ext cx="5553075" cy="719138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>
              <a:defRPr/>
            </a:pPr>
            <a:endParaRPr lang="ru-RU" sz="1600" kern="0" dirty="0">
              <a:solidFill>
                <a:srgbClr val="4F81BD">
                  <a:lumMod val="60000"/>
                  <a:lumOff val="4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Блок-схема: ручное управление 66"/>
          <p:cNvSpPr/>
          <p:nvPr/>
        </p:nvSpPr>
        <p:spPr>
          <a:xfrm>
            <a:off x="827584" y="1484784"/>
            <a:ext cx="3455797" cy="452431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57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7339 w 10000"/>
              <a:gd name="connsiteY2" fmla="*/ 9951 h 10000"/>
              <a:gd name="connsiteX3" fmla="*/ 257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7339 w 10000"/>
              <a:gd name="connsiteY2" fmla="*/ 9951 h 10000"/>
              <a:gd name="connsiteX3" fmla="*/ 324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9"/>
              <a:gd name="connsiteX1" fmla="*/ 10000 w 10000"/>
              <a:gd name="connsiteY1" fmla="*/ 0 h 10009"/>
              <a:gd name="connsiteX2" fmla="*/ 7339 w 10000"/>
              <a:gd name="connsiteY2" fmla="*/ 9951 h 10009"/>
              <a:gd name="connsiteX3" fmla="*/ 3240 w 10000"/>
              <a:gd name="connsiteY3" fmla="*/ 10000 h 10009"/>
              <a:gd name="connsiteX4" fmla="*/ 0 w 10000"/>
              <a:gd name="connsiteY4" fmla="*/ 0 h 1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9">
                <a:moveTo>
                  <a:pt x="0" y="0"/>
                </a:moveTo>
                <a:lnTo>
                  <a:pt x="10000" y="0"/>
                </a:lnTo>
                <a:lnTo>
                  <a:pt x="7339" y="9951"/>
                </a:lnTo>
                <a:cubicBezTo>
                  <a:pt x="5973" y="9967"/>
                  <a:pt x="5185" y="10033"/>
                  <a:pt x="3240" y="1000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95840">
                <a:srgbClr val="DCDADD"/>
              </a:gs>
              <a:gs pos="28000">
                <a:schemeClr val="accent1">
                  <a:lumMod val="60000"/>
                  <a:lumOff val="40000"/>
                </a:schemeClr>
              </a:gs>
              <a:gs pos="417">
                <a:srgbClr val="FFFFFF">
                  <a:lumMod val="85000"/>
                </a:srgbClr>
              </a:gs>
              <a:gs pos="80000">
                <a:schemeClr val="accent4">
                  <a:lumMod val="20000"/>
                  <a:lumOff val="80000"/>
                </a:schemeClr>
              </a:gs>
              <a:gs pos="100000">
                <a:srgbClr val="FFFFFF">
                  <a:lumMod val="85000"/>
                </a:srgbClr>
              </a:gs>
              <a:gs pos="100000">
                <a:srgbClr val="FFFFFF">
                  <a:lumMod val="85000"/>
                </a:srgbClr>
              </a:gs>
              <a:gs pos="100000">
                <a:srgbClr val="FFFFFF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</a:ln>
          <a:effectLst>
            <a:outerShdw blurRad="149987" dist="228600" dir="15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36000" rIns="36000">
            <a:spAutoFit/>
          </a:bodyPr>
          <a:lstStyle/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</p:txBody>
      </p:sp>
      <p:pic>
        <p:nvPicPr>
          <p:cNvPr id="14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31" y="188640"/>
            <a:ext cx="828574" cy="1044000"/>
          </a:xfrm>
          <a:prstGeom prst="rect">
            <a:avLst/>
          </a:prstGeom>
          <a:noFill/>
        </p:spPr>
      </p:pic>
      <p:sp>
        <p:nvSpPr>
          <p:cNvPr id="19" name="Скругленный прямоугольник 18"/>
          <p:cNvSpPr/>
          <p:nvPr/>
        </p:nvSpPr>
        <p:spPr>
          <a:xfrm>
            <a:off x="5214129" y="872894"/>
            <a:ext cx="3784938" cy="56880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indent="450850" algn="just"/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 базируется на результатах комплексного анализа экономических и социальных процессов, происходящих  как в регионе, так и в муниципальном округе, с учетом исходной информации Министерства экономического развития  Российской Федерации, сценарных условиях функционирования экономики Российской Федерации, прогноза показателей  инфляции  и системы цен, дефляторов и индексов цен по видам экономической деятельности, основных параметров прогноза социально-экономического развития.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hangingPunct="0"/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разработке Прогноза использовались данные территориального органа Федеральной службы государственной статистики по Тверской области, а также, в расчетах учитывалась оценка руководителей  крупных и средних предприятий муниципального округа, комитетов и отделов Администрации Лихославльского муниципального округа результатов работы в 2022 году и их видение перспективного развития на 2023 год и на период до 2025 года.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47180" y="3573016"/>
            <a:ext cx="4464000" cy="153233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29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Администрации Лихославльского муниципального округа Тверской области от 20.09.2022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172-1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 утверждении Порядка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разработки и корректировки прогноза социально-экономического развития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Лихославльского муниципального округа на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среднесрочный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период» 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8359" y="5229200"/>
            <a:ext cx="4464000" cy="11880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3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Положение о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бюджетном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процессе в Лихославльском муниципальном округе Тверской области, утвержденное решением Думы Лихославльского муниципального округа</a:t>
            </a:r>
          </a:p>
          <a:p>
            <a:pPr algn="ctr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28.12.2021 № 8/74-1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3531" y="2348880"/>
            <a:ext cx="4464000" cy="1116000"/>
          </a:xfrm>
          <a:prstGeom prst="roundRect">
            <a:avLst/>
          </a:prstGeom>
          <a:gradFill>
            <a:gsLst>
              <a:gs pos="28000">
                <a:schemeClr val="accent1">
                  <a:lumMod val="60000"/>
                  <a:lumOff val="40000"/>
                </a:schemeClr>
              </a:gs>
              <a:gs pos="417">
                <a:srgbClr val="FFFFFF">
                  <a:lumMod val="85000"/>
                </a:srgbClr>
              </a:gs>
              <a:gs pos="70000">
                <a:schemeClr val="accent4">
                  <a:lumMod val="20000"/>
                  <a:lumOff val="80000"/>
                </a:schemeClr>
              </a:gs>
              <a:gs pos="100000">
                <a:srgbClr val="FFFFFF">
                  <a:lumMod val="85000"/>
                </a:srgbClr>
              </a:gs>
              <a:gs pos="100000">
                <a:srgbClr val="FFFFFF">
                  <a:lumMod val="85000"/>
                </a:srgbClr>
              </a:gs>
              <a:gs pos="100000">
                <a:srgbClr val="FFFFFF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Тверской 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области от 16.08.2019 № 314-пп «О Порядке разработки и корректировки прогноза социально-экономического развития Тверской области на среднесрочный период» 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3482" y="1340768"/>
            <a:ext cx="4464000" cy="828000"/>
          </a:xfrm>
          <a:prstGeom prst="roundRect">
            <a:avLst/>
          </a:prstGeom>
          <a:gradFill>
            <a:gsLst>
              <a:gs pos="28000">
                <a:schemeClr val="accent1">
                  <a:lumMod val="60000"/>
                  <a:lumOff val="40000"/>
                </a:schemeClr>
              </a:gs>
              <a:gs pos="417">
                <a:srgbClr val="FFFFFF">
                  <a:lumMod val="85000"/>
                </a:srgbClr>
              </a:gs>
              <a:gs pos="68000">
                <a:schemeClr val="accent4">
                  <a:lumMod val="20000"/>
                  <a:lumOff val="80000"/>
                </a:schemeClr>
              </a:gs>
              <a:gs pos="100000">
                <a:srgbClr val="FFFFFF">
                  <a:lumMod val="85000"/>
                </a:srgbClr>
              </a:gs>
              <a:gs pos="100000">
                <a:srgbClr val="FFFFFF">
                  <a:lumMod val="85000"/>
                </a:srgbClr>
              </a:gs>
              <a:gs pos="100000">
                <a:srgbClr val="FFFFFF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Закон Тверской области </a:t>
            </a:r>
          </a:p>
          <a:p>
            <a:pPr algn="ctr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15.07.2015 № 66-ЗО </a:t>
            </a:r>
          </a:p>
          <a:p>
            <a:pPr algn="ctr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«О стратегическом планировании в Тверской области»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16020517"/>
              </p:ext>
            </p:extLst>
          </p:nvPr>
        </p:nvGraphicFramePr>
        <p:xfrm>
          <a:off x="241691" y="1195688"/>
          <a:ext cx="4038600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1963652"/>
              </p:ext>
            </p:extLst>
          </p:nvPr>
        </p:nvGraphicFramePr>
        <p:xfrm>
          <a:off x="4644008" y="1268760"/>
          <a:ext cx="4038600" cy="52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4"/>
          <p:cNvSpPr>
            <a:spLocks noGrp="1" noChangeArrowheads="1"/>
          </p:cNvSpPr>
          <p:nvPr>
            <p:ph type="title"/>
          </p:nvPr>
        </p:nvSpPr>
        <p:spPr bwMode="auto">
          <a:xfrm>
            <a:off x="971600" y="195067"/>
            <a:ext cx="7787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400" b="1" dirty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ДЕМОГРАФИЧЕСКИЕ ПОКАЗАТЕЛИ</a:t>
            </a:r>
          </a:p>
        </p:txBody>
      </p:sp>
      <p:pic>
        <p:nvPicPr>
          <p:cNvPr id="8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79768"/>
            <a:ext cx="828000" cy="1043279"/>
          </a:xfrm>
          <a:prstGeom prst="rect">
            <a:avLst/>
          </a:prstGeom>
          <a:noFill/>
        </p:spPr>
      </p:pic>
      <p:sp>
        <p:nvSpPr>
          <p:cNvPr id="9" name="Прямоугольник 4"/>
          <p:cNvSpPr txBox="1">
            <a:spLocks noChangeArrowheads="1"/>
          </p:cNvSpPr>
          <p:nvPr/>
        </p:nvSpPr>
        <p:spPr bwMode="auto">
          <a:xfrm>
            <a:off x="1259632" y="638272"/>
            <a:ext cx="25563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Динамика численности, человек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4"/>
          <p:cNvSpPr txBox="1">
            <a:spLocks noChangeArrowheads="1"/>
          </p:cNvSpPr>
          <p:nvPr/>
        </p:nvSpPr>
        <p:spPr bwMode="auto">
          <a:xfrm>
            <a:off x="4860032" y="638369"/>
            <a:ext cx="39604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Динамика рождаемости и смертности, число прибывших и убывших, человек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540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11369943"/>
              </p:ext>
            </p:extLst>
          </p:nvPr>
        </p:nvGraphicFramePr>
        <p:xfrm>
          <a:off x="267710" y="1412776"/>
          <a:ext cx="4232282" cy="489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20"/>
          <p:cNvSpPr>
            <a:spLocks noGrp="1"/>
          </p:cNvSpPr>
          <p:nvPr>
            <p:ph type="title"/>
          </p:nvPr>
        </p:nvSpPr>
        <p:spPr>
          <a:xfrm>
            <a:off x="1198662" y="0"/>
            <a:ext cx="7283152" cy="85010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A88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ПРОМЫШЛЕННОЕ   </a:t>
            </a:r>
            <a:r>
              <a:rPr lang="ru-RU" sz="2400" b="1" dirty="0" smtClean="0">
                <a:solidFill>
                  <a:srgbClr val="A88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ПРОИЗВОДСТВО </a:t>
            </a:r>
            <a:endParaRPr lang="ru-RU" sz="2400" b="1" dirty="0">
              <a:solidFill>
                <a:srgbClr val="A88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8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188639"/>
            <a:ext cx="828572" cy="1044000"/>
          </a:xfrm>
          <a:prstGeom prst="rect">
            <a:avLst/>
          </a:prstGeom>
          <a:noFill/>
        </p:spPr>
      </p:pic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972465"/>
              </p:ext>
            </p:extLst>
          </p:nvPr>
        </p:nvGraphicFramePr>
        <p:xfrm>
          <a:off x="4932040" y="1277400"/>
          <a:ext cx="4104000" cy="54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Заголовок 20"/>
          <p:cNvSpPr txBox="1">
            <a:spLocks/>
          </p:cNvSpPr>
          <p:nvPr/>
        </p:nvSpPr>
        <p:spPr bwMode="auto">
          <a:xfrm>
            <a:off x="5436096" y="1003924"/>
            <a:ext cx="324036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Структура промышленного производства в 2021 году,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A88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Заголовок 20"/>
          <p:cNvSpPr txBox="1">
            <a:spLocks/>
          </p:cNvSpPr>
          <p:nvPr/>
        </p:nvSpPr>
        <p:spPr bwMode="auto">
          <a:xfrm>
            <a:off x="1112637" y="835224"/>
            <a:ext cx="295232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Объем отгруженных товаров собственного производства,                      млрд. 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76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265" y="34246"/>
            <a:ext cx="8291264" cy="778098"/>
          </a:xfrm>
        </p:spPr>
        <p:txBody>
          <a:bodyPr/>
          <a:lstStyle/>
          <a:p>
            <a:r>
              <a:rPr lang="ru-RU" sz="2400" b="1" dirty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СЕЛЬСКОЕ ХОЗЯЙСТВО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759283"/>
              </p:ext>
            </p:extLst>
          </p:nvPr>
        </p:nvGraphicFramePr>
        <p:xfrm>
          <a:off x="246228" y="1628800"/>
          <a:ext cx="4320000" cy="48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48546"/>
            <a:ext cx="828572" cy="1044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21732336"/>
              </p:ext>
            </p:extLst>
          </p:nvPr>
        </p:nvGraphicFramePr>
        <p:xfrm>
          <a:off x="4788024" y="3573016"/>
          <a:ext cx="4032000" cy="30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5246712" y="620688"/>
            <a:ext cx="3456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5" tIns="45992" rIns="91985" bIns="45992" anchor="ctr"/>
          <a:lstStyle/>
          <a:p>
            <a:pPr algn="ctr" defTabSz="919163"/>
            <a: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продукции сельского </a:t>
            </a:r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хозяйства в 2021 году, %</a:t>
            </a:r>
            <a:endParaRPr lang="ru-RU" alt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405855" y="886033"/>
            <a:ext cx="4536504" cy="6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5" tIns="45992" rIns="91985" bIns="45992" anchor="ctr"/>
          <a:lstStyle/>
          <a:p>
            <a:pPr algn="ctr" defTabSz="919163"/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 валовой продукции по всем </a:t>
            </a:r>
          </a:p>
          <a:p>
            <a:pPr algn="ctr" defTabSz="919163"/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категориям сельхозпроизводителей</a:t>
            </a:r>
          </a:p>
          <a:p>
            <a:pPr algn="ctr" defTabSz="919163"/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(млн. рублей)</a:t>
            </a:r>
            <a:endParaRPr lang="ru-RU" alt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9163">
              <a:lnSpc>
                <a:spcPts val="500"/>
              </a:lnSpc>
            </a:pPr>
            <a: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41300247"/>
              </p:ext>
            </p:extLst>
          </p:nvPr>
        </p:nvGraphicFramePr>
        <p:xfrm>
          <a:off x="5732712" y="735866"/>
          <a:ext cx="2484000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93486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588" y="4770438"/>
            <a:ext cx="5551487" cy="609600"/>
          </a:xfrm>
          <a:prstGeom prst="rect">
            <a:avLst/>
          </a:prstGeom>
          <a:ln>
            <a:noFill/>
          </a:ln>
        </p:spPr>
        <p:txBody>
          <a:bodyPr lIns="0" tIns="0" rIns="15484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55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3" name="Заголовок 20"/>
          <p:cNvSpPr txBox="1">
            <a:spLocks noGrp="1"/>
          </p:cNvSpPr>
          <p:nvPr>
            <p:ph type="title"/>
          </p:nvPr>
        </p:nvSpPr>
        <p:spPr>
          <a:xfrm>
            <a:off x="522250" y="164889"/>
            <a:ext cx="8891588" cy="534988"/>
          </a:xfrm>
        </p:spPr>
        <p:txBody>
          <a:bodyPr lIns="77421" tIns="38710" rIns="77421" bIns="38710" rtlCol="0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93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93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A88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МАЛОЕ И СРЕДНЕЕ  ПРЕДПРИНИМАТЕЛЬСТВО</a:t>
            </a:r>
            <a:r>
              <a:rPr lang="ru-RU" sz="2400" b="1" dirty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93" b="1" dirty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" name="Заголовок 20"/>
          <p:cNvSpPr txBox="1">
            <a:spLocks/>
          </p:cNvSpPr>
          <p:nvPr/>
        </p:nvSpPr>
        <p:spPr>
          <a:xfrm>
            <a:off x="672270" y="3501008"/>
            <a:ext cx="8004186" cy="576064"/>
          </a:xfrm>
          <a:prstGeom prst="rect">
            <a:avLst/>
          </a:prstGeom>
          <a:noFill/>
        </p:spPr>
        <p:txBody>
          <a:bodyPr lIns="92014" tIns="46007" rIns="92014" bIns="46007" anchor="ctr">
            <a:noAutofit/>
          </a:bodyPr>
          <a:lstStyle>
            <a:lvl1pPr algn="ctr" defTabSz="920054" rtl="0" eaLnBrk="1" latinLnBrk="0" hangingPunct="1">
              <a:spcBef>
                <a:spcPct val="0"/>
              </a:spcBef>
              <a:buNone/>
              <a:defRPr sz="440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Структура занятых на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малых  и средних предприятиях, включая микропредприятия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2021 году,%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7" name="Заголовок 20"/>
          <p:cNvSpPr txBox="1">
            <a:spLocks/>
          </p:cNvSpPr>
          <p:nvPr/>
        </p:nvSpPr>
        <p:spPr bwMode="auto">
          <a:xfrm>
            <a:off x="1259632" y="783112"/>
            <a:ext cx="7416824" cy="32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421" tIns="38710" rIns="77421" bIns="38710" anchor="ctr"/>
          <a:lstStyle/>
          <a:p>
            <a:pPr algn="ctr" defTabSz="809625">
              <a:spcAft>
                <a:spcPts val="0"/>
              </a:spcAf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Динамика основных показателей развития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defTabSz="809625">
              <a:spcAft>
                <a:spcPts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малого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среднего  предпринимательства</a:t>
            </a:r>
            <a:endParaRPr lang="ru-RU" sz="1600" b="1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3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188640"/>
            <a:ext cx="828572" cy="1044000"/>
          </a:xfrm>
          <a:prstGeom prst="rect">
            <a:avLst/>
          </a:prstGeom>
          <a:noFill/>
        </p:spPr>
      </p:pic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191885245"/>
              </p:ext>
            </p:extLst>
          </p:nvPr>
        </p:nvGraphicFramePr>
        <p:xfrm>
          <a:off x="159920" y="4077072"/>
          <a:ext cx="89840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89650028"/>
              </p:ext>
            </p:extLst>
          </p:nvPr>
        </p:nvGraphicFramePr>
        <p:xfrm>
          <a:off x="648224" y="1207105"/>
          <a:ext cx="8064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9751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588" y="4770438"/>
            <a:ext cx="5551487" cy="609600"/>
          </a:xfrm>
          <a:prstGeom prst="rect">
            <a:avLst/>
          </a:prstGeom>
          <a:ln>
            <a:noFill/>
          </a:ln>
        </p:spPr>
        <p:txBody>
          <a:bodyPr lIns="0" tIns="0" rIns="15484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55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3" name="Заголовок 20"/>
          <p:cNvSpPr txBox="1">
            <a:spLocks noGrp="1"/>
          </p:cNvSpPr>
          <p:nvPr>
            <p:ph type="title"/>
          </p:nvPr>
        </p:nvSpPr>
        <p:spPr>
          <a:xfrm>
            <a:off x="252412" y="175652"/>
            <a:ext cx="8891588" cy="534988"/>
          </a:xfrm>
        </p:spPr>
        <p:txBody>
          <a:bodyPr lIns="77421" tIns="38710" rIns="77421" bIns="38710" rtlCol="0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93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93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93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solidFill>
                  <a:srgbClr val="A88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МАЛОЕ </a:t>
            </a:r>
            <a:r>
              <a:rPr lang="ru-RU" sz="2400" b="1" dirty="0">
                <a:solidFill>
                  <a:srgbClr val="A88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 СРЕДНЕЕ  ПРЕДПРИНИМАТЕЛЬСТВО</a:t>
            </a:r>
            <a:r>
              <a:rPr lang="ru-RU" sz="2400" b="1" dirty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93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67" name="Заголовок 20"/>
          <p:cNvSpPr txBox="1">
            <a:spLocks/>
          </p:cNvSpPr>
          <p:nvPr/>
        </p:nvSpPr>
        <p:spPr bwMode="auto">
          <a:xfrm>
            <a:off x="1331640" y="980728"/>
            <a:ext cx="7416824" cy="32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421" tIns="38710" rIns="77421" bIns="38710" anchor="ctr"/>
          <a:lstStyle/>
          <a:p>
            <a:pPr algn="ctr" defTabSz="809625">
              <a:lnSpc>
                <a:spcPct val="107000"/>
              </a:lnSpc>
              <a:spcAft>
                <a:spcPts val="675"/>
              </a:spcAft>
            </a:pPr>
            <a:endParaRPr lang="ru-RU" sz="1600" b="1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3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188640"/>
            <a:ext cx="828572" cy="1044000"/>
          </a:xfrm>
          <a:prstGeom prst="rect">
            <a:avLst/>
          </a:prstGeom>
          <a:noFill/>
        </p:spPr>
      </p:pic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972281427"/>
              </p:ext>
            </p:extLst>
          </p:nvPr>
        </p:nvGraphicFramePr>
        <p:xfrm>
          <a:off x="398191" y="4012038"/>
          <a:ext cx="8712000" cy="27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Заголовок 20"/>
          <p:cNvSpPr txBox="1">
            <a:spLocks/>
          </p:cNvSpPr>
          <p:nvPr/>
        </p:nvSpPr>
        <p:spPr>
          <a:xfrm>
            <a:off x="807006" y="3464193"/>
            <a:ext cx="7691601" cy="396044"/>
          </a:xfrm>
          <a:prstGeom prst="rect">
            <a:avLst/>
          </a:prstGeom>
          <a:noFill/>
        </p:spPr>
        <p:txBody>
          <a:bodyPr lIns="92014" tIns="46007" rIns="92014" bIns="46007" anchor="ctr">
            <a:normAutofit/>
          </a:bodyPr>
          <a:lstStyle>
            <a:lvl1pPr algn="ctr" defTabSz="920054" rtl="0" eaLnBrk="1" latinLnBrk="0" hangingPunct="1">
              <a:spcBef>
                <a:spcPct val="0"/>
              </a:spcBef>
              <a:buNone/>
              <a:defRPr sz="440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Распределение индивидуальных предпринимателей по отраслям в 2021 году, %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42064966"/>
              </p:ext>
            </p:extLst>
          </p:nvPr>
        </p:nvGraphicFramePr>
        <p:xfrm>
          <a:off x="1008085" y="1214271"/>
          <a:ext cx="7704000" cy="20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Заголовок 20"/>
          <p:cNvSpPr txBox="1">
            <a:spLocks/>
          </p:cNvSpPr>
          <p:nvPr/>
        </p:nvSpPr>
        <p:spPr bwMode="auto">
          <a:xfrm>
            <a:off x="1009775" y="694674"/>
            <a:ext cx="7488832" cy="44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421" tIns="38710" rIns="77421" bIns="38710" anchor="ctr"/>
          <a:lstStyle/>
          <a:p>
            <a:pPr algn="ctr" defTabSz="809625">
              <a:spcAft>
                <a:spcPts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Динамика количества индивидуальных предпринимателей и зарегистрировавшихся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самозанятых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граждан</a:t>
            </a:r>
            <a:endParaRPr lang="ru-RU" sz="1600" b="1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524813"/>
              </p:ext>
            </p:extLst>
          </p:nvPr>
        </p:nvGraphicFramePr>
        <p:xfrm>
          <a:off x="456911" y="1205393"/>
          <a:ext cx="8229600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20"/>
          <p:cNvSpPr>
            <a:spLocks noGrp="1"/>
          </p:cNvSpPr>
          <p:nvPr>
            <p:ph type="title"/>
          </p:nvPr>
        </p:nvSpPr>
        <p:spPr>
          <a:xfrm>
            <a:off x="1403648" y="0"/>
            <a:ext cx="7128792" cy="718873"/>
          </a:xfrm>
        </p:spPr>
        <p:txBody>
          <a:bodyPr rtlCol="0">
            <a:normAutofit/>
          </a:bodyPr>
          <a:lstStyle/>
          <a:p>
            <a:pPr defTabSz="685888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A88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ИНВЕСТИЦИИ В ОСНОВНОЙ КАПИТАЛ</a:t>
            </a:r>
          </a:p>
        </p:txBody>
      </p:sp>
      <p:pic>
        <p:nvPicPr>
          <p:cNvPr id="8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373" y="116632"/>
            <a:ext cx="828572" cy="1044000"/>
          </a:xfrm>
          <a:prstGeom prst="rect">
            <a:avLst/>
          </a:prstGeom>
          <a:noFill/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56911" y="677810"/>
            <a:ext cx="87487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Динамика инвестиций в основной капитал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5794" y="3933056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инвестиций в основной капитал по видам экономической деятельности </a:t>
            </a:r>
          </a:p>
          <a:p>
            <a:pPr algn="ctr"/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 субъектов малого предпринимательства, %</a:t>
            </a:r>
            <a:endParaRPr lang="ru-RU" alt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355944936"/>
              </p:ext>
            </p:extLst>
          </p:nvPr>
        </p:nvGraphicFramePr>
        <p:xfrm>
          <a:off x="0" y="4589839"/>
          <a:ext cx="10800000" cy="19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2819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1577975" y="85725"/>
            <a:ext cx="6438900" cy="357188"/>
          </a:xfrm>
        </p:spPr>
        <p:txBody>
          <a:bodyPr rtlCol="0">
            <a:noAutofit/>
          </a:bodyPr>
          <a:lstStyle/>
          <a:p>
            <a:pPr defTabSz="685888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A88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ИНВЕСТИЦИИ В ОСНОВНОЙ КАПИТАЛ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4730750"/>
            <a:ext cx="5553075" cy="609600"/>
          </a:xfrm>
          <a:prstGeom prst="rect">
            <a:avLst/>
          </a:prstGeom>
          <a:ln>
            <a:noFill/>
          </a:ln>
        </p:spPr>
        <p:txBody>
          <a:bodyPr lIns="0" tIns="0" rIns="15487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55" kern="0" dirty="0">
              <a:solidFill>
                <a:srgbClr val="4F81BD">
                  <a:lumMod val="60000"/>
                  <a:lumOff val="4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43" name="Прямоугольник 1"/>
          <p:cNvSpPr>
            <a:spLocks noChangeArrowheads="1"/>
          </p:cNvSpPr>
          <p:nvPr/>
        </p:nvSpPr>
        <p:spPr bwMode="auto">
          <a:xfrm>
            <a:off x="881063" y="455613"/>
            <a:ext cx="80994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 defTabSz="685800"/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Инвестиционные проекты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685800"/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</a:t>
            </a:r>
            <a:r>
              <a:rPr lang="en-US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Лихославльского муниципального округа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6375" y="3856038"/>
            <a:ext cx="184150" cy="327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24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pic>
        <p:nvPicPr>
          <p:cNvPr id="9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4" y="74888"/>
            <a:ext cx="828572" cy="1044000"/>
          </a:xfrm>
          <a:prstGeom prst="rect">
            <a:avLst/>
          </a:prstGeom>
          <a:noFill/>
        </p:spPr>
      </p:pic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624697" y="1196351"/>
            <a:ext cx="806489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300" b="1" dirty="0" smtClean="0">
                <a:latin typeface="Times New Roman" pitchFamily="18" charset="0"/>
                <a:cs typeface="Times New Roman" pitchFamily="18" charset="0"/>
              </a:rPr>
              <a:t>Инвестиционный </a:t>
            </a:r>
            <a:r>
              <a:rPr lang="ru-RU" altLang="ru-RU" sz="1300" b="1" dirty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altLang="ru-RU" sz="13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altLang="ru-RU" sz="1300" b="1" dirty="0" err="1" smtClean="0">
                <a:latin typeface="Times New Roman" pitchFamily="18" charset="0"/>
                <a:cs typeface="Times New Roman" pitchFamily="18" charset="0"/>
              </a:rPr>
              <a:t>Гостинично-туристическый</a:t>
            </a:r>
            <a:r>
              <a:rPr lang="ru-RU" altLang="ru-RU" sz="1300" b="1" dirty="0" smtClean="0">
                <a:latin typeface="Times New Roman" pitchFamily="18" charset="0"/>
                <a:cs typeface="Times New Roman" pitchFamily="18" charset="0"/>
              </a:rPr>
              <a:t> комплекс  </a:t>
            </a:r>
            <a:r>
              <a:rPr lang="ru-RU" altLang="ru-RU" sz="1300" b="1" dirty="0">
                <a:latin typeface="Times New Roman" pitchFamily="18" charset="0"/>
                <a:cs typeface="Times New Roman" pitchFamily="18" charset="0"/>
              </a:rPr>
              <a:t>в пос. </a:t>
            </a:r>
            <a:r>
              <a:rPr lang="ru-RU" altLang="ru-RU" sz="1300" b="1" dirty="0" err="1" smtClean="0">
                <a:latin typeface="Times New Roman" pitchFamily="18" charset="0"/>
                <a:cs typeface="Times New Roman" pitchFamily="18" charset="0"/>
              </a:rPr>
              <a:t>Лочкино</a:t>
            </a:r>
            <a:r>
              <a:rPr lang="ru-RU" altLang="ru-RU" sz="13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1300" b="1" dirty="0">
                <a:latin typeface="Times New Roman" pitchFamily="18" charset="0"/>
                <a:cs typeface="Times New Roman" pitchFamily="18" charset="0"/>
              </a:rPr>
              <a:t>(музей мармелада, гостиница, кафе</a:t>
            </a:r>
            <a:r>
              <a:rPr lang="ru-RU" altLang="ru-RU" sz="1300" b="1" dirty="0" smtClean="0">
                <a:latin typeface="Times New Roman" pitchFamily="18" charset="0"/>
                <a:cs typeface="Times New Roman" pitchFamily="18" charset="0"/>
              </a:rPr>
              <a:t>)»   ИП </a:t>
            </a:r>
            <a:r>
              <a:rPr lang="ru-RU" altLang="ru-RU" sz="1300" b="1" dirty="0" err="1">
                <a:latin typeface="Times New Roman" pitchFamily="18" charset="0"/>
                <a:cs typeface="Times New Roman" pitchFamily="18" charset="0"/>
              </a:rPr>
              <a:t>Зиганшина</a:t>
            </a:r>
            <a:r>
              <a:rPr lang="ru-RU" altLang="ru-RU" sz="1300" b="1" dirty="0">
                <a:latin typeface="Times New Roman" pitchFamily="18" charset="0"/>
                <a:cs typeface="Times New Roman" pitchFamily="18" charset="0"/>
              </a:rPr>
              <a:t> И.В. </a:t>
            </a:r>
            <a:r>
              <a:rPr lang="ru-RU" altLang="ru-RU" sz="1300" b="1" dirty="0" smtClean="0">
                <a:latin typeface="Times New Roman" pitchFamily="18" charset="0"/>
                <a:cs typeface="Times New Roman" pitchFamily="18" charset="0"/>
              </a:rPr>
              <a:t> 2018-2021 </a:t>
            </a:r>
            <a:r>
              <a:rPr lang="ru-RU" altLang="ru-RU" sz="1300" b="1" dirty="0" err="1" smtClean="0">
                <a:latin typeface="Times New Roman" pitchFamily="18" charset="0"/>
                <a:cs typeface="Times New Roman" pitchFamily="18" charset="0"/>
              </a:rPr>
              <a:t>г.г</a:t>
            </a:r>
            <a:r>
              <a:rPr lang="ru-RU" altLang="ru-RU" sz="13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Создано </a:t>
            </a:r>
            <a:r>
              <a:rPr lang="ru-RU" altLang="ru-RU" sz="1300" dirty="0">
                <a:latin typeface="Times New Roman" pitchFamily="18" charset="0"/>
                <a:cs typeface="Times New Roman" pitchFamily="18" charset="0"/>
              </a:rPr>
              <a:t>14 рабочих мест, </a:t>
            </a: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общий </a:t>
            </a:r>
            <a:r>
              <a:rPr lang="ru-RU" altLang="ru-RU" sz="1300" dirty="0">
                <a:latin typeface="Times New Roman" pitchFamily="18" charset="0"/>
                <a:cs typeface="Times New Roman" pitchFamily="18" charset="0"/>
              </a:rPr>
              <a:t>объем инвестиций </a:t>
            </a: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- 50,0 </a:t>
            </a:r>
            <a:r>
              <a:rPr lang="ru-RU" altLang="ru-RU" sz="1300" dirty="0">
                <a:latin typeface="Times New Roman" pitchFamily="18" charset="0"/>
                <a:cs typeface="Times New Roman" pitchFamily="18" charset="0"/>
              </a:rPr>
              <a:t>млн. руб</a:t>
            </a: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Tx/>
              <a:buChar char="-"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Инвестиционный проект  «Строительство  цеха  по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экструдированию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зерновых, соевых, цех по производству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безглютеновый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продукции, цех по смешиванию и розливу напитков и жидких форм»   </a:t>
            </a: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АО «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Диадар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»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2021-2026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г.г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Планируется: 38 </a:t>
            </a:r>
            <a:r>
              <a:rPr lang="ru-RU" altLang="ru-RU" sz="1300" dirty="0">
                <a:latin typeface="Times New Roman" pitchFamily="18" charset="0"/>
                <a:cs typeface="Times New Roman" pitchFamily="18" charset="0"/>
              </a:rPr>
              <a:t>рабочих мест, </a:t>
            </a: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ru-RU" altLang="ru-RU" sz="1300" dirty="0">
                <a:latin typeface="Times New Roman" pitchFamily="18" charset="0"/>
                <a:cs typeface="Times New Roman" pitchFamily="18" charset="0"/>
              </a:rPr>
              <a:t>инвестиций </a:t>
            </a: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- 38,0 </a:t>
            </a:r>
            <a:r>
              <a:rPr lang="ru-RU" altLang="ru-RU" sz="1300" dirty="0">
                <a:latin typeface="Times New Roman" pitchFamily="18" charset="0"/>
                <a:cs typeface="Times New Roman" pitchFamily="18" charset="0"/>
              </a:rPr>
              <a:t>млн. руб.</a:t>
            </a:r>
          </a:p>
          <a:p>
            <a:pPr lvl="0">
              <a:buFontTx/>
              <a:buChar char="-"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ОП ЗАО «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Торжокская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обувная фабрика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2021-2022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г.г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Выпуск специальной обуви для  промышленных предприятий машиностроительной, энергетической, металлургической, строительной,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нефте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и газодобывающей и перерабатывающей промышленности. </a:t>
            </a:r>
          </a:p>
          <a:p>
            <a:pPr lvl="0"/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defTabSz="685800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ООО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ПРОИЗВОДСТВО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СТЕКЛЯННЫХ МИКРОСФЕР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СТЕКЛОПЛАСТИК«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2022 г</a:t>
            </a:r>
          </a:p>
          <a:p>
            <a:pPr lvl="0" algn="just" defTabSz="685800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Выпуск стеклянных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микросферов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которые широко применяются в качестве наполнителя для различных функциональных материалов и покрытий. Характерные области их использования - в нефтегазовой и лакокрасочная промышленность, строительная отрасль, судо- и авиастроение. </a:t>
            </a:r>
          </a:p>
          <a:p>
            <a:pPr lvl="0" algn="just" defTabSz="685800"/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defTabSz="685800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Полиграфоформление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 algn="just" defTabSz="685800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Цех по производству изделий из бумаги и картона. </a:t>
            </a:r>
          </a:p>
          <a:p>
            <a:pPr lvl="0" algn="just" defTabSz="685800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конце 2021 года на территории г. Лихославль планировалось открытие цеха по производству изделий из бумаги и картона. В связи со сложившейся экономической ситуацией в стране, а также сокращением ассортимента продукции и падением объема продаж в ООО «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Полиграфоформление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» цех будет запущен при поступлении заказов на выпускаемую продукцию предприятия. </a:t>
            </a:r>
            <a:endParaRPr lang="ru-RU" alt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12265</TotalTime>
  <Words>973</Words>
  <Application>Microsoft Office PowerPoint</Application>
  <PresentationFormat>Экран (4:3)</PresentationFormat>
  <Paragraphs>274</Paragraphs>
  <Slides>13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11_Тема Office</vt:lpstr>
      <vt:lpstr>Администрация  Лихославльского муниципального округа</vt:lpstr>
      <vt:lpstr>НОРМАТИВНАЯ ПРАВОВАЯ БАЗА</vt:lpstr>
      <vt:lpstr>ДЕМОГРАФИЧЕСКИЕ ПОКАЗАТЕЛИ</vt:lpstr>
      <vt:lpstr>ПРОМЫШЛЕННОЕ   ПРОИЗВОДСТВО </vt:lpstr>
      <vt:lpstr>СЕЛЬСКОЕ ХОЗЯЙСТВО</vt:lpstr>
      <vt:lpstr> МАЛОЕ И СРЕДНЕЕ  ПРЕДПРИНИМАТЕЛЬСТВО  </vt:lpstr>
      <vt:lpstr>        МАЛОЕ И СРЕДНЕЕ  ПРЕДПРИНИМАТЕЛЬСТВО  </vt:lpstr>
      <vt:lpstr>ИНВЕСТИЦИИ В ОСНОВНОЙ КАПИТАЛ</vt:lpstr>
      <vt:lpstr>ИНВЕСТИЦИИ В ОСНОВНОЙ КАПИТАЛ</vt:lpstr>
      <vt:lpstr>ТРУДОВЫЕ РЕСУРСЫ</vt:lpstr>
      <vt:lpstr>СРЕДНЯЯ ЗАРАБОТНАЯ ПЛАТА</vt:lpstr>
      <vt:lpstr>РОЗНИЧНАЯ ТОРГОВЛЯ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транспорта Тверской области</dc:title>
  <dc:creator>zsl</dc:creator>
  <cp:lastModifiedBy>Олеся</cp:lastModifiedBy>
  <cp:revision>1299</cp:revision>
  <cp:lastPrinted>2022-11-25T12:58:33Z</cp:lastPrinted>
  <dcterms:created xsi:type="dcterms:W3CDTF">2016-06-06T10:50:36Z</dcterms:created>
  <dcterms:modified xsi:type="dcterms:W3CDTF">2022-12-08T14:53:44Z</dcterms:modified>
</cp:coreProperties>
</file>