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charts/chart9.xml" ContentType="application/vnd.openxmlformats-officedocument.drawingml.chart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handoutMasterIdLst>
    <p:handoutMasterId r:id="rId18"/>
  </p:handoutMasterIdLst>
  <p:sldIdLst>
    <p:sldId id="257" r:id="rId3"/>
    <p:sldId id="349" r:id="rId4"/>
    <p:sldId id="351" r:id="rId5"/>
    <p:sldId id="283" r:id="rId6"/>
    <p:sldId id="282" r:id="rId7"/>
    <p:sldId id="358" r:id="rId8"/>
    <p:sldId id="354" r:id="rId9"/>
    <p:sldId id="356" r:id="rId10"/>
    <p:sldId id="357" r:id="rId11"/>
    <p:sldId id="359" r:id="rId12"/>
    <p:sldId id="352" r:id="rId13"/>
    <p:sldId id="342" r:id="rId14"/>
    <p:sldId id="348" r:id="rId15"/>
    <p:sldId id="353" r:id="rId16"/>
  </p:sldIdLst>
  <p:sldSz cx="9144000" cy="6858000" type="screen4x3"/>
  <p:notesSz cx="6735763" cy="9799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orient="horz" pos="3087">
          <p15:clr>
            <a:srgbClr val="A4A3A4"/>
          </p15:clr>
        </p15:guide>
        <p15:guide id="3" pos="2160">
          <p15:clr>
            <a:srgbClr val="A4A3A4"/>
          </p15:clr>
        </p15:guide>
        <p15:guide id="4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6600"/>
    <a:srgbClr val="CCFF99"/>
    <a:srgbClr val="E1EBF7"/>
    <a:srgbClr val="EAEAEA"/>
    <a:srgbClr val="A8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71" autoAdjust="0"/>
    <p:restoredTop sz="91032" autoAdjust="0"/>
  </p:normalViewPr>
  <p:slideViewPr>
    <p:cSldViewPr>
      <p:cViewPr>
        <p:scale>
          <a:sx n="70" d="100"/>
          <a:sy n="70" d="100"/>
        </p:scale>
        <p:origin x="-984" y="2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2880"/>
        <p:guide orient="horz" pos="3087"/>
        <p:guide pos="2160"/>
        <p:guide pos="21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6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sz="1600" dirty="0" smtClean="0"/>
              <a:t>(численность населения на начало года, человек)</a:t>
            </a:r>
            <a:endParaRPr lang="ru-RU" sz="1600" dirty="0"/>
          </a:p>
        </c:rich>
      </c:tx>
      <c:layout>
        <c:manualLayout>
          <c:xMode val="edge"/>
          <c:yMode val="edge"/>
          <c:x val="0.26423464522460482"/>
          <c:y val="0"/>
        </c:manualLayout>
      </c:layout>
    </c:title>
    <c:plotArea>
      <c:layout>
        <c:manualLayout>
          <c:layoutTarget val="inner"/>
          <c:xMode val="edge"/>
          <c:yMode val="edge"/>
          <c:x val="6.2342060863293976E-2"/>
          <c:y val="0.27502586518164707"/>
          <c:w val="0.73754281539339395"/>
          <c:h val="0.59176931729807936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населения, человек</c:v>
                </c:pt>
              </c:strCache>
            </c:strRef>
          </c:tx>
          <c:spPr>
            <a:solidFill>
              <a:schemeClr val="accent3">
                <a:lumMod val="75000"/>
                <a:alpha val="82000"/>
              </a:schemeClr>
            </a:solidFill>
          </c:spPr>
          <c:dLbls>
            <c:dLbl>
              <c:idx val="0"/>
              <c:layout>
                <c:manualLayout>
                  <c:x val="-1.8568983788126157E-3"/>
                  <c:y val="-0.34171550383290888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4792928990796539E-3"/>
                  <c:y val="-0.28108855960448947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0.22597315576047175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-0.19841545383846371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7834343192636959E-3"/>
                  <c:y val="-0.16534621153205281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-0.13227696922564117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2019 отчет</c:v>
                </c:pt>
                <c:pt idx="1">
                  <c:v>2020 отчет</c:v>
                </c:pt>
                <c:pt idx="2">
                  <c:v>2021 оценка</c:v>
                </c:pt>
                <c:pt idx="3">
                  <c:v>2022 прогноз</c:v>
                </c:pt>
                <c:pt idx="4">
                  <c:v>2023 прогноз</c:v>
                </c:pt>
                <c:pt idx="5">
                  <c:v>2024 прогноз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25955</c:v>
                </c:pt>
                <c:pt idx="1">
                  <c:v>25730</c:v>
                </c:pt>
                <c:pt idx="2">
                  <c:v>25294</c:v>
                </c:pt>
                <c:pt idx="3">
                  <c:v>24892</c:v>
                </c:pt>
                <c:pt idx="4">
                  <c:v>24499</c:v>
                </c:pt>
                <c:pt idx="5">
                  <c:v>24116</c:v>
                </c:pt>
              </c:numCache>
            </c:numRef>
          </c:val>
        </c:ser>
        <c:overlap val="100"/>
        <c:axId val="78451072"/>
        <c:axId val="78452608"/>
      </c:barChart>
      <c:catAx>
        <c:axId val="78451072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3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8452608"/>
        <c:crosses val="autoZero"/>
        <c:auto val="1"/>
        <c:lblAlgn val="ctr"/>
        <c:lblOffset val="100"/>
      </c:catAx>
      <c:valAx>
        <c:axId val="7845260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8451072"/>
        <c:crosses val="autoZero"/>
        <c:crossBetween val="between"/>
        <c:majorUnit val="100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7318758563863166"/>
          <c:y val="0.35538453243757301"/>
          <c:w val="0.21799394974632538"/>
          <c:h val="0.3224294522830804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6.3273636262637489E-2"/>
          <c:y val="3.0783063905005601E-2"/>
          <c:w val="0.7110879902233086"/>
          <c:h val="0.85659636950660256"/>
        </c:manualLayout>
      </c:layout>
      <c:barChart>
        <c:barDir val="col"/>
        <c:grouping val="clustered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Темпы роста, %</c:v>
                </c:pt>
              </c:strCache>
            </c:strRef>
          </c:tx>
          <c:dLbls>
            <c:dLbl>
              <c:idx val="0"/>
              <c:layout>
                <c:manualLayout>
                  <c:x val="1.4109543384068441E-3"/>
                  <c:y val="-1.0450953210837305E-2"/>
                </c:manualLayout>
              </c:layout>
              <c:showVal val="1"/>
            </c:dLbl>
            <c:dLbl>
              <c:idx val="1"/>
              <c:layout>
                <c:manualLayout>
                  <c:x val="-1.1109876682955631E-7"/>
                  <c:y val="-5.1859909429632185E-3"/>
                </c:manualLayout>
              </c:layout>
              <c:showVal val="1"/>
            </c:dLbl>
            <c:dLbl>
              <c:idx val="2"/>
              <c:layout>
                <c:manualLayout>
                  <c:x val="4.2328630152205522E-3"/>
                  <c:y val="2.7111415481198674E-3"/>
                </c:manualLayout>
              </c:layout>
              <c:showVal val="1"/>
            </c:dLbl>
            <c:dLbl>
              <c:idx val="3"/>
              <c:layout>
                <c:manualLayout>
                  <c:x val="2.8217975780468903E-3"/>
                  <c:y val="-1.0450745937018703E-2"/>
                </c:manualLayout>
              </c:layout>
              <c:showVal val="1"/>
            </c:dLbl>
            <c:dLbl>
              <c:idx val="4"/>
              <c:layout>
                <c:manualLayout>
                  <c:x val="1.4109543384068441E-3"/>
                  <c:y val="-6.5218707042502162E-3"/>
                </c:manualLayout>
              </c:layout>
              <c:showVal val="1"/>
            </c:dLbl>
            <c:dLbl>
              <c:idx val="5"/>
              <c:layout>
                <c:manualLayout>
                  <c:x val="2.4658371292077632E-3"/>
                  <c:y val="-5.834343447742963E-3"/>
                </c:manualLayout>
              </c:layout>
              <c:showVal val="1"/>
            </c:dLbl>
            <c:dLbl>
              <c:idx val="6"/>
              <c:layout>
                <c:manualLayout>
                  <c:x val="3.1778691256527051E-3"/>
                  <c:y val="-3.2158118418020021E-2"/>
                </c:manualLayout>
              </c:layout>
              <c:showVal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      отчет</c:v>
                </c:pt>
                <c:pt idx="1">
                  <c:v>2021               оценка</c:v>
                </c:pt>
                <c:pt idx="2">
                  <c:v>2022          прогноз</c:v>
                </c:pt>
                <c:pt idx="3">
                  <c:v>2023         прогноз</c:v>
                </c:pt>
                <c:pt idx="4">
                  <c:v>2024         прогноз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106.4</c:v>
                </c:pt>
                <c:pt idx="1">
                  <c:v>105.5</c:v>
                </c:pt>
                <c:pt idx="2" formatCode="0.0">
                  <c:v>98.5</c:v>
                </c:pt>
                <c:pt idx="3">
                  <c:v>106.5</c:v>
                </c:pt>
                <c:pt idx="4">
                  <c:v>107</c:v>
                </c:pt>
              </c:numCache>
            </c:numRef>
          </c:val>
        </c:ser>
        <c:axId val="130717184"/>
        <c:axId val="130718720"/>
      </c:barChar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Оборот розничной торговли, млн.рублей</c:v>
                </c:pt>
              </c:strCache>
            </c:strRef>
          </c:tx>
          <c:dLbls>
            <c:dLbl>
              <c:idx val="0"/>
              <c:layout>
                <c:manualLayout>
                  <c:x val="-3.6488563332802863E-2"/>
                  <c:y val="4.7618979469947198E-2"/>
                </c:manualLayout>
              </c:layout>
              <c:showVal val="1"/>
            </c:dLbl>
            <c:dLbl>
              <c:idx val="1"/>
              <c:layout>
                <c:manualLayout>
                  <c:x val="-2.8747472503055246E-2"/>
                  <c:y val="-4.6283207338488112E-2"/>
                </c:manualLayout>
              </c:layout>
              <c:showVal val="1"/>
            </c:dLbl>
            <c:dLbl>
              <c:idx val="2"/>
              <c:layout>
                <c:manualLayout>
                  <c:x val="-3.5802244195089442E-2"/>
                  <c:y val="4.2354332105719553E-2"/>
                </c:manualLayout>
              </c:layout>
              <c:showVal val="1"/>
            </c:dLbl>
            <c:dLbl>
              <c:idx val="3"/>
              <c:layout>
                <c:manualLayout>
                  <c:x val="-4.1446061548716814E-2"/>
                  <c:y val="-3.5714315324831235E-2"/>
                </c:manualLayout>
              </c:layout>
              <c:showVal val="1"/>
            </c:dLbl>
            <c:dLbl>
              <c:idx val="4"/>
              <c:layout>
                <c:manualLayout>
                  <c:x val="-4.0652483057438377E-2"/>
                  <c:y val="3.8346278274221601E-2"/>
                </c:manualLayout>
              </c:layout>
              <c:showVal val="1"/>
            </c:dLbl>
            <c:dLbl>
              <c:idx val="5"/>
              <c:layout>
                <c:manualLayout>
                  <c:x val="-3.0555160537718142E-2"/>
                  <c:y val="-3.834669282185893E-2"/>
                </c:manualLayout>
              </c:layout>
              <c:showVal val="1"/>
            </c:dLbl>
            <c:dLbl>
              <c:idx val="6"/>
              <c:layout>
                <c:manualLayout>
                  <c:x val="-3.9666388419304852E-2"/>
                  <c:y val="3.5714353863386131E-2"/>
                </c:manualLayout>
              </c:layout>
              <c:showVal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      отчет</c:v>
                </c:pt>
                <c:pt idx="1">
                  <c:v>2021               оценка</c:v>
                </c:pt>
                <c:pt idx="2">
                  <c:v>2022          прогноз</c:v>
                </c:pt>
                <c:pt idx="3">
                  <c:v>2023         прогноз</c:v>
                </c:pt>
                <c:pt idx="4">
                  <c:v>2024         прогноз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 formatCode="0.00">
                  <c:v>1260.5999999999999</c:v>
                </c:pt>
                <c:pt idx="1">
                  <c:v>1329.32</c:v>
                </c:pt>
                <c:pt idx="2">
                  <c:v>1309.31</c:v>
                </c:pt>
                <c:pt idx="3">
                  <c:v>1394</c:v>
                </c:pt>
                <c:pt idx="4">
                  <c:v>1490.76</c:v>
                </c:pt>
              </c:numCache>
            </c:numRef>
          </c:val>
        </c:ser>
        <c:marker val="1"/>
        <c:axId val="130717184"/>
        <c:axId val="130718720"/>
      </c:lineChart>
      <c:catAx>
        <c:axId val="13071718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0718720"/>
        <c:crosses val="autoZero"/>
        <c:auto val="1"/>
        <c:lblAlgn val="ctr"/>
        <c:lblOffset val="100"/>
      </c:catAx>
      <c:valAx>
        <c:axId val="130718720"/>
        <c:scaling>
          <c:orientation val="minMax"/>
          <c:max val="1600"/>
          <c:min val="0"/>
        </c:scaling>
        <c:axPos val="l"/>
        <c:majorGridlines>
          <c:spPr>
            <a:ln>
              <a:noFill/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0717184"/>
        <c:crosses val="autoZero"/>
        <c:crossBetween val="between"/>
        <c:majorUnit val="90"/>
        <c:minorUnit val="10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78901788690145458"/>
          <c:y val="0.23854729242356201"/>
          <c:w val="0.21098211309854464"/>
          <c:h val="0.10794613202181519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20"/>
      <c:rotY val="170"/>
      <c:perspective val="30"/>
    </c:view3D>
    <c:plotArea>
      <c:layout>
        <c:manualLayout>
          <c:layoutTarget val="inner"/>
          <c:xMode val="edge"/>
          <c:yMode val="edge"/>
          <c:x val="5.2747898520882812E-3"/>
          <c:y val="0.33819250264659856"/>
          <c:w val="0.67180098201285965"/>
          <c:h val="0.593990567177575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33"/>
          <c:dPt>
            <c:idx val="0"/>
            <c:explosion val="23"/>
          </c:dPt>
          <c:dPt>
            <c:idx val="1"/>
            <c:explosion val="3"/>
          </c:dPt>
          <c:dPt>
            <c:idx val="2"/>
            <c:explosion val="24"/>
          </c:dPt>
          <c:dLbls>
            <c:dLbl>
              <c:idx val="0"/>
              <c:layout>
                <c:manualLayout>
                  <c:x val="-3.2763799009800941E-2"/>
                  <c:y val="-7.4209041010770502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1634866384938015E-2"/>
                  <c:y val="-9.7423234258492114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Обрабатывающие производства</c:v>
                </c:pt>
                <c:pt idx="1">
                  <c:v>Обеспечение электрической энергией, газом и паром; кондиционирование воздуха </c:v>
                </c:pt>
                <c:pt idx="2">
                  <c:v>Водоснабжение; водоотведение, организация сбора и утилизации отходов, деятельность по ликвидации загрязнений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 formatCode="General">
                  <c:v>94.5</c:v>
                </c:pt>
                <c:pt idx="1">
                  <c:v>4.5</c:v>
                </c:pt>
                <c:pt idx="2" formatCode="General">
                  <c:v>1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761308476167647"/>
          <c:y val="0.28768490230599364"/>
          <c:w val="0.39619125443872921"/>
          <c:h val="0.57223452027524557"/>
        </c:manualLayout>
      </c:layout>
      <c:overlay val="1"/>
      <c:txPr>
        <a:bodyPr/>
        <a:lstStyle/>
        <a:p>
          <a:pPr marL="0" lvl="0" algn="l" defTabSz="914400" rtl="0" eaLnBrk="1" latinLnBrk="0" hangingPunct="1">
            <a:defRPr lang="ru-RU" sz="1400" b="0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0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8.72683359401807E-2"/>
          <c:y val="0.14116745426218791"/>
          <c:w val="0.54918884714962413"/>
          <c:h val="0.68110164762055014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Индекс промышленного производства в Лихославльском районе, в % </c:v>
                </c:pt>
              </c:strCache>
            </c:strRef>
          </c:tx>
          <c:dLbls>
            <c:dLbl>
              <c:idx val="0"/>
              <c:layout>
                <c:manualLayout>
                  <c:x val="-3.3955857385398962E-2"/>
                  <c:y val="5.5749128919860627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7164685908319192E-2"/>
                  <c:y val="6.968641114982621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0747028862478794E-2"/>
                  <c:y val="5.5749128919860627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3955857385398983E-2"/>
                  <c:y val="5.110336817653890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0747028862478794E-2"/>
                  <c:y val="5.5749128919860627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0747028862478864E-2"/>
                  <c:y val="4.645760743321732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5"/>
                <c:pt idx="0">
                  <c:v>2020                            отчет</c:v>
                </c:pt>
                <c:pt idx="1">
                  <c:v>2021                  оценка</c:v>
                </c:pt>
                <c:pt idx="2">
                  <c:v>2022                прогноз</c:v>
                </c:pt>
                <c:pt idx="3">
                  <c:v>2023                  прогноз</c:v>
                </c:pt>
                <c:pt idx="4">
                  <c:v>2024                 прогноз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Объем отгруженных товаров собственного производства, млрд.руб.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ru-RU"/>
              </a:p>
            </c:txPr>
            <c:dLblPos val="t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Лист1!$A$2:$A$7</c:f>
              <c:strCache>
                <c:ptCount val="5"/>
                <c:pt idx="0">
                  <c:v>2020                            отчет</c:v>
                </c:pt>
                <c:pt idx="1">
                  <c:v>2021                  оценка</c:v>
                </c:pt>
                <c:pt idx="2">
                  <c:v>2022                прогноз</c:v>
                </c:pt>
                <c:pt idx="3">
                  <c:v>2023                  прогноз</c:v>
                </c:pt>
                <c:pt idx="4">
                  <c:v>2024                 прогноз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3.714</c:v>
                </c:pt>
                <c:pt idx="1">
                  <c:v>4.34</c:v>
                </c:pt>
                <c:pt idx="2">
                  <c:v>5.18</c:v>
                </c:pt>
                <c:pt idx="3">
                  <c:v>5.6119999999999965</c:v>
                </c:pt>
                <c:pt idx="4">
                  <c:v>6.0819999999999999</c:v>
                </c:pt>
              </c:numCache>
            </c:numRef>
          </c:val>
        </c:ser>
        <c:marker val="1"/>
        <c:axId val="94468736"/>
        <c:axId val="94478720"/>
      </c:lineChart>
      <c:catAx>
        <c:axId val="94468736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94478720"/>
        <c:crosses val="autoZero"/>
        <c:auto val="1"/>
        <c:lblAlgn val="ctr"/>
        <c:lblOffset val="100"/>
      </c:catAx>
      <c:valAx>
        <c:axId val="94478720"/>
        <c:scaling>
          <c:orientation val="minMax"/>
          <c:max val="10"/>
          <c:min val="0"/>
        </c:scaling>
        <c:axPos val="l"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94468736"/>
        <c:crosses val="autoZero"/>
        <c:crossBetween val="between"/>
        <c:majorUnit val="1"/>
        <c:minorUnit val="1"/>
      </c:valAx>
    </c:plotArea>
    <c:legend>
      <c:legendPos val="r"/>
      <c:legendEntry>
        <c:idx val="0"/>
        <c:delete val="1"/>
      </c:legendEntry>
      <c:layout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7.2900984417626824E-2"/>
          <c:y val="0.15469303915726623"/>
          <c:w val="0.45622025485448808"/>
          <c:h val="0.6545383846239306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Val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Обрабатывающие производства</c:v>
                </c:pt>
                <c:pt idx="1">
                  <c:v>Оптовая и розничная торговля</c:v>
                </c:pt>
                <c:pt idx="2">
                  <c:v>Строительство</c:v>
                </c:pt>
                <c:pt idx="3">
                  <c:v>Сельское хозяйство</c:v>
                </c:pt>
                <c:pt idx="4">
                  <c:v>Операции с недвижимым имуществом, аренда</c:v>
                </c:pt>
                <c:pt idx="5">
                  <c:v>Транспортировка и хранение</c:v>
                </c:pt>
                <c:pt idx="6">
                  <c:v>Прочие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24</c:v>
                </c:pt>
                <c:pt idx="1">
                  <c:v>19</c:v>
                </c:pt>
                <c:pt idx="2">
                  <c:v>12</c:v>
                </c:pt>
                <c:pt idx="3">
                  <c:v>9</c:v>
                </c:pt>
                <c:pt idx="4">
                  <c:v>9</c:v>
                </c:pt>
                <c:pt idx="5">
                  <c:v>5</c:v>
                </c:pt>
                <c:pt idx="6">
                  <c:v>22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9422702110817704"/>
          <c:y val="8.2261854625971798E-2"/>
          <c:w val="0.38027235911298096"/>
          <c:h val="0.81851069578127533"/>
        </c:manualLayout>
      </c:layout>
      <c:txPr>
        <a:bodyPr/>
        <a:lstStyle/>
        <a:p>
          <a:pPr>
            <a:defRPr sz="13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650">
                <a:latin typeface="Times New Roman" pitchFamily="18" charset="0"/>
                <a:cs typeface="Times New Roman" pitchFamily="18" charset="0"/>
              </a:defRPr>
            </a:pPr>
            <a:r>
              <a:rPr lang="ru-RU" sz="1650" dirty="0">
                <a:latin typeface="Times New Roman" pitchFamily="18" charset="0"/>
                <a:cs typeface="Times New Roman" pitchFamily="18" charset="0"/>
              </a:rPr>
              <a:t>Отраслевое распределение индивидуальных </a:t>
            </a:r>
            <a:r>
              <a:rPr lang="ru-RU" sz="1650" dirty="0" smtClean="0">
                <a:latin typeface="Times New Roman" pitchFamily="18" charset="0"/>
                <a:cs typeface="Times New Roman" pitchFamily="18" charset="0"/>
              </a:rPr>
              <a:t>предпринимателей </a:t>
            </a:r>
          </a:p>
          <a:p>
            <a:pPr>
              <a:defRPr sz="1650">
                <a:latin typeface="Times New Roman" pitchFamily="18" charset="0"/>
                <a:cs typeface="Times New Roman" pitchFamily="18" charset="0"/>
              </a:defRPr>
            </a:pPr>
            <a:r>
              <a:rPr lang="ru-RU" sz="1650" dirty="0" smtClean="0">
                <a:latin typeface="Times New Roman" pitchFamily="18" charset="0"/>
                <a:cs typeface="Times New Roman" pitchFamily="18" charset="0"/>
              </a:rPr>
              <a:t>в 2020 году, в %</a:t>
            </a:r>
            <a:endParaRPr lang="ru-RU" sz="165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3101138440999713"/>
          <c:y val="0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0554185439450706E-2"/>
          <c:y val="0.24692357414832694"/>
          <c:w val="0.48697091507738915"/>
          <c:h val="0.5571262283988647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Распределение производственной продукции по отраслям (%)</c:v>
                </c:pt>
              </c:strCache>
            </c:strRef>
          </c:tx>
          <c:explosion val="25"/>
          <c:dLbls>
            <c:dLbl>
              <c:idx val="5"/>
              <c:layout>
                <c:manualLayout>
                  <c:x val="3.3608639444102181E-2"/>
                  <c:y val="4.2101382674652275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Val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Оптовая и розничная торговля, ремонт автотранспортных средств</c:v>
                </c:pt>
                <c:pt idx="1">
                  <c:v>Транспорт и связь</c:v>
                </c:pt>
                <c:pt idx="2">
                  <c:v>Промышленность</c:v>
                </c:pt>
                <c:pt idx="3">
                  <c:v>Строительство</c:v>
                </c:pt>
                <c:pt idx="4">
                  <c:v>Операции с недвижимым имуществом, аренда и предоставление услуг</c:v>
                </c:pt>
                <c:pt idx="5">
                  <c:v>Прочие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41</c:v>
                </c:pt>
                <c:pt idx="1">
                  <c:v>21</c:v>
                </c:pt>
                <c:pt idx="2">
                  <c:v>7</c:v>
                </c:pt>
                <c:pt idx="3">
                  <c:v>8</c:v>
                </c:pt>
                <c:pt idx="4">
                  <c:v>3</c:v>
                </c:pt>
                <c:pt idx="5">
                  <c:v>20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6939219792842122"/>
          <c:y val="0.16996192342265001"/>
          <c:w val="0.43060780207157884"/>
          <c:h val="0.70831626347072552"/>
        </c:manualLayout>
      </c:layout>
      <c:txPr>
        <a:bodyPr/>
        <a:lstStyle/>
        <a:p>
          <a:pPr>
            <a:defRPr sz="1200" baseline="0"/>
          </a:pPr>
          <a:endParaRPr lang="ru-RU"/>
        </a:p>
      </c:txPr>
    </c:legend>
    <c:plotVisOnly val="1"/>
    <c:dispBlanksAs val="zero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8"/>
  <c:chart>
    <c:autoTitleDeleted val="1"/>
    <c:plotArea>
      <c:layout>
        <c:manualLayout>
          <c:layoutTarget val="inner"/>
          <c:xMode val="edge"/>
          <c:yMode val="edge"/>
          <c:x val="0.2922800312140964"/>
          <c:y val="0.11537793877603346"/>
          <c:w val="0.70771999854184964"/>
          <c:h val="0.62644885414723661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инвестиций, млн.рублей</c:v>
                </c:pt>
              </c:strCache>
            </c:strRef>
          </c:tx>
          <c:dLbls>
            <c:dLbl>
              <c:idx val="0"/>
              <c:layout>
                <c:manualLayout>
                  <c:x val="-5.2294293901276892E-2"/>
                  <c:y val="-6.105090887337304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6853826597952952E-2"/>
                  <c:y val="-6.7834343192636884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109390448184042E-2"/>
                  <c:y val="-7.4617777511900504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1200389419436576E-2"/>
                  <c:y val="-5.087575739447755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9787030124807554E-2"/>
                  <c:y val="-4.0700605915582104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9.8935150624037248E-3"/>
                  <c:y val="-2.374202011742284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2019 отчет</c:v>
                </c:pt>
                <c:pt idx="1">
                  <c:v>2020 отчет</c:v>
                </c:pt>
                <c:pt idx="2">
                  <c:v>2021 оценка</c:v>
                </c:pt>
                <c:pt idx="3">
                  <c:v>2022 прогноз</c:v>
                </c:pt>
                <c:pt idx="4">
                  <c:v>2023 прогноз</c:v>
                </c:pt>
                <c:pt idx="5">
                  <c:v>2024 прогноз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424.68200000000002</c:v>
                </c:pt>
                <c:pt idx="1">
                  <c:v>284.26499999999999</c:v>
                </c:pt>
                <c:pt idx="2">
                  <c:v>338.81799999999993</c:v>
                </c:pt>
                <c:pt idx="3">
                  <c:v>224.54599999999999</c:v>
                </c:pt>
                <c:pt idx="4">
                  <c:v>286.89299999999969</c:v>
                </c:pt>
                <c:pt idx="5">
                  <c:v>228.16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Индекс физического объема, %</c:v>
                </c:pt>
              </c:strCache>
            </c:strRef>
          </c:tx>
          <c:dLbls>
            <c:dLbl>
              <c:idx val="1"/>
              <c:layout>
                <c:manualLayout>
                  <c:x val="-2.8267185892582023E-3"/>
                  <c:y val="-2.374202011742278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9.8935150624038359E-3"/>
                  <c:y val="4.748404023484559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5.6534371785165079E-3"/>
                  <c:y val="-4.748404023484587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1306874357032964E-2"/>
                  <c:y val="-5.426747455410951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5.6534371785164047E-3"/>
                  <c:y val="1.356686863852726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2019 отчет</c:v>
                </c:pt>
                <c:pt idx="1">
                  <c:v>2020 отчет</c:v>
                </c:pt>
                <c:pt idx="2">
                  <c:v>2021 оценка</c:v>
                </c:pt>
                <c:pt idx="3">
                  <c:v>2022 прогноз</c:v>
                </c:pt>
                <c:pt idx="4">
                  <c:v>2023 прогноз</c:v>
                </c:pt>
                <c:pt idx="5">
                  <c:v>2024 прогноз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180.2</c:v>
                </c:pt>
                <c:pt idx="1">
                  <c:v>69.8</c:v>
                </c:pt>
                <c:pt idx="2">
                  <c:v>113.1</c:v>
                </c:pt>
                <c:pt idx="3">
                  <c:v>63.1</c:v>
                </c:pt>
                <c:pt idx="4">
                  <c:v>121.8</c:v>
                </c:pt>
                <c:pt idx="5">
                  <c:v>76</c:v>
                </c:pt>
              </c:numCache>
            </c:numRef>
          </c:val>
        </c:ser>
        <c:marker val="1"/>
        <c:axId val="129807872"/>
        <c:axId val="129843968"/>
      </c:lineChart>
      <c:catAx>
        <c:axId val="129807872"/>
        <c:scaling>
          <c:orientation val="minMax"/>
        </c:scaling>
        <c:axPos val="b"/>
        <c:numFmt formatCode="General" sourceLinked="0"/>
        <c:majorTickMark val="none"/>
        <c:tickLblPos val="nextTo"/>
        <c:crossAx val="129843968"/>
        <c:crosses val="autoZero"/>
        <c:auto val="1"/>
        <c:lblAlgn val="ctr"/>
        <c:lblOffset val="100"/>
      </c:catAx>
      <c:valAx>
        <c:axId val="129843968"/>
        <c:scaling>
          <c:orientation val="minMax"/>
        </c:scaling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980787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dTable>
      <c:spPr>
        <a:pattFill prst="pct5">
          <a:fgClr>
            <a:schemeClr val="tx1"/>
          </a:fgClr>
          <a:bgClr>
            <a:schemeClr val="bg1"/>
          </a:bgClr>
        </a:pattFill>
      </c:spPr>
    </c:plotArea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plotArea>
      <c:layout>
        <c:manualLayout>
          <c:layoutTarget val="inner"/>
          <c:xMode val="edge"/>
          <c:yMode val="edge"/>
          <c:x val="9.4457770657073295E-2"/>
          <c:y val="5.2566618099401156E-2"/>
          <c:w val="0.87223925190421092"/>
          <c:h val="0.58253199221172258"/>
        </c:manualLayout>
      </c:layout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Обрабатывающие производства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2024 год, прогноз</c:v>
                </c:pt>
                <c:pt idx="1">
                  <c:v>2021 год, оценка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52</c:v>
                </c:pt>
                <c:pt idx="1">
                  <c:v>64.599999999999994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Деятельность в области культуры, спорта, организации досуга</c:v>
                </c:pt>
              </c:strCache>
            </c:strRef>
          </c:tx>
          <c:dLbls>
            <c:dLbl>
              <c:idx val="0"/>
              <c:layout>
                <c:manualLayout>
                  <c:x val="3.5873436257140823E-3"/>
                  <c:y val="-9.809198356835720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2024 год, прогноз</c:v>
                </c:pt>
                <c:pt idx="1">
                  <c:v>2021 год, оценка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1.1000000000000001</c:v>
                </c:pt>
                <c:pt idx="1">
                  <c:v>6.8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Сельское хозяйство, лесное хозяйство, охота, рыболовство и рыбоводство...</c:v>
                </c:pt>
              </c:strCache>
            </c:strRef>
          </c:tx>
          <c:dLbls>
            <c:dLbl>
              <c:idx val="0"/>
              <c:layout>
                <c:manualLayout>
                  <c:x val="1.1957812085713601E-2"/>
                  <c:y val="-1.4192110889566864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2024 год, прогноз</c:v>
                </c:pt>
                <c:pt idx="1">
                  <c:v>2021 год, оценка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11.1</c:v>
                </c:pt>
                <c:pt idx="1">
                  <c:v>3.7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Государственное управление и обеспечение военной безопасности; социальное обеспечение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2024 год, прогноз</c:v>
                </c:pt>
                <c:pt idx="1">
                  <c:v>2021 год, оценка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24.4</c:v>
                </c:pt>
                <c:pt idx="1">
                  <c:v>17.399999999999999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Другие виды деятельности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2024 год, прогноз</c:v>
                </c:pt>
                <c:pt idx="1">
                  <c:v>2021 год, оценка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11.4</c:v>
                </c:pt>
                <c:pt idx="1">
                  <c:v>7.5</c:v>
                </c:pt>
              </c:numCache>
            </c:numRef>
          </c:val>
        </c:ser>
        <c:overlap val="100"/>
        <c:axId val="129882368"/>
        <c:axId val="130048000"/>
      </c:barChart>
      <c:catAx>
        <c:axId val="129882368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30048000"/>
        <c:crosses val="autoZero"/>
        <c:auto val="1"/>
        <c:lblAlgn val="ctr"/>
        <c:lblOffset val="100"/>
      </c:catAx>
      <c:valAx>
        <c:axId val="130048000"/>
        <c:scaling>
          <c:orientation val="minMax"/>
        </c:scaling>
        <c:delete val="1"/>
        <c:axPos val="b"/>
        <c:numFmt formatCode="General" sourceLinked="1"/>
        <c:tickLblPos val="none"/>
        <c:crossAx val="129882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8.4900465808566764E-2"/>
          <c:y val="0.56493141470680164"/>
          <c:w val="0.69789981274254786"/>
          <c:h val="0.43506858529319997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1.3118377113286769E-2"/>
                  <c:y val="-1.5117367911501874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8.3776274628806248E-3"/>
                  <c:y val="-2.771517450442016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4137203304316046E-2"/>
                  <c:y val="-1.9526600219023364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0273939357331386E-2"/>
                  <c:y val="-1.88967098893774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0203182199223042E-2"/>
                  <c:y val="-1.763692923008559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3118377113286665E-2"/>
                  <c:y val="-1.763692923008559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2019                        отчет</c:v>
                </c:pt>
                <c:pt idx="1">
                  <c:v>2020                отчет</c:v>
                </c:pt>
                <c:pt idx="2">
                  <c:v>2021               оценка</c:v>
                </c:pt>
                <c:pt idx="3">
                  <c:v>2022 прогноз</c:v>
                </c:pt>
                <c:pt idx="4">
                  <c:v>2023 прогноз</c:v>
                </c:pt>
                <c:pt idx="5">
                  <c:v>2024 прогноз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5.3849999999999945</c:v>
                </c:pt>
                <c:pt idx="1">
                  <c:v>5.3869999999999996</c:v>
                </c:pt>
                <c:pt idx="2" formatCode="0.000">
                  <c:v>3.5</c:v>
                </c:pt>
                <c:pt idx="3" formatCode="0.000">
                  <c:v>3.6469999999999998</c:v>
                </c:pt>
                <c:pt idx="4" formatCode="0.000">
                  <c:v>3.8069999999999977</c:v>
                </c:pt>
                <c:pt idx="5" formatCode="0.000">
                  <c:v>3.9789999999999988</c:v>
                </c:pt>
              </c:numCache>
            </c:numRef>
          </c:val>
        </c:ser>
        <c:shape val="cylinder"/>
        <c:axId val="130213376"/>
        <c:axId val="130214912"/>
        <c:axId val="0"/>
      </c:bar3DChart>
      <c:catAx>
        <c:axId val="130213376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0214912"/>
        <c:crosses val="autoZero"/>
        <c:auto val="1"/>
        <c:lblAlgn val="ctr"/>
        <c:lblOffset val="100"/>
      </c:catAx>
      <c:valAx>
        <c:axId val="13021491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200" b="1">
                    <a:latin typeface="Times New Roman" pitchFamily="18" charset="0"/>
                    <a:cs typeface="Times New Roman" pitchFamily="18" charset="0"/>
                  </a:rPr>
                  <a:t>тыс.кв.м</a:t>
                </a:r>
              </a:p>
            </c:rich>
          </c:tx>
          <c:layout/>
        </c:title>
        <c:numFmt formatCode="General" sourceLinked="1"/>
        <c:tickLblPos val="nextTo"/>
        <c:crossAx val="130213376"/>
        <c:crosses val="autoZero"/>
        <c:crossBetween val="between"/>
      </c:valAx>
    </c:plotArea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noFill/>
        <a:ln w="6350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6350">
          <a:contourClr>
            <a:schemeClr val="tx1">
              <a:tint val="75000"/>
            </a:schemeClr>
          </a:contourClr>
        </a:sp3d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Лихославльский округ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-7.4732750974939128E-3"/>
                  <c:y val="2.8344924249863335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0462585136491427E-2"/>
                  <c:y val="2.8344924249863847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989310038997565E-3"/>
                  <c:y val="-2.8344924249863847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4839650584963314E-3"/>
                  <c:y val="-2.8344924249863847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8.9679301169926767E-3"/>
                  <c:y val="-5.6692080383527023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8.9679301169926767E-3"/>
                  <c:y val="-8.5034772749591567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1.0462585136491427E-2"/>
                  <c:y val="-1.133796969994552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отчет</c:v>
                </c:pt>
                <c:pt idx="1">
                  <c:v>2021 оценка</c:v>
                </c:pt>
                <c:pt idx="2">
                  <c:v>2022 прогноз</c:v>
                </c:pt>
                <c:pt idx="3">
                  <c:v>2023 прогноз</c:v>
                </c:pt>
                <c:pt idx="4">
                  <c:v>2024 прогноз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25305</c:v>
                </c:pt>
                <c:pt idx="1">
                  <c:v>26205</c:v>
                </c:pt>
                <c:pt idx="2">
                  <c:v>26992</c:v>
                </c:pt>
                <c:pt idx="3">
                  <c:v>27898</c:v>
                </c:pt>
                <c:pt idx="4">
                  <c:v>28958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Тверская область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2.8912998737845156E-3"/>
                  <c:y val="-2.416017702751449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8912998737845156E-3"/>
                  <c:y val="-1.932814162201159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8912998737845156E-3"/>
                  <c:y val="-1.6912123919260134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0119549558245806E-2"/>
                  <c:y val="-1.691212391926016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4456499368922606E-3"/>
                  <c:y val="-1.449610621650868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8.6738996213535507E-3"/>
                  <c:y val="-2.416017702751449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2.8912998737845156E-3"/>
                  <c:y val="-2.174415932476301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отчет</c:v>
                </c:pt>
                <c:pt idx="1">
                  <c:v>2021 оценка</c:v>
                </c:pt>
                <c:pt idx="2">
                  <c:v>2022 прогноз</c:v>
                </c:pt>
                <c:pt idx="3">
                  <c:v>2023 прогноз</c:v>
                </c:pt>
                <c:pt idx="4">
                  <c:v>2024 прогноз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34110</c:v>
                </c:pt>
                <c:pt idx="1">
                  <c:v>36670</c:v>
                </c:pt>
                <c:pt idx="2">
                  <c:v>39250</c:v>
                </c:pt>
                <c:pt idx="3">
                  <c:v>42180</c:v>
                </c:pt>
                <c:pt idx="4">
                  <c:v>45340</c:v>
                </c:pt>
              </c:numCache>
            </c:numRef>
          </c:val>
        </c:ser>
        <c:shape val="cylinder"/>
        <c:axId val="130840832"/>
        <c:axId val="130846720"/>
        <c:axId val="0"/>
      </c:bar3DChart>
      <c:catAx>
        <c:axId val="130840832"/>
        <c:scaling>
          <c:orientation val="minMax"/>
        </c:scaling>
        <c:axPos val="b"/>
        <c:numFmt formatCode="General" sourceLinked="0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0846720"/>
        <c:crosses val="autoZero"/>
        <c:auto val="1"/>
        <c:lblAlgn val="ctr"/>
        <c:lblOffset val="100"/>
      </c:catAx>
      <c:valAx>
        <c:axId val="130846720"/>
        <c:scaling>
          <c:orientation val="minMax"/>
        </c:scaling>
        <c:axPos val="l"/>
        <c:numFmt formatCode="General" sourceLinked="1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0840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347471865603276"/>
          <c:y val="0.92529920571991242"/>
          <c:w val="0.6822026605422713"/>
          <c:h val="5.5372652658076164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8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0.55639</cdr:x>
      <cdr:y>0.1587</cdr:y>
    </cdr:from>
    <cdr:to>
      <cdr:x>0.65187</cdr:x>
      <cdr:y>0.48751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328592" y="44134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4DBD7EE-7F3F-4CF0-95AF-D122FFD3E3CD}" type="datetimeFigureOut">
              <a:rPr lang="ru-RU"/>
              <a:pPr>
                <a:defRPr/>
              </a:pPr>
              <a:t>08.12.2021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07513"/>
            <a:ext cx="29194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07513"/>
            <a:ext cx="2919412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93B2123-62D8-4DEF-8AA3-2D28C8DC820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6895246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013FB7E-47B7-4F46-AA41-54F51D76B4DC}" type="datetimeFigureOut">
              <a:rPr lang="ru-RU"/>
              <a:pPr>
                <a:defRPr/>
              </a:pPr>
              <a:t>08.12.2021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5013"/>
            <a:ext cx="4897437" cy="3675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54550"/>
            <a:ext cx="5389563" cy="4410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07513"/>
            <a:ext cx="29194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07513"/>
            <a:ext cx="2919412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6C0A50B-8D6F-4495-A71C-898841D1F37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3815595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4516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1599D5-22D8-43A1-828B-8AA885E7038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  <p:sp>
        <p:nvSpPr>
          <p:cNvPr id="64517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8043108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70660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1D286B-7F05-48EA-86EF-5480FEEF4E82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0661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313174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84996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090B2E-D25B-40E3-A7C2-647FBFE0B6A6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84997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2663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7109" name="Номер слайда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1EBF4A-AF06-402D-82CA-0CAB756EBA84}" type="slidenum">
              <a:rPr lang="ru-RU" alt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altLang="ru-RU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58570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>
              <a:latin typeface="Arial" charset="0"/>
              <a:ea typeface="MS PGothic" pitchFamily="34" charset="-128"/>
            </a:endParaRPr>
          </a:p>
        </p:txBody>
      </p:sp>
      <p:sp>
        <p:nvSpPr>
          <p:cNvPr id="45060" name="Номер слайда 3"/>
          <p:cNvSpPr txBox="1">
            <a:spLocks noGrp="1"/>
          </p:cNvSpPr>
          <p:nvPr/>
        </p:nvSpPr>
        <p:spPr bwMode="auto">
          <a:xfrm>
            <a:off x="3816350" y="9307513"/>
            <a:ext cx="291782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57" tIns="45629" rIns="91257" bIns="45629" anchor="b"/>
          <a:lstStyle/>
          <a:p>
            <a:pPr algn="r"/>
            <a:fld id="{F73B70B0-3ADD-4AB9-B9BF-5597126589FA}" type="slidenum">
              <a:rPr lang="ru-RU" altLang="ru-RU" sz="1200"/>
              <a:pPr algn="r"/>
              <a:t>14</a:t>
            </a:fld>
            <a:endParaRPr lang="ru-RU" altLang="ru-RU" sz="1200"/>
          </a:p>
        </p:txBody>
      </p:sp>
    </p:spTree>
    <p:extLst>
      <p:ext uri="{BB962C8B-B14F-4D97-AF65-F5344CB8AC3E}">
        <p14:creationId xmlns="" xmlns:p14="http://schemas.microsoft.com/office/powerpoint/2010/main" val="2845905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351B11B-E5E4-4A95-A39C-F9FC28D4B1DB}" type="slidenum">
              <a:rPr lang="ru-RU" altLang="ru-RU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8501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6C0A50B-8D6F-4495-A71C-898841D1F376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78472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288887-BE93-4C26-9389-910C6FC85994}" type="slidenum">
              <a:rPr lang="ru-RU" altLang="ru-RU" smtClean="0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altLang="ru-RU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9637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8168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F2B32E-BBFA-4B90-AC75-64790186EBB5}" type="slidenum">
              <a:rPr lang="ru-RU" alt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altLang="ru-RU" smtClean="0">
              <a:cs typeface="Arial" charset="0"/>
            </a:endParaRPr>
          </a:p>
        </p:txBody>
      </p:sp>
      <p:sp>
        <p:nvSpPr>
          <p:cNvPr id="74757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34888486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F2B32E-BBFA-4B90-AC75-64790186EBB5}" type="slidenum">
              <a:rPr lang="ru-RU" alt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altLang="ru-RU" smtClean="0">
              <a:cs typeface="Arial" charset="0"/>
            </a:endParaRPr>
          </a:p>
        </p:txBody>
      </p:sp>
      <p:sp>
        <p:nvSpPr>
          <p:cNvPr id="74757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36078318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0" y="725488"/>
            <a:ext cx="4833938" cy="36274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/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AC2B8D-CC4F-48EA-A83F-22C4EF3F3112}" type="slidenum">
              <a:rPr lang="ru-RU" altLang="ru-RU" smtClean="0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altLang="ru-RU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365641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725488"/>
            <a:ext cx="4837112" cy="36274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EC928E-A2C4-420E-BDEA-D0A8DB1A2E6C}" type="slidenum">
              <a:rPr lang="ru-RU" altLang="ru-RU" smtClean="0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altLang="ru-RU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0901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41032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4C3FB1-4347-4FD1-8987-9095AC850309}" type="slidenum">
              <a:rPr lang="ru-RU" altLang="ru-RU" smtClean="0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altLang="ru-RU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3166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8EF55-FC5A-405B-B203-C0E7691C3F97}" type="datetime1">
              <a:rPr lang="ru-RU" smtClean="0"/>
              <a:pPr>
                <a:defRPr/>
              </a:pPr>
              <a:t>08.12.2021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F44E8-D31D-4826-8970-B81902CB40F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98706-E2AB-484F-A735-F98E893E3D58}" type="datetime1">
              <a:rPr lang="ru-RU" smtClean="0"/>
              <a:pPr>
                <a:defRPr/>
              </a:pPr>
              <a:t>08.12.2021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5B039-285F-4B89-840E-A7792F2709B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D5477-FBB8-46D5-91FF-474611F7B89D}" type="datetime1">
              <a:rPr lang="ru-RU" smtClean="0"/>
              <a:pPr>
                <a:defRPr/>
              </a:pPr>
              <a:t>08.12.2021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04078-2DA2-45DE-B5B9-175112E998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1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1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75" indent="0" algn="ctr">
              <a:buNone/>
              <a:defRPr sz="1501"/>
            </a:lvl2pPr>
            <a:lvl3pPr marL="685751" indent="0" algn="ctr">
              <a:buNone/>
              <a:defRPr sz="1350"/>
            </a:lvl3pPr>
            <a:lvl4pPr marL="1028625" indent="0" algn="ctr">
              <a:buNone/>
              <a:defRPr sz="1200"/>
            </a:lvl4pPr>
            <a:lvl5pPr marL="1371501" indent="0" algn="ctr">
              <a:buNone/>
              <a:defRPr sz="1200"/>
            </a:lvl5pPr>
            <a:lvl6pPr marL="1714375" indent="0" algn="ctr">
              <a:buNone/>
              <a:defRPr sz="1200"/>
            </a:lvl6pPr>
            <a:lvl7pPr marL="2057250" indent="0" algn="ctr">
              <a:buNone/>
              <a:defRPr sz="1200"/>
            </a:lvl7pPr>
            <a:lvl8pPr marL="2400125" indent="0" algn="ctr">
              <a:buNone/>
              <a:defRPr sz="1200"/>
            </a:lvl8pPr>
            <a:lvl9pPr marL="27430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40B85C8-CFC8-4BD2-A25A-54C698BED315}" type="datetime1">
              <a:rPr lang="ru-RU" smtClean="0"/>
              <a:pPr>
                <a:defRPr/>
              </a:pPr>
              <a:t>08.12.2021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b="1">
                <a:cs typeface="+mn-cs"/>
              </a:defRPr>
            </a:lvl1pPr>
          </a:lstStyle>
          <a:p>
            <a:pPr>
              <a:defRPr/>
            </a:pPr>
            <a:fld id="{13535CA4-75A5-4025-A0F2-4791DEA7C07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2F290D9-0A86-48AC-951B-CEE9A002634C}" type="datetime1">
              <a:rPr lang="ru-RU" smtClean="0"/>
              <a:pPr>
                <a:defRPr/>
              </a:pPr>
              <a:t>08.12.2021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b="1">
                <a:cs typeface="+mn-cs"/>
              </a:defRPr>
            </a:lvl1pPr>
          </a:lstStyle>
          <a:p>
            <a:pPr>
              <a:defRPr/>
            </a:pPr>
            <a:fld id="{8EBDC37E-8095-4B3F-8FEC-65EE2778144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75" indent="0">
              <a:buNone/>
              <a:defRPr sz="1501">
                <a:solidFill>
                  <a:schemeClr val="tx1">
                    <a:tint val="75000"/>
                  </a:schemeClr>
                </a:solidFill>
              </a:defRPr>
            </a:lvl2pPr>
            <a:lvl3pPr marL="685751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2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0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3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2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6A3398-CF77-4DE7-B10E-C76B8A9AEFC4}" type="datetime1">
              <a:rPr lang="ru-RU" smtClean="0"/>
              <a:pPr>
                <a:defRPr/>
              </a:pPr>
              <a:t>08.12.2021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b="1">
                <a:cs typeface="+mn-cs"/>
              </a:defRPr>
            </a:lvl1pPr>
          </a:lstStyle>
          <a:p>
            <a:pPr>
              <a:defRPr/>
            </a:pPr>
            <a:fld id="{C112192C-DB42-4AF6-9840-2A80915C0BA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510DC85-94B8-43FB-8364-C9D49E240D40}" type="datetime1">
              <a:rPr lang="ru-RU" smtClean="0"/>
              <a:pPr>
                <a:defRPr/>
              </a:pPr>
              <a:t>08.12.2021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b="1">
                <a:cs typeface="+mn-cs"/>
              </a:defRPr>
            </a:lvl1pPr>
          </a:lstStyle>
          <a:p>
            <a:pPr>
              <a:defRPr/>
            </a:pPr>
            <a:fld id="{9870A9C1-5E08-4C23-A14C-C49BA4F6EF3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5" indent="0">
              <a:buNone/>
              <a:defRPr sz="1501" b="1"/>
            </a:lvl2pPr>
            <a:lvl3pPr marL="685751" indent="0">
              <a:buNone/>
              <a:defRPr sz="1350" b="1"/>
            </a:lvl3pPr>
            <a:lvl4pPr marL="1028625" indent="0">
              <a:buNone/>
              <a:defRPr sz="1200" b="1"/>
            </a:lvl4pPr>
            <a:lvl5pPr marL="1371501" indent="0">
              <a:buNone/>
              <a:defRPr sz="1200" b="1"/>
            </a:lvl5pPr>
            <a:lvl6pPr marL="1714375" indent="0">
              <a:buNone/>
              <a:defRPr sz="1200" b="1"/>
            </a:lvl6pPr>
            <a:lvl7pPr marL="2057250" indent="0">
              <a:buNone/>
              <a:defRPr sz="1200" b="1"/>
            </a:lvl7pPr>
            <a:lvl8pPr marL="2400125" indent="0">
              <a:buNone/>
              <a:defRPr sz="1200" b="1"/>
            </a:lvl8pPr>
            <a:lvl9pPr marL="27430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5" indent="0">
              <a:buNone/>
              <a:defRPr sz="1501" b="1"/>
            </a:lvl2pPr>
            <a:lvl3pPr marL="685751" indent="0">
              <a:buNone/>
              <a:defRPr sz="1350" b="1"/>
            </a:lvl3pPr>
            <a:lvl4pPr marL="1028625" indent="0">
              <a:buNone/>
              <a:defRPr sz="1200" b="1"/>
            </a:lvl4pPr>
            <a:lvl5pPr marL="1371501" indent="0">
              <a:buNone/>
              <a:defRPr sz="1200" b="1"/>
            </a:lvl5pPr>
            <a:lvl6pPr marL="1714375" indent="0">
              <a:buNone/>
              <a:defRPr sz="1200" b="1"/>
            </a:lvl6pPr>
            <a:lvl7pPr marL="2057250" indent="0">
              <a:buNone/>
              <a:defRPr sz="1200" b="1"/>
            </a:lvl7pPr>
            <a:lvl8pPr marL="2400125" indent="0">
              <a:buNone/>
              <a:defRPr sz="1200" b="1"/>
            </a:lvl8pPr>
            <a:lvl9pPr marL="27430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78DC4A8-2BFC-440F-97CB-0EF39940A1ED}" type="datetime1">
              <a:rPr lang="ru-RU" smtClean="0"/>
              <a:pPr>
                <a:defRPr/>
              </a:pPr>
              <a:t>08.12.2021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b="1">
                <a:cs typeface="+mn-cs"/>
              </a:defRPr>
            </a:lvl1pPr>
          </a:lstStyle>
          <a:p>
            <a:pPr>
              <a:defRPr/>
            </a:pPr>
            <a:fld id="{B1387AFF-AD80-4405-A033-F7FAAE085B3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231454A-5270-4E23-BE3D-3CDF93D02A05}" type="datetime1">
              <a:rPr lang="ru-RU" smtClean="0"/>
              <a:pPr>
                <a:defRPr/>
              </a:pPr>
              <a:t>08.12.2021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b="1">
                <a:cs typeface="+mn-cs"/>
              </a:defRPr>
            </a:lvl1pPr>
          </a:lstStyle>
          <a:p>
            <a:pPr>
              <a:defRPr/>
            </a:pPr>
            <a:fld id="{1FA8D976-938B-43FD-A9C6-0ED154A9287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20011A6-CC9C-4D44-B859-A2DE313AE8DE}" type="datetime1">
              <a:rPr lang="ru-RU" smtClean="0"/>
              <a:pPr>
                <a:defRPr/>
              </a:pPr>
              <a:t>08.12.2021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b="1">
                <a:cs typeface="+mn-cs"/>
              </a:defRPr>
            </a:lvl1pPr>
          </a:lstStyle>
          <a:p>
            <a:pPr>
              <a:defRPr/>
            </a:pPr>
            <a:fld id="{BBE75F16-AFAD-4997-8229-BE1200A3D4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40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1"/>
            </a:lvl1pPr>
            <a:lvl2pPr>
              <a:defRPr sz="2100"/>
            </a:lvl2pPr>
            <a:lvl3pPr>
              <a:defRPr sz="1800"/>
            </a:lvl3pPr>
            <a:lvl4pPr>
              <a:defRPr sz="1501"/>
            </a:lvl4pPr>
            <a:lvl5pPr>
              <a:defRPr sz="1501"/>
            </a:lvl5pPr>
            <a:lvl6pPr>
              <a:defRPr sz="1501"/>
            </a:lvl6pPr>
            <a:lvl7pPr>
              <a:defRPr sz="1501"/>
            </a:lvl7pPr>
            <a:lvl8pPr>
              <a:defRPr sz="1501"/>
            </a:lvl8pPr>
            <a:lvl9pPr>
              <a:defRPr sz="1501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75" indent="0">
              <a:buNone/>
              <a:defRPr sz="1050"/>
            </a:lvl2pPr>
            <a:lvl3pPr marL="685751" indent="0">
              <a:buNone/>
              <a:defRPr sz="900"/>
            </a:lvl3pPr>
            <a:lvl4pPr marL="1028625" indent="0">
              <a:buNone/>
              <a:defRPr sz="750"/>
            </a:lvl4pPr>
            <a:lvl5pPr marL="1371501" indent="0">
              <a:buNone/>
              <a:defRPr sz="750"/>
            </a:lvl5pPr>
            <a:lvl6pPr marL="1714375" indent="0">
              <a:buNone/>
              <a:defRPr sz="750"/>
            </a:lvl6pPr>
            <a:lvl7pPr marL="2057250" indent="0">
              <a:buNone/>
              <a:defRPr sz="750"/>
            </a:lvl7pPr>
            <a:lvl8pPr marL="2400125" indent="0">
              <a:buNone/>
              <a:defRPr sz="750"/>
            </a:lvl8pPr>
            <a:lvl9pPr marL="27430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F635340-0DAF-44A0-8566-155341671B3D}" type="datetime1">
              <a:rPr lang="ru-RU" smtClean="0"/>
              <a:pPr>
                <a:defRPr/>
              </a:pPr>
              <a:t>08.12.2021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b="1">
                <a:cs typeface="+mn-cs"/>
              </a:defRPr>
            </a:lvl1pPr>
          </a:lstStyle>
          <a:p>
            <a:pPr>
              <a:defRPr/>
            </a:pPr>
            <a:fld id="{5FD8BEC4-E9B0-49EC-A540-ECAB4B1E5A7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D383A-3408-4DA4-8F62-1A7652A342AB}" type="datetime1">
              <a:rPr lang="ru-RU" smtClean="0"/>
              <a:pPr>
                <a:defRPr/>
              </a:pPr>
              <a:t>08.12.2021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3C4D2-68E5-464D-A68B-AC22BD1EFD6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40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1"/>
            </a:lvl1pPr>
            <a:lvl2pPr marL="342875" indent="0">
              <a:buNone/>
              <a:defRPr sz="2100"/>
            </a:lvl2pPr>
            <a:lvl3pPr marL="685751" indent="0">
              <a:buNone/>
              <a:defRPr sz="1800"/>
            </a:lvl3pPr>
            <a:lvl4pPr marL="1028625" indent="0">
              <a:buNone/>
              <a:defRPr sz="1501"/>
            </a:lvl4pPr>
            <a:lvl5pPr marL="1371501" indent="0">
              <a:buNone/>
              <a:defRPr sz="1501"/>
            </a:lvl5pPr>
            <a:lvl6pPr marL="1714375" indent="0">
              <a:buNone/>
              <a:defRPr sz="1501"/>
            </a:lvl6pPr>
            <a:lvl7pPr marL="2057250" indent="0">
              <a:buNone/>
              <a:defRPr sz="1501"/>
            </a:lvl7pPr>
            <a:lvl8pPr marL="2400125" indent="0">
              <a:buNone/>
              <a:defRPr sz="1501"/>
            </a:lvl8pPr>
            <a:lvl9pPr marL="2743000" indent="0">
              <a:buNone/>
              <a:defRPr sz="1501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75" indent="0">
              <a:buNone/>
              <a:defRPr sz="1050"/>
            </a:lvl2pPr>
            <a:lvl3pPr marL="685751" indent="0">
              <a:buNone/>
              <a:defRPr sz="900"/>
            </a:lvl3pPr>
            <a:lvl4pPr marL="1028625" indent="0">
              <a:buNone/>
              <a:defRPr sz="750"/>
            </a:lvl4pPr>
            <a:lvl5pPr marL="1371501" indent="0">
              <a:buNone/>
              <a:defRPr sz="750"/>
            </a:lvl5pPr>
            <a:lvl6pPr marL="1714375" indent="0">
              <a:buNone/>
              <a:defRPr sz="750"/>
            </a:lvl6pPr>
            <a:lvl7pPr marL="2057250" indent="0">
              <a:buNone/>
              <a:defRPr sz="750"/>
            </a:lvl7pPr>
            <a:lvl8pPr marL="2400125" indent="0">
              <a:buNone/>
              <a:defRPr sz="750"/>
            </a:lvl8pPr>
            <a:lvl9pPr marL="27430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B8C25DB-76DB-4AFA-901D-B0AEEAD08B3A}" type="datetime1">
              <a:rPr lang="ru-RU" smtClean="0"/>
              <a:pPr>
                <a:defRPr/>
              </a:pPr>
              <a:t>08.12.2021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b="1">
                <a:cs typeface="+mn-cs"/>
              </a:defRPr>
            </a:lvl1pPr>
          </a:lstStyle>
          <a:p>
            <a:pPr>
              <a:defRPr/>
            </a:pPr>
            <a:fld id="{A9C0B5DE-0DE6-4F12-9D25-BF595BF053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CB6A1C4-F00D-4953-BC36-E6D4BCEA63C5}" type="datetime1">
              <a:rPr lang="ru-RU" smtClean="0"/>
              <a:pPr>
                <a:defRPr/>
              </a:pPr>
              <a:t>08.12.2021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b="1">
                <a:cs typeface="+mn-cs"/>
              </a:defRPr>
            </a:lvl1pPr>
          </a:lstStyle>
          <a:p>
            <a:pPr>
              <a:defRPr/>
            </a:pPr>
            <a:fld id="{95B5B23E-B3D1-48DB-A98D-E17D5DC77AF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6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69436F3-8E82-42BA-8F64-583FDFE43112}" type="datetime1">
              <a:rPr lang="ru-RU" smtClean="0"/>
              <a:pPr>
                <a:defRPr/>
              </a:pPr>
              <a:t>08.12.2021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b="1">
                <a:cs typeface="+mn-cs"/>
              </a:defRPr>
            </a:lvl1pPr>
          </a:lstStyle>
          <a:p>
            <a:pPr>
              <a:defRPr/>
            </a:pPr>
            <a:fld id="{8BDA5832-393E-4AD7-9F7E-F2587BE1138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A8C69-B33B-4921-96E5-AD12B3C7D1A1}" type="datetime1">
              <a:rPr lang="ru-RU" smtClean="0"/>
              <a:pPr>
                <a:defRPr/>
              </a:pPr>
              <a:t>08.12.2021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866E9-D411-4034-BC42-0D0CE8CBCB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521FA-2C42-4EAA-A1DD-A5937929107B}" type="datetime1">
              <a:rPr lang="ru-RU" smtClean="0"/>
              <a:pPr>
                <a:defRPr/>
              </a:pPr>
              <a:t>08.12.2021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D4B32-C100-45E5-9BB3-AC9EB21A2C0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497A9-E30A-41F5-A8FE-27E805DCB35B}" type="datetime1">
              <a:rPr lang="ru-RU" smtClean="0"/>
              <a:pPr>
                <a:defRPr/>
              </a:pPr>
              <a:t>08.12.2021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9B35C-0D40-4400-A8D9-E85C9D07AD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2F427-7CA1-43FE-A6A7-4A2848A42259}" type="datetime1">
              <a:rPr lang="ru-RU" smtClean="0"/>
              <a:pPr>
                <a:defRPr/>
              </a:pPr>
              <a:t>08.12.2021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D15B7-5327-4F8A-8AD2-BB17E8EF28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84C00-3B42-47FE-9AAA-61E68DD8DEBA}" type="datetime1">
              <a:rPr lang="ru-RU" smtClean="0"/>
              <a:pPr>
                <a:defRPr/>
              </a:pPr>
              <a:t>08.12.2021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8BC9A-F330-4346-8801-0D640BC9BEA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B7753-40B0-45A8-A110-BDA851C4D833}" type="datetime1">
              <a:rPr lang="ru-RU" smtClean="0"/>
              <a:pPr>
                <a:defRPr/>
              </a:pPr>
              <a:t>08.12.2021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5F95A-0685-408A-AF24-DA3CD1936F5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FF5DB-92CE-4FA3-9A06-CB7E0C467369}" type="datetime1">
              <a:rPr lang="ru-RU" smtClean="0"/>
              <a:pPr>
                <a:defRPr/>
              </a:pPr>
              <a:t>08.12.2021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67EB8-6FB8-490E-BAA1-A211E5A6437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21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516CF1-00A6-4225-B3E7-73ED6E01805B}" type="datetime1">
              <a:rPr lang="ru-RU" smtClean="0"/>
              <a:pPr>
                <a:defRPr/>
              </a:pPr>
              <a:t>08.12.2021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A59852-D0BC-4977-BC31-2E499DD2434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1" r:id="rId1"/>
    <p:sldLayoutId id="2147484532" r:id="rId2"/>
    <p:sldLayoutId id="2147484533" r:id="rId3"/>
    <p:sldLayoutId id="2147484534" r:id="rId4"/>
    <p:sldLayoutId id="2147484535" r:id="rId5"/>
    <p:sldLayoutId id="2147484536" r:id="rId6"/>
    <p:sldLayoutId id="2147484537" r:id="rId7"/>
    <p:sldLayoutId id="2147484538" r:id="rId8"/>
    <p:sldLayoutId id="2147484539" r:id="rId9"/>
    <p:sldLayoutId id="2147484540" r:id="rId10"/>
    <p:sldLayoutId id="214748454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909FE8FC-61DA-4C3E-9432-5FEDFBB6D438}" type="datetime1">
              <a:rPr lang="ru-RU" smtClean="0"/>
              <a:pPr>
                <a:defRPr/>
              </a:pPr>
              <a:t>08.12.2021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 b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 b="0">
                <a:solidFill>
                  <a:srgbClr val="898989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fld id="{546854BA-1FA9-4196-8B92-A3C7EDDABFB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42" r:id="rId1"/>
    <p:sldLayoutId id="2147484543" r:id="rId2"/>
    <p:sldLayoutId id="2147484544" r:id="rId3"/>
    <p:sldLayoutId id="2147484545" r:id="rId4"/>
    <p:sldLayoutId id="2147484546" r:id="rId5"/>
    <p:sldLayoutId id="2147484547" r:id="rId6"/>
    <p:sldLayoutId id="2147484548" r:id="rId7"/>
    <p:sldLayoutId id="2147484549" r:id="rId8"/>
    <p:sldLayoutId id="2147484550" r:id="rId9"/>
    <p:sldLayoutId id="2147484551" r:id="rId10"/>
    <p:sldLayoutId id="2147484552" r:id="rId11"/>
  </p:sldLayoutIdLst>
  <p:hf sldNum="0" hdr="0" ftr="0" dt="0"/>
  <p:txStyles>
    <p:titleStyle>
      <a:lvl1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2pPr>
      <a:lvl3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3pPr>
      <a:lvl4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4pPr>
      <a:lvl5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5pPr>
      <a:lvl6pPr marL="457109" algn="l" defTabSz="685663" rtl="0" fontAlgn="base">
        <a:lnSpc>
          <a:spcPct val="90000"/>
        </a:lnSpc>
        <a:spcBef>
          <a:spcPct val="0"/>
        </a:spcBef>
        <a:spcAft>
          <a:spcPct val="0"/>
        </a:spcAft>
        <a:defRPr sz="3299">
          <a:solidFill>
            <a:schemeClr val="tx1"/>
          </a:solidFill>
          <a:latin typeface="Calibri Light" panose="020F0302020204030204" pitchFamily="34" charset="0"/>
        </a:defRPr>
      </a:lvl6pPr>
      <a:lvl7pPr marL="914217" algn="l" defTabSz="685663" rtl="0" fontAlgn="base">
        <a:lnSpc>
          <a:spcPct val="90000"/>
        </a:lnSpc>
        <a:spcBef>
          <a:spcPct val="0"/>
        </a:spcBef>
        <a:spcAft>
          <a:spcPct val="0"/>
        </a:spcAft>
        <a:defRPr sz="3299">
          <a:solidFill>
            <a:schemeClr val="tx1"/>
          </a:solidFill>
          <a:latin typeface="Calibri Light" panose="020F0302020204030204" pitchFamily="34" charset="0"/>
        </a:defRPr>
      </a:lvl7pPr>
      <a:lvl8pPr marL="1371326" algn="l" defTabSz="685663" rtl="0" fontAlgn="base">
        <a:lnSpc>
          <a:spcPct val="90000"/>
        </a:lnSpc>
        <a:spcBef>
          <a:spcPct val="0"/>
        </a:spcBef>
        <a:spcAft>
          <a:spcPct val="0"/>
        </a:spcAft>
        <a:defRPr sz="3299">
          <a:solidFill>
            <a:schemeClr val="tx1"/>
          </a:solidFill>
          <a:latin typeface="Calibri Light" panose="020F0302020204030204" pitchFamily="34" charset="0"/>
        </a:defRPr>
      </a:lvl8pPr>
      <a:lvl9pPr marL="1828434" algn="l" defTabSz="685663" rtl="0" fontAlgn="base">
        <a:lnSpc>
          <a:spcPct val="90000"/>
        </a:lnSpc>
        <a:spcBef>
          <a:spcPct val="0"/>
        </a:spcBef>
        <a:spcAft>
          <a:spcPct val="0"/>
        </a:spcAft>
        <a:defRPr sz="3299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69863" indent="-169863" algn="l" defTabSz="684213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27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56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985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14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13" indent="-171438" algn="l" defTabSz="68575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7" indent="-171438" algn="l" defTabSz="68575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63" indent="-171438" algn="l" defTabSz="68575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8" indent="-171438" algn="l" defTabSz="68575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5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5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51" algn="l" defTabSz="68575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5" algn="l" defTabSz="68575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01" algn="l" defTabSz="68575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5" algn="l" defTabSz="68575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50" algn="l" defTabSz="68575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5" algn="l" defTabSz="68575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00" algn="l" defTabSz="68575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1547664" y="116632"/>
            <a:ext cx="7235974" cy="1224806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Администрация </a:t>
            </a:r>
            <a:br>
              <a:rPr lang="ru-RU" sz="2800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Лихославльского муниципального округа</a:t>
            </a:r>
            <a:endParaRPr lang="ru-RU" sz="2800" b="1" dirty="0">
              <a:solidFill>
                <a:srgbClr val="A88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4819" name="Содержимое 4"/>
          <p:cNvSpPr>
            <a:spLocks noGrp="1"/>
          </p:cNvSpPr>
          <p:nvPr>
            <p:ph idx="1"/>
          </p:nvPr>
        </p:nvSpPr>
        <p:spPr>
          <a:xfrm>
            <a:off x="323528" y="1916832"/>
            <a:ext cx="8496944" cy="187325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r>
              <a:rPr lang="ru-RU" altLang="ru-RU" sz="3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 основных показателях прогноза</a:t>
            </a: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r>
              <a:rPr lang="ru-RU" altLang="ru-RU" sz="3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социально-экономического развития </a:t>
            </a: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r>
              <a:rPr lang="ru-RU" altLang="ru-RU" sz="3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Лихославльского муниципального округа на 2022 год и на плановый </a:t>
            </a: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r>
              <a:rPr lang="ru-RU" altLang="ru-RU" sz="3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период 2023 и 2024 годов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5013325"/>
            <a:ext cx="5553075" cy="719138"/>
          </a:xfrm>
          <a:prstGeom prst="rect">
            <a:avLst/>
          </a:prstGeom>
          <a:ln>
            <a:noFill/>
          </a:ln>
        </p:spPr>
        <p:txBody>
          <a:bodyPr lIns="0" tIns="0" rIns="18288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kern="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1544310" y="6021288"/>
            <a:ext cx="64658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2021 год </a:t>
            </a:r>
            <a:endParaRPr lang="ru-RU" b="1" dirty="0">
              <a:solidFill>
                <a:srgbClr val="A88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Лихославль</a:t>
            </a:r>
            <a:endParaRPr lang="ru-RU" b="1" dirty="0">
              <a:solidFill>
                <a:srgbClr val="A88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825" name="Picture 9" descr="http://yavix.ru/i/8/c/e/021cbd685afc2c670c43f6d65347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8640"/>
            <a:ext cx="971600" cy="1224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1708150" y="158750"/>
            <a:ext cx="5459413" cy="630238"/>
          </a:xfrm>
        </p:spPr>
        <p:txBody>
          <a:bodyPr rtlCol="0">
            <a:noAutofit/>
          </a:bodyPr>
          <a:lstStyle/>
          <a:p>
            <a:pPr defTabSz="685751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A8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ВВОД ЖИЛЬЯ</a:t>
            </a:r>
            <a:endParaRPr lang="ru-RU" sz="2400" b="1" dirty="0">
              <a:solidFill>
                <a:srgbClr val="A8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7" name="Picture 9" descr="http://yavix.ru/i/8/c/e/021cbd685afc2c670c43f6d65347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8640"/>
            <a:ext cx="864096" cy="1088761"/>
          </a:xfrm>
          <a:prstGeom prst="rect">
            <a:avLst/>
          </a:prstGeom>
          <a:noFill/>
        </p:spPr>
      </p:pic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="" xmlns:p14="http://schemas.microsoft.com/office/powerpoint/2010/main" val="3564232796"/>
              </p:ext>
            </p:extLst>
          </p:nvPr>
        </p:nvGraphicFramePr>
        <p:xfrm>
          <a:off x="179512" y="1340768"/>
          <a:ext cx="871296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1547813" y="188913"/>
            <a:ext cx="6191250" cy="719137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A8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ТРУДОВЫЕ РЕСУРСЫ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5013325"/>
            <a:ext cx="5553075" cy="719138"/>
          </a:xfrm>
          <a:prstGeom prst="rect">
            <a:avLst/>
          </a:prstGeom>
          <a:ln>
            <a:noFill/>
          </a:ln>
        </p:spPr>
        <p:txBody>
          <a:bodyPr lIns="0" tIns="0" rIns="18288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kern="0" dirty="0">
              <a:solidFill>
                <a:srgbClr val="4F81BD">
                  <a:lumMod val="60000"/>
                  <a:lumOff val="4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39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47856387"/>
              </p:ext>
            </p:extLst>
          </p:nvPr>
        </p:nvGraphicFramePr>
        <p:xfrm>
          <a:off x="142875" y="1556793"/>
          <a:ext cx="8749607" cy="53117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16871"/>
                <a:gridCol w="1083184"/>
                <a:gridCol w="1083184"/>
                <a:gridCol w="1083184"/>
                <a:gridCol w="1083184"/>
              </a:tblGrid>
              <a:tr h="847111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 видам собственности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solidFill>
                      <a:schemeClr val="tx2">
                        <a:lumMod val="40000"/>
                        <a:lumOff val="60000"/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отчет 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solidFill>
                      <a:schemeClr val="tx2">
                        <a:lumMod val="40000"/>
                        <a:lumOff val="60000"/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отчет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solidFill>
                      <a:schemeClr val="tx2">
                        <a:lumMod val="40000"/>
                        <a:lumOff val="60000"/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solidFill>
                      <a:schemeClr val="tx2">
                        <a:lumMod val="40000"/>
                        <a:lumOff val="60000"/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solidFill>
                      <a:schemeClr val="tx2">
                        <a:lumMod val="40000"/>
                        <a:lumOff val="60000"/>
                        <a:alpha val="34000"/>
                      </a:schemeClr>
                    </a:solidFill>
                  </a:tcPr>
                </a:tc>
              </a:tr>
              <a:tr h="51149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Занято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экономике, всего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solidFill>
                      <a:schemeClr val="bg1">
                        <a:lumMod val="85000"/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8,246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anchor="ctr">
                    <a:solidFill>
                      <a:schemeClr val="bg1">
                        <a:lumMod val="85000"/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8,092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anchor="ctr">
                    <a:solidFill>
                      <a:schemeClr val="bg1">
                        <a:lumMod val="85000"/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8,101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anchor="ctr">
                    <a:solidFill>
                      <a:schemeClr val="bg1">
                        <a:lumMod val="85000"/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8,153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anchor="ctr">
                    <a:solidFill>
                      <a:schemeClr val="bg1">
                        <a:lumMod val="85000"/>
                        <a:alpha val="42000"/>
                      </a:schemeClr>
                    </a:solidFill>
                  </a:tcPr>
                </a:tc>
              </a:tr>
              <a:tr h="49830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solidFill>
                      <a:schemeClr val="bg1">
                        <a:lumMod val="85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anchor="ctr">
                    <a:solidFill>
                      <a:schemeClr val="bg1">
                        <a:lumMod val="85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anchor="ctr">
                    <a:solidFill>
                      <a:schemeClr val="bg1">
                        <a:lumMod val="85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anchor="ctr">
                    <a:solidFill>
                      <a:schemeClr val="bg1">
                        <a:lumMod val="85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anchor="ctr">
                    <a:solidFill>
                      <a:schemeClr val="bg1">
                        <a:lumMod val="85000"/>
                        <a:alpha val="0"/>
                      </a:schemeClr>
                    </a:solidFill>
                  </a:tcPr>
                </a:tc>
              </a:tr>
              <a:tr h="11959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Среднесписочная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численность работников организаций и предприятий района (на крупных и средних предприятиях, организациях; на малых и </a:t>
                      </a:r>
                      <a:r>
                        <a:rPr lang="ru-RU" sz="16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микропредприятиях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организациях)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solidFill>
                      <a:schemeClr val="bg1">
                        <a:lumMod val="85000"/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5,606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anchor="ctr">
                    <a:solidFill>
                      <a:schemeClr val="bg1">
                        <a:lumMod val="85000"/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5,316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anchor="ctr">
                    <a:solidFill>
                      <a:schemeClr val="bg1">
                        <a:lumMod val="85000"/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5,306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anchor="ctr">
                    <a:solidFill>
                      <a:schemeClr val="bg1">
                        <a:lumMod val="85000"/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5,337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anchor="ctr">
                    <a:solidFill>
                      <a:schemeClr val="bg1">
                        <a:lumMod val="85000"/>
                        <a:alpha val="42000"/>
                      </a:schemeClr>
                    </a:solidFill>
                  </a:tcPr>
                </a:tc>
              </a:tr>
              <a:tr h="8471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из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них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 на предприятиях и организациях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государственной и муниципальной форм собственности.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solidFill>
                      <a:schemeClr val="bg1">
                        <a:lumMod val="95000"/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2,448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anchor="ctr">
                    <a:solidFill>
                      <a:schemeClr val="bg1">
                        <a:lumMod val="95000"/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2,413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anchor="ctr">
                    <a:solidFill>
                      <a:schemeClr val="bg1">
                        <a:lumMod val="95000"/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2,414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anchor="ctr">
                    <a:solidFill>
                      <a:schemeClr val="bg1">
                        <a:lumMod val="95000"/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2,414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anchor="ctr">
                    <a:solidFill>
                      <a:schemeClr val="bg1">
                        <a:lumMod val="95000"/>
                        <a:alpha val="11000"/>
                      </a:schemeClr>
                    </a:solidFill>
                  </a:tcPr>
                </a:tc>
              </a:tr>
              <a:tr h="4983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Индивидуальные предприниматели и работники по найму; </a:t>
                      </a:r>
                      <a:r>
                        <a:rPr lang="ru-RU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самозанятые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граждане</a:t>
                      </a:r>
                    </a:p>
                  </a:txBody>
                  <a:tcPr marL="91439" marR="91439">
                    <a:solidFill>
                      <a:schemeClr val="bg1">
                        <a:lumMod val="85000"/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2,640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anchor="ctr">
                    <a:solidFill>
                      <a:schemeClr val="bg1">
                        <a:lumMod val="85000"/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2,776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anchor="ctr">
                    <a:solidFill>
                      <a:schemeClr val="bg1">
                        <a:lumMod val="85000"/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2,795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anchor="ctr">
                    <a:solidFill>
                      <a:schemeClr val="bg1">
                        <a:lumMod val="85000"/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2,816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anchor="ctr">
                    <a:solidFill>
                      <a:schemeClr val="bg1">
                        <a:lumMod val="85000"/>
                        <a:alpha val="42000"/>
                      </a:schemeClr>
                    </a:solidFill>
                  </a:tcPr>
                </a:tc>
              </a:tr>
              <a:tr h="4983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solidFill>
                      <a:schemeClr val="bg1">
                        <a:lumMod val="95000"/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solidFill>
                      <a:schemeClr val="bg1"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>
                    <a:solidFill>
                      <a:schemeClr val="bg1"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solidFill>
                      <a:schemeClr val="bg1"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solidFill>
                      <a:schemeClr val="bg1">
                        <a:alpha val="42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5" name="Picture 9" descr="http://yavix.ru/i/8/c/e/021cbd685afc2c670c43f6d65347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749798" cy="944745"/>
          </a:xfrm>
          <a:prstGeom prst="rect">
            <a:avLst/>
          </a:prstGeom>
          <a:noFill/>
        </p:spPr>
      </p:pic>
      <p:sp>
        <p:nvSpPr>
          <p:cNvPr id="16" name="TextBox 12"/>
          <p:cNvSpPr txBox="1">
            <a:spLocks noChangeArrowheads="1"/>
          </p:cNvSpPr>
          <p:nvPr/>
        </p:nvSpPr>
        <p:spPr bwMode="auto">
          <a:xfrm>
            <a:off x="258763" y="980728"/>
            <a:ext cx="871410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Структура занятых в экономике, 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тыс.чел.</a:t>
            </a:r>
            <a:endParaRPr lang="ru-RU" sz="1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1549400" y="188913"/>
            <a:ext cx="6911975" cy="792162"/>
          </a:xfrm>
        </p:spPr>
        <p:txBody>
          <a:bodyPr rtlCol="0">
            <a:normAutofit/>
          </a:bodyPr>
          <a:lstStyle/>
          <a:p>
            <a:pPr algn="ctr" defTabSz="914400"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400" b="1" dirty="0">
                <a:solidFill>
                  <a:srgbClr val="A8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СРЕДНЯЯ ЗАРАБОТНАЯ ПЛАТА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5013325"/>
            <a:ext cx="5553075" cy="719138"/>
          </a:xfrm>
          <a:prstGeom prst="rect">
            <a:avLst/>
          </a:prstGeom>
          <a:ln>
            <a:noFill/>
          </a:ln>
        </p:spPr>
        <p:txBody>
          <a:bodyPr lIns="0" tIns="0" rIns="18288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kern="0" dirty="0">
              <a:solidFill>
                <a:srgbClr val="4F81BD">
                  <a:lumMod val="60000"/>
                  <a:lumOff val="4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199" name="TextBox 18"/>
          <p:cNvSpPr txBox="1">
            <a:spLocks noChangeArrowheads="1"/>
          </p:cNvSpPr>
          <p:nvPr/>
        </p:nvSpPr>
        <p:spPr bwMode="auto">
          <a:xfrm>
            <a:off x="7889875" y="4071938"/>
            <a:ext cx="184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200" name="TextBox 14"/>
          <p:cNvSpPr txBox="1">
            <a:spLocks noChangeArrowheads="1"/>
          </p:cNvSpPr>
          <p:nvPr/>
        </p:nvSpPr>
        <p:spPr bwMode="auto">
          <a:xfrm>
            <a:off x="1785938" y="1000125"/>
            <a:ext cx="60007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Динамика 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среднемесячной 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заработной 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платы </a:t>
            </a:r>
          </a:p>
          <a:p>
            <a:pPr algn="ctr"/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 полному кругу , 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рублях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омер слайда 3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 sz="10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10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10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10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10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endParaRPr lang="ru-RU" altLang="ru-RU" sz="118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 descr="http://yavix.ru/i/8/c/e/021cbd685afc2c670c43f6d65347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864096" cy="1088761"/>
          </a:xfrm>
          <a:prstGeom prst="rect">
            <a:avLst/>
          </a:prstGeom>
          <a:noFill/>
        </p:spPr>
      </p:pic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="" xmlns:p14="http://schemas.microsoft.com/office/powerpoint/2010/main" val="3492632863"/>
              </p:ext>
            </p:extLst>
          </p:nvPr>
        </p:nvGraphicFramePr>
        <p:xfrm>
          <a:off x="359024" y="1373796"/>
          <a:ext cx="8784976" cy="5484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18"/>
          <p:cNvSpPr txBox="1">
            <a:spLocks noChangeArrowheads="1"/>
          </p:cNvSpPr>
          <p:nvPr/>
        </p:nvSpPr>
        <p:spPr bwMode="auto">
          <a:xfrm>
            <a:off x="1241425" y="152400"/>
            <a:ext cx="676910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457200"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2400" b="1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РОЗНИЧНАЯ ТОРГОВЛЯ</a:t>
            </a:r>
          </a:p>
        </p:txBody>
      </p:sp>
      <p:sp>
        <p:nvSpPr>
          <p:cNvPr id="4101" name="Text Box 14"/>
          <p:cNvSpPr txBox="1">
            <a:spLocks noChangeArrowheads="1"/>
          </p:cNvSpPr>
          <p:nvPr/>
        </p:nvSpPr>
        <p:spPr bwMode="auto">
          <a:xfrm>
            <a:off x="539750" y="1074738"/>
            <a:ext cx="8172450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438"/>
              </a:lnSpc>
              <a:spcBef>
                <a:spcPct val="50000"/>
              </a:spcBef>
            </a:pPr>
            <a:r>
              <a:rPr lang="ru-RU" altLang="ru-RU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Динамика оборота розничной торговли</a:t>
            </a:r>
          </a:p>
        </p:txBody>
      </p:sp>
      <p:pic>
        <p:nvPicPr>
          <p:cNvPr id="7" name="Picture 9" descr="http://yavix.ru/i/8/c/e/021cbd685afc2c670c43f6d65347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8640"/>
            <a:ext cx="864096" cy="1088761"/>
          </a:xfrm>
          <a:prstGeom prst="rect">
            <a:avLst/>
          </a:prstGeom>
          <a:noFill/>
        </p:spPr>
      </p:pic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="" xmlns:p14="http://schemas.microsoft.com/office/powerpoint/2010/main" val="4080872659"/>
              </p:ext>
            </p:extLst>
          </p:nvPr>
        </p:nvGraphicFramePr>
        <p:xfrm>
          <a:off x="61784" y="1556792"/>
          <a:ext cx="900100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88474494"/>
              </p:ext>
            </p:extLst>
          </p:nvPr>
        </p:nvGraphicFramePr>
        <p:xfrm>
          <a:off x="107503" y="1412776"/>
          <a:ext cx="8964489" cy="49828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25"/>
                <a:gridCol w="4464496"/>
                <a:gridCol w="1080120"/>
                <a:gridCol w="1008112"/>
                <a:gridCol w="1177474"/>
                <a:gridCol w="1018262"/>
              </a:tblGrid>
              <a:tr h="1008112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</a:t>
                      </a: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пп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5" marR="28525" marT="658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5" marR="28525" marT="658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год</a:t>
                      </a: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отчет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5" marR="28525" marT="658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2020</a:t>
                      </a: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год</a:t>
                      </a: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отчет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5" marR="28525" marT="658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</a:t>
                      </a: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год</a:t>
                      </a: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оценка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5" marR="28525" marT="658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Тверская область</a:t>
                      </a: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 год</a:t>
                      </a: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оценка</a:t>
                      </a: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5" marR="28525" marT="658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49391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</a:t>
                      </a:r>
                      <a:endParaRPr lang="ru-RU" sz="15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5" marR="28525" marT="658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Индекс промышленного производства, %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5" marR="28525" marT="6587" marB="0" anchor="ctr">
                    <a:solidFill>
                      <a:schemeClr val="accent1">
                        <a:lumMod val="40000"/>
                        <a:lumOff val="60000"/>
                        <a:alpha val="7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100,3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5" marR="28525" marT="658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85,4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5" marR="28525" marT="658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110,3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5" marR="28525" marT="658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103,7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5" marR="28525" marT="658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49391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</a:t>
                      </a:r>
                      <a:endParaRPr lang="ru-RU" sz="15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5" marR="28525" marT="658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Индекс производства </a:t>
                      </a:r>
                      <a:r>
                        <a:rPr lang="ru-RU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продукции сельского хозяйства, %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5" marR="28525" marT="6587" marB="0" anchor="ctr">
                    <a:solidFill>
                      <a:schemeClr val="accent1">
                        <a:lumMod val="40000"/>
                        <a:lumOff val="60000"/>
                        <a:alpha val="7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110,2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5" marR="28525" marT="658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73,3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5" marR="28525" marT="658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114,4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5" marR="28525" marT="658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101,3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5" marR="28525" marT="658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20184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</a:t>
                      </a:r>
                      <a:endParaRPr lang="ru-RU" sz="15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5" marR="28525" marT="658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Индекс физического объема инвестиций в основной капитал, %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5" marR="28525" marT="6587" marB="0" anchor="ctr">
                    <a:solidFill>
                      <a:schemeClr val="accent1">
                        <a:lumMod val="40000"/>
                        <a:lumOff val="60000"/>
                        <a:alpha val="7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180,2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5" marR="28525" marT="658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69,8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5" marR="28525" marT="658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113,1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5" marR="28525" marT="658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113,5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5" marR="28525" marT="658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9736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</a:t>
                      </a:r>
                      <a:endParaRPr lang="ru-RU" sz="15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5" marR="28525" marT="658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Темпы роста оборота </a:t>
                      </a:r>
                      <a:r>
                        <a:rPr lang="ru-RU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розничной </a:t>
                      </a:r>
                      <a:r>
                        <a:rPr lang="ru-RU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торговли</a:t>
                      </a:r>
                      <a:r>
                        <a:rPr lang="ru-RU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%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5" marR="28525" marT="6587" marB="0" anchor="ctr">
                    <a:solidFill>
                      <a:schemeClr val="accent1">
                        <a:lumMod val="40000"/>
                        <a:lumOff val="60000"/>
                        <a:alpha val="7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115,2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5" marR="28525" marT="658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106,4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5" marR="28525" marT="658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105,5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5" marR="28525" marT="658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114,6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5" marR="28525" marT="658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58036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28525" marR="28525" marT="658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Темпы роста среднемесячной заработной платы, %</a:t>
                      </a:r>
                    </a:p>
                  </a:txBody>
                  <a:tcPr marL="28525" marR="28525" marT="6587" marB="0" anchor="ctr">
                    <a:solidFill>
                      <a:schemeClr val="accent1">
                        <a:lumMod val="40000"/>
                        <a:lumOff val="60000"/>
                        <a:alpha val="7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107,2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0" marR="28520" marT="658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103,1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0" marR="28520" marT="658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103,6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0" marR="28520" marT="658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107,5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0" marR="28520" marT="658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58036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28525" marR="28525" marT="658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Среднемесячная</a:t>
                      </a:r>
                      <a:r>
                        <a:rPr lang="ru-RU" sz="1600" b="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заработная плата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(по полному кругу), руб.</a:t>
                      </a:r>
                      <a:endParaRPr lang="ru-RU" sz="1600" b="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25" marR="28525" marT="6587" marB="0" anchor="ctr">
                    <a:solidFill>
                      <a:schemeClr val="accent1">
                        <a:lumMod val="40000"/>
                        <a:lumOff val="60000"/>
                        <a:alpha val="7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24 551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0" marR="28520" marT="658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25 305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0" marR="28520" marT="658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26 205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0" marR="28520" marT="658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36 670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520" marR="28520" marT="658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6970" name="Rectangle 1"/>
          <p:cNvSpPr>
            <a:spLocks noChangeArrowheads="1"/>
          </p:cNvSpPr>
          <p:nvPr/>
        </p:nvSpPr>
        <p:spPr bwMode="auto">
          <a:xfrm>
            <a:off x="1260475" y="16446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Arial" charset="0"/>
            </a:endParaRP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2535238" y="150813"/>
            <a:ext cx="4954587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69" name="Rectangle 18"/>
          <p:cNvSpPr txBox="1">
            <a:spLocks noChangeArrowheads="1"/>
          </p:cNvSpPr>
          <p:nvPr/>
        </p:nvSpPr>
        <p:spPr bwMode="auto">
          <a:xfrm>
            <a:off x="1019175" y="139700"/>
            <a:ext cx="7954963" cy="1081088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 sz="1000" b="1">
                <a:solidFill>
                  <a:srgbClr val="000000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1000" b="1">
                <a:solidFill>
                  <a:srgbClr val="000000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1000" b="1">
                <a:solidFill>
                  <a:srgbClr val="000000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1000" b="1">
                <a:solidFill>
                  <a:srgbClr val="000000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1000" b="1">
                <a:solidFill>
                  <a:srgbClr val="000000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000000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000000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000000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000000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dirty="0" smtClean="0">
                <a:solidFill>
                  <a:srgbClr val="A8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ИТОГИ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dirty="0" smtClean="0">
                <a:solidFill>
                  <a:srgbClr val="A8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СОЦИАЛЬНО-ЭКОНОМИЧЕСКОГО  РАЗВИТИЯ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dirty="0" smtClean="0">
                <a:solidFill>
                  <a:srgbClr val="A8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ЛИХОСЛАВЛЬСКОГО РАЙОНА</a:t>
            </a:r>
          </a:p>
        </p:txBody>
      </p:sp>
      <p:pic>
        <p:nvPicPr>
          <p:cNvPr id="9" name="Picture 9" descr="http://yavix.ru/i/8/c/e/021cbd685afc2c670c43f6d65347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8640"/>
            <a:ext cx="864096" cy="108876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712763" y="136088"/>
            <a:ext cx="7956550" cy="8413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A8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НОРМАТИВНАЯ ПРАВОВАЯ БАЗА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5013325"/>
            <a:ext cx="5553075" cy="719138"/>
          </a:xfrm>
          <a:prstGeom prst="rect">
            <a:avLst/>
          </a:prstGeom>
          <a:ln>
            <a:noFill/>
          </a:ln>
        </p:spPr>
        <p:txBody>
          <a:bodyPr lIns="0" tIns="0" rIns="18288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>
              <a:defRPr/>
            </a:pPr>
            <a:endParaRPr lang="ru-RU" sz="1600" kern="0" dirty="0">
              <a:solidFill>
                <a:srgbClr val="4F81BD">
                  <a:lumMod val="60000"/>
                  <a:lumOff val="4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Блок-схема: ручное управление 66"/>
          <p:cNvSpPr/>
          <p:nvPr/>
        </p:nvSpPr>
        <p:spPr>
          <a:xfrm>
            <a:off x="755576" y="1412776"/>
            <a:ext cx="3455797" cy="4524315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57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7339 w 10000"/>
              <a:gd name="connsiteY2" fmla="*/ 9951 h 10000"/>
              <a:gd name="connsiteX3" fmla="*/ 2579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7339 w 10000"/>
              <a:gd name="connsiteY2" fmla="*/ 9951 h 10000"/>
              <a:gd name="connsiteX3" fmla="*/ 324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9"/>
              <a:gd name="connsiteX1" fmla="*/ 10000 w 10000"/>
              <a:gd name="connsiteY1" fmla="*/ 0 h 10009"/>
              <a:gd name="connsiteX2" fmla="*/ 7339 w 10000"/>
              <a:gd name="connsiteY2" fmla="*/ 9951 h 10009"/>
              <a:gd name="connsiteX3" fmla="*/ 3240 w 10000"/>
              <a:gd name="connsiteY3" fmla="*/ 10000 h 10009"/>
              <a:gd name="connsiteX4" fmla="*/ 0 w 10000"/>
              <a:gd name="connsiteY4" fmla="*/ 0 h 10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9">
                <a:moveTo>
                  <a:pt x="0" y="0"/>
                </a:moveTo>
                <a:lnTo>
                  <a:pt x="10000" y="0"/>
                </a:lnTo>
                <a:lnTo>
                  <a:pt x="7339" y="9951"/>
                </a:lnTo>
                <a:cubicBezTo>
                  <a:pt x="5973" y="9967"/>
                  <a:pt x="5185" y="10033"/>
                  <a:pt x="3240" y="10000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95840">
                <a:srgbClr val="DCDADD"/>
              </a:gs>
              <a:gs pos="28000">
                <a:schemeClr val="accent1">
                  <a:lumMod val="60000"/>
                  <a:lumOff val="40000"/>
                </a:schemeClr>
              </a:gs>
              <a:gs pos="417">
                <a:srgbClr val="FFFFFF">
                  <a:lumMod val="85000"/>
                </a:srgbClr>
              </a:gs>
              <a:gs pos="80000">
                <a:schemeClr val="accent4">
                  <a:lumMod val="20000"/>
                  <a:lumOff val="80000"/>
                </a:schemeClr>
              </a:gs>
              <a:gs pos="100000">
                <a:srgbClr val="FFFFFF">
                  <a:lumMod val="85000"/>
                </a:srgbClr>
              </a:gs>
              <a:gs pos="100000">
                <a:srgbClr val="FFFFFF">
                  <a:lumMod val="85000"/>
                </a:srgbClr>
              </a:gs>
              <a:gs pos="100000">
                <a:srgbClr val="FFFFFF"/>
              </a:gs>
            </a:gsLst>
            <a:path path="circle">
              <a:fillToRect l="100000" t="100000"/>
            </a:path>
          </a:gradFill>
          <a:ln w="9525" cap="flat" cmpd="sng" algn="ctr">
            <a:noFill/>
            <a:prstDash val="solid"/>
          </a:ln>
          <a:effectLst>
            <a:outerShdw blurRad="149987" dist="228600" dir="15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36000" rIns="36000">
            <a:spAutoFit/>
          </a:bodyPr>
          <a:lstStyle/>
          <a:p>
            <a:pPr algn="ctr">
              <a:defRPr/>
            </a:pPr>
            <a:endParaRPr lang="ru-RU" sz="1600" kern="0" dirty="0">
              <a:latin typeface="Times New Roman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sz="1600" kern="0" dirty="0">
              <a:latin typeface="Times New Roman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sz="1600" kern="0" dirty="0">
              <a:latin typeface="Times New Roman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sz="1600" kern="0" dirty="0">
              <a:latin typeface="Times New Roman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sz="1600" kern="0" dirty="0">
              <a:latin typeface="Times New Roman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sz="1600" kern="0" dirty="0">
              <a:latin typeface="Times New Roman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sz="1600" kern="0" dirty="0">
              <a:latin typeface="Times New Roman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sz="1600" kern="0" dirty="0">
              <a:latin typeface="Times New Roman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sz="1600" kern="0" dirty="0">
              <a:latin typeface="Times New Roman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sz="1600" kern="0" dirty="0">
              <a:latin typeface="Times New Roman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sz="1600" kern="0" dirty="0">
              <a:latin typeface="Times New Roman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sz="1600" kern="0" dirty="0">
              <a:latin typeface="Times New Roman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sz="1600" kern="0" dirty="0">
              <a:latin typeface="Times New Roman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sz="1600" kern="0" dirty="0">
              <a:latin typeface="Times New Roman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sz="1600" kern="0" dirty="0">
              <a:latin typeface="Times New Roman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sz="1600" kern="0" dirty="0">
              <a:latin typeface="Times New Roman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sz="1600" kern="0" dirty="0">
              <a:latin typeface="Times New Roman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sz="1600" kern="0" dirty="0">
              <a:latin typeface="Times New Roman"/>
              <a:cs typeface="Arial" panose="020B0604020202020204" pitchFamily="34" charset="0"/>
            </a:endParaRPr>
          </a:p>
        </p:txBody>
      </p:sp>
      <p:pic>
        <p:nvPicPr>
          <p:cNvPr id="14" name="Picture 9" descr="http://yavix.ru/i/8/c/e/021cbd685afc2c670c43f6d65347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8640"/>
            <a:ext cx="971600" cy="1224216"/>
          </a:xfrm>
          <a:prstGeom prst="rect">
            <a:avLst/>
          </a:prstGeom>
          <a:noFill/>
        </p:spPr>
      </p:pic>
      <p:sp>
        <p:nvSpPr>
          <p:cNvPr id="19" name="Скругленный прямоугольник 18"/>
          <p:cNvSpPr/>
          <p:nvPr/>
        </p:nvSpPr>
        <p:spPr>
          <a:xfrm>
            <a:off x="5107542" y="790449"/>
            <a:ext cx="3712930" cy="6024265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lvl="0" indent="450850" algn="just"/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Прогноз базируется на результатах комплексного анализа экономических и социальных процессов, происходящих  как в регионе, так и в муниципальном округе, с учетом исходной информации Министерства экономического развития  Российской Федерации, сценарных условиях функционирования экономики Российской Федерации, прогноза показателей  инфляции  и системы цен, дефляторов и индексов цен по видам экономической деятельности, основных параметров прогноза социально-экономического развития.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hangingPunct="0"/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разработке Прогноза использовались данные территориального органа Федеральной службы государственной статистики по Тверской области, а также, в расчетах учитывалась оценка руководителей  крупных и средних предприятий муниципального округа, комитетов и отделов администрации района результатов работы в 2021 году и их видение перспективного развития на 2022 год и на период до 2024 года.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23528" y="4005064"/>
            <a:ext cx="4500978" cy="1293971"/>
          </a:xfrm>
          <a:prstGeom prst="roundRect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Постановление администрации </a:t>
            </a:r>
            <a:r>
              <a:rPr lang="ru-RU" sz="1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Лихославльского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района от 23.12.2015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449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 утверждении Порядка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разработки и корректировки прогноза социально-экономического развития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МО «</a:t>
            </a:r>
            <a:r>
              <a:rPr lang="ru-RU" sz="1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Лихославльский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район» на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среднесрочный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период. 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95536" y="5373216"/>
            <a:ext cx="4482752" cy="1293971"/>
          </a:xfrm>
          <a:prstGeom prst="roundRect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7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«Положение о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бюджетном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процессе в Лихославльском муниципальном районе Тверской области, утвержденное решением Собрания депутатов Лихославльского района шестого созыва</a:t>
            </a:r>
          </a:p>
          <a:p>
            <a:pPr algn="ctr">
              <a:defRPr/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 12.03.2020 № 45.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95536" y="2636912"/>
            <a:ext cx="4380384" cy="1293971"/>
          </a:xfrm>
          <a:prstGeom prst="roundRect">
            <a:avLst/>
          </a:prstGeom>
          <a:gradFill>
            <a:gsLst>
              <a:gs pos="28000">
                <a:schemeClr val="accent1">
                  <a:lumMod val="60000"/>
                  <a:lumOff val="40000"/>
                </a:schemeClr>
              </a:gs>
              <a:gs pos="417">
                <a:srgbClr val="FFFFFF">
                  <a:lumMod val="85000"/>
                </a:srgbClr>
              </a:gs>
              <a:gs pos="80000">
                <a:schemeClr val="accent4">
                  <a:lumMod val="20000"/>
                  <a:lumOff val="80000"/>
                </a:schemeClr>
              </a:gs>
              <a:gs pos="100000">
                <a:srgbClr val="FFFFFF">
                  <a:lumMod val="85000"/>
                </a:srgbClr>
              </a:gs>
              <a:gs pos="100000">
                <a:srgbClr val="FFFFFF">
                  <a:lumMod val="85000"/>
                </a:srgbClr>
              </a:gs>
              <a:gs pos="100000">
                <a:srgbClr val="FFFFFF"/>
              </a:gs>
            </a:gsLst>
            <a:path path="circle">
              <a:fillToRect l="100000" t="100000"/>
            </a:path>
          </a:gradFill>
          <a:ln w="9525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Тверской 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области от 16.08.2019 № 314-пп «О Порядке разработки и корректировки прогноза социально-экономического развития Тверской области на среднесрочный период» 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94865" y="1398083"/>
            <a:ext cx="4296173" cy="1055608"/>
          </a:xfrm>
          <a:prstGeom prst="roundRect">
            <a:avLst/>
          </a:prstGeom>
          <a:gradFill>
            <a:gsLst>
              <a:gs pos="28000">
                <a:schemeClr val="accent1">
                  <a:lumMod val="60000"/>
                  <a:lumOff val="40000"/>
                </a:schemeClr>
              </a:gs>
              <a:gs pos="417">
                <a:srgbClr val="FFFFFF">
                  <a:lumMod val="85000"/>
                </a:srgbClr>
              </a:gs>
              <a:gs pos="80000">
                <a:schemeClr val="accent4">
                  <a:lumMod val="20000"/>
                  <a:lumOff val="80000"/>
                </a:schemeClr>
              </a:gs>
              <a:gs pos="100000">
                <a:srgbClr val="FFFFFF">
                  <a:lumMod val="85000"/>
                </a:srgbClr>
              </a:gs>
              <a:gs pos="100000">
                <a:srgbClr val="FFFFFF">
                  <a:lumMod val="85000"/>
                </a:srgbClr>
              </a:gs>
              <a:gs pos="100000">
                <a:srgbClr val="FFFFFF"/>
              </a:gs>
            </a:gsLst>
            <a:path path="circle">
              <a:fillToRect l="100000" t="100000"/>
            </a:path>
          </a:gradFill>
          <a:ln w="9525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Закон Тверской области </a:t>
            </a:r>
          </a:p>
          <a:p>
            <a:pPr algn="ctr">
              <a:defRPr/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 15.07.2015 № 66-ЗО </a:t>
            </a:r>
          </a:p>
          <a:p>
            <a:pPr algn="ctr">
              <a:defRPr/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«О стратегическом планировании в Тверской области»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Прямоугольник 4"/>
          <p:cNvSpPr>
            <a:spLocks noChangeArrowheads="1"/>
          </p:cNvSpPr>
          <p:nvPr/>
        </p:nvSpPr>
        <p:spPr bwMode="auto">
          <a:xfrm>
            <a:off x="1331640" y="96947"/>
            <a:ext cx="70564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altLang="ru-RU" sz="2400" dirty="0">
                <a:solidFill>
                  <a:srgbClr val="A8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ДЕМОГРАФИЧЕСКИЕ ПОКАЗАТЕЛИ</a:t>
            </a:r>
          </a:p>
        </p:txBody>
      </p:sp>
      <p:sp>
        <p:nvSpPr>
          <p:cNvPr id="28677" name="TextBox 5"/>
          <p:cNvSpPr txBox="1">
            <a:spLocks noChangeArrowheads="1"/>
          </p:cNvSpPr>
          <p:nvPr/>
        </p:nvSpPr>
        <p:spPr bwMode="auto">
          <a:xfrm>
            <a:off x="1799819" y="709390"/>
            <a:ext cx="680463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Динамика численности населения 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Лихославльского муниципального  округа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784" name="Номер слайда 9"/>
          <p:cNvSpPr txBox="1">
            <a:spLocks/>
          </p:cNvSpPr>
          <p:nvPr/>
        </p:nvSpPr>
        <p:spPr bwMode="auto">
          <a:xfrm>
            <a:off x="7064375" y="6858000"/>
            <a:ext cx="2133600" cy="10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9" descr="http://yavix.ru/i/8/c/e/021cbd685afc2c670c43f6d6534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6632"/>
            <a:ext cx="857302" cy="108020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359024" y="5949280"/>
            <a:ext cx="8784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="" xmlns:p14="http://schemas.microsoft.com/office/powerpoint/2010/main" val="1807348216"/>
              </p:ext>
            </p:extLst>
          </p:nvPr>
        </p:nvGraphicFramePr>
        <p:xfrm>
          <a:off x="395536" y="1340768"/>
          <a:ext cx="8496944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23526" y="3717033"/>
          <a:ext cx="8640960" cy="2952327"/>
        </p:xfrm>
        <a:graphic>
          <a:graphicData uri="http://schemas.openxmlformats.org/drawingml/2006/table">
            <a:tbl>
              <a:tblPr/>
              <a:tblGrid>
                <a:gridCol w="3124135"/>
                <a:gridCol w="1103365"/>
                <a:gridCol w="1103365"/>
                <a:gridCol w="1103365"/>
                <a:gridCol w="1103365"/>
                <a:gridCol w="1103365"/>
              </a:tblGrid>
              <a:tr h="255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Показатель 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29" marR="47229" marT="65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Отчет 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29" marR="47229" marT="65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Оценка 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29" marR="47229" marT="65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Прогноз 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29" marR="47229" marT="65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36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Демографическая ситуация 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в среднем за год  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29" marR="47229" marT="65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2020 год 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29" marR="47229" marT="65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2021 год 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29" marR="47229" marT="65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2022 год 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29" marR="47229" marT="65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2023 год 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29" marR="47229" marT="65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2024 год 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29" marR="47229" marT="65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</a:tr>
              <a:tr h="5021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1. Среднегодовая численность постоянного населения, тыс. чел. 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29" marR="47229" marT="65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25,512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29" marR="47229" marT="65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25,217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29" marR="47229" marT="65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24,914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29" marR="47229" marT="65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24,615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29" marR="47229" marT="65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24,319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29" marR="47229" marT="65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</a:tr>
              <a:tr h="255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 в том числе: 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29" marR="47229" marT="65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7229" marR="47229" marT="65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7229" marR="47229" marT="65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7229" marR="47229" marT="65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 dirty="0">
                        <a:latin typeface="Calibri"/>
                        <a:ea typeface="Times New Roman"/>
                      </a:endParaRPr>
                    </a:p>
                  </a:txBody>
                  <a:tcPr marL="47229" marR="47229" marT="65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  <a:ea typeface="Times New Roman"/>
                      </a:endParaRPr>
                    </a:p>
                  </a:txBody>
                  <a:tcPr marL="47229" marR="47229" marT="65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</a:tr>
              <a:tr h="255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городского 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29" marR="47229" marT="65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15,733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29" marR="47229" marT="65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15,574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29" marR="47229" marT="65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15,403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29" marR="47229" marT="65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15,233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29" marR="47229" marT="65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15,065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29" marR="47229" marT="65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</a:tr>
              <a:tr h="255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сельского 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29" marR="47229" marT="65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9,779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29" marR="47229" marT="65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9,643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29" marR="47229" marT="65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9,511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29" marR="47229" marT="65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9,382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29" marR="47229" marT="65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9,254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29" marR="47229" marT="65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</a:tr>
              <a:tr h="5021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2. Количество родившихся, человек 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29" marR="47229" marT="65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214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29" marR="47229" marT="65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225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29" marR="47229" marT="65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227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29" marR="47229" marT="65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229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29" marR="47229" marT="65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229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29" marR="47229" marT="65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</a:tr>
              <a:tr h="263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    Количество умерших, человек 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29" marR="47229" marT="65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487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29" marR="47229" marT="65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531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29" marR="47229" marT="65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526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29" marR="47229" marT="65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521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29" marR="47229" marT="65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516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29" marR="47229" marT="65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20"/>
          <p:cNvSpPr>
            <a:spLocks noGrp="1"/>
          </p:cNvSpPr>
          <p:nvPr>
            <p:ph type="title"/>
          </p:nvPr>
        </p:nvSpPr>
        <p:spPr>
          <a:xfrm>
            <a:off x="1404938" y="260350"/>
            <a:ext cx="6769100" cy="7096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A8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ПРОМЫШЛЕННОЕ   ПРОИЗВОДСТВО</a:t>
            </a: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2843808" y="1052736"/>
            <a:ext cx="36724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altLang="ru-RU" sz="1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6" name="TextBox 9"/>
          <p:cNvSpPr txBox="1">
            <a:spLocks noChangeArrowheads="1"/>
          </p:cNvSpPr>
          <p:nvPr/>
        </p:nvSpPr>
        <p:spPr bwMode="auto">
          <a:xfrm>
            <a:off x="323529" y="4149080"/>
            <a:ext cx="83807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Структура промышленного производства 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Лихославльского района в 2020 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</a:p>
        </p:txBody>
      </p:sp>
      <p:pic>
        <p:nvPicPr>
          <p:cNvPr id="11" name="Picture 9" descr="http://yavix.ru/i/8/c/e/021cbd685afc2c670c43f6d65347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8640"/>
            <a:ext cx="864096" cy="1088761"/>
          </a:xfrm>
          <a:prstGeom prst="rect">
            <a:avLst/>
          </a:prstGeom>
          <a:noFill/>
        </p:spPr>
      </p:pic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="" xmlns:p14="http://schemas.microsoft.com/office/powerpoint/2010/main" val="1959133777"/>
              </p:ext>
            </p:extLst>
          </p:nvPr>
        </p:nvGraphicFramePr>
        <p:xfrm>
          <a:off x="0" y="3861048"/>
          <a:ext cx="8928992" cy="2780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="" xmlns:p14="http://schemas.microsoft.com/office/powerpoint/2010/main" val="916433748"/>
              </p:ext>
            </p:extLst>
          </p:nvPr>
        </p:nvGraphicFramePr>
        <p:xfrm>
          <a:off x="0" y="1310114"/>
          <a:ext cx="8928992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823913" y="0"/>
            <a:ext cx="7670800" cy="8699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A8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СЕЛЬСКОЕ ХОЗЯЙСТВО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4770438"/>
            <a:ext cx="5553075" cy="609600"/>
          </a:xfrm>
          <a:prstGeom prst="rect">
            <a:avLst/>
          </a:prstGeom>
          <a:ln>
            <a:noFill/>
          </a:ln>
        </p:spPr>
        <p:txBody>
          <a:bodyPr lIns="0" tIns="0" rIns="18397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defTabSz="91987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9" kern="0" dirty="0">
              <a:solidFill>
                <a:srgbClr val="4F81BD">
                  <a:lumMod val="60000"/>
                  <a:lumOff val="4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24363" y="1892300"/>
            <a:ext cx="182562" cy="3651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987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778">
              <a:solidFill>
                <a:prstClr val="black"/>
              </a:solidFill>
              <a:latin typeface="+mn-lt"/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69573914"/>
              </p:ext>
            </p:extLst>
          </p:nvPr>
        </p:nvGraphicFramePr>
        <p:xfrm>
          <a:off x="90488" y="1472802"/>
          <a:ext cx="8874000" cy="3372653"/>
        </p:xfrm>
        <a:graphic>
          <a:graphicData uri="http://schemas.openxmlformats.org/drawingml/2006/table">
            <a:tbl>
              <a:tblPr/>
              <a:tblGrid>
                <a:gridCol w="3993285"/>
                <a:gridCol w="1068808"/>
                <a:gridCol w="1118718"/>
                <a:gridCol w="879571"/>
                <a:gridCol w="922727"/>
                <a:gridCol w="890891"/>
              </a:tblGrid>
              <a:tr h="45083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408" marR="77408" marT="38704" marB="38704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2020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77408" marR="77408" marT="38704" marB="38704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2021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77408" marR="77408" marT="38704" marB="38704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2022  год </a:t>
                      </a:r>
                    </a:p>
                  </a:txBody>
                  <a:tcPr marL="77408" marR="77408" marT="38704" marB="38704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2023  год </a:t>
                      </a:r>
                    </a:p>
                  </a:txBody>
                  <a:tcPr marL="77408" marR="77408" marT="38704" marB="38704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2024  год </a:t>
                      </a:r>
                    </a:p>
                  </a:txBody>
                  <a:tcPr marL="77408" marR="77408" marT="38704" marB="38704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3072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отчет</a:t>
                      </a:r>
                    </a:p>
                  </a:txBody>
                  <a:tcPr marL="77408" marR="77408" marT="38704" marB="38704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оценка</a:t>
                      </a:r>
                    </a:p>
                  </a:txBody>
                  <a:tcPr marL="77408" marR="77408" marT="38704" marB="38704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прогноз</a:t>
                      </a:r>
                    </a:p>
                  </a:txBody>
                  <a:tcPr marL="77408" marR="77408" marT="38704" marB="38704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8867">
                <a:tc>
                  <a:txBody>
                    <a:bodyPr/>
                    <a:lstStyle/>
                    <a:p>
                      <a:pPr marL="0" marR="0" lvl="0" indent="0" algn="l" defTabSz="10858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Продукция сельского хозяйства во всех категориях хозяйств,  всего - </a:t>
                      </a:r>
                    </a:p>
                    <a:p>
                      <a:pPr marL="0" marR="0" lvl="0" indent="0" algn="l" defTabSz="10858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858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 том числе: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7408" marR="77408" marT="38704" marB="38704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653,283</a:t>
                      </a:r>
                    </a:p>
                  </a:txBody>
                  <a:tcPr marL="77408" marR="77408" marT="38704" marB="38704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763,459</a:t>
                      </a:r>
                    </a:p>
                  </a:txBody>
                  <a:tcPr marL="77408" marR="77408" marT="38704" marB="38704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807,427</a:t>
                      </a:r>
                    </a:p>
                  </a:txBody>
                  <a:tcPr marL="77408" marR="77408" marT="38704" marB="38704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858,859</a:t>
                      </a:r>
                    </a:p>
                  </a:txBody>
                  <a:tcPr marL="77408" marR="77408" marT="38704" marB="38704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915,580</a:t>
                      </a:r>
                    </a:p>
                  </a:txBody>
                  <a:tcPr marL="77408" marR="77408" marT="38704" marB="38704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</a:tr>
              <a:tr h="562177">
                <a:tc>
                  <a:txBody>
                    <a:bodyPr/>
                    <a:lstStyle/>
                    <a:p>
                      <a:pPr marL="0" marR="0" lvl="0" indent="0" algn="l" defTabSz="10858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Продукция сельскохозяйственных предприятий</a:t>
                      </a:r>
                    </a:p>
                  </a:txBody>
                  <a:tcPr marL="77408" marR="77408" marT="38704" marB="38704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299,411</a:t>
                      </a:r>
                    </a:p>
                  </a:txBody>
                  <a:tcPr marL="77408" marR="77408" marT="38704" marB="38704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373,936</a:t>
                      </a:r>
                    </a:p>
                  </a:txBody>
                  <a:tcPr marL="77408" marR="77408" marT="38704" marB="38704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403,643</a:t>
                      </a:r>
                    </a:p>
                  </a:txBody>
                  <a:tcPr marL="77408" marR="77408" marT="38704" marB="38704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437,460</a:t>
                      </a:r>
                    </a:p>
                  </a:txBody>
                  <a:tcPr marL="77408" marR="77408" marT="38704" marB="38704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474,965</a:t>
                      </a:r>
                    </a:p>
                  </a:txBody>
                  <a:tcPr marL="77408" marR="77408" marT="38704" marB="38704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</a:tr>
              <a:tr h="562177">
                <a:tc>
                  <a:txBody>
                    <a:bodyPr/>
                    <a:lstStyle/>
                    <a:p>
                      <a:pPr marL="0" marR="0" lvl="0" indent="0" algn="l" defTabSz="10858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Продукция крестьянских (фермерских) хозяйств</a:t>
                      </a:r>
                    </a:p>
                  </a:txBody>
                  <a:tcPr marL="77408" marR="77408" marT="38704" marB="38704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14,163</a:t>
                      </a:r>
                    </a:p>
                  </a:txBody>
                  <a:tcPr marL="77408" marR="77408" marT="38704" marB="38704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14,553</a:t>
                      </a:r>
                    </a:p>
                  </a:txBody>
                  <a:tcPr marL="77408" marR="77408" marT="38704" marB="38704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15,092</a:t>
                      </a:r>
                    </a:p>
                  </a:txBody>
                  <a:tcPr marL="77408" marR="77408" marT="38704" marB="38704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15,757</a:t>
                      </a:r>
                    </a:p>
                  </a:txBody>
                  <a:tcPr marL="77408" marR="77408" marT="38704" marB="38704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16,482</a:t>
                      </a:r>
                    </a:p>
                  </a:txBody>
                  <a:tcPr marL="77408" marR="77408" marT="38704" marB="38704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</a:tr>
              <a:tr h="559365">
                <a:tc>
                  <a:txBody>
                    <a:bodyPr/>
                    <a:lstStyle/>
                    <a:p>
                      <a:pPr marL="0" marR="0" lvl="0" indent="0" algn="l" defTabSz="108585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Продукция в хозяйствах населения</a:t>
                      </a:r>
                    </a:p>
                  </a:txBody>
                  <a:tcPr marL="77408" marR="77408" marT="38704" marB="38704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339,709</a:t>
                      </a:r>
                    </a:p>
                  </a:txBody>
                  <a:tcPr marL="77408" marR="77408" marT="38704" marB="38704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374,970</a:t>
                      </a:r>
                    </a:p>
                  </a:txBody>
                  <a:tcPr marL="77408" marR="77408" marT="38704" marB="38704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388,693</a:t>
                      </a:r>
                    </a:p>
                  </a:txBody>
                  <a:tcPr marL="77408" marR="77408" marT="38704" marB="38704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405,642</a:t>
                      </a:r>
                    </a:p>
                  </a:txBody>
                  <a:tcPr marL="77408" marR="77408" marT="38704" marB="38704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424,133</a:t>
                      </a:r>
                    </a:p>
                  </a:txBody>
                  <a:tcPr marL="77408" marR="77408" marT="38704" marB="38704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</a:tr>
            </a:tbl>
          </a:graphicData>
        </a:graphic>
      </p:graphicFrame>
      <p:sp>
        <p:nvSpPr>
          <p:cNvPr id="37979" name="TextBox 2"/>
          <p:cNvSpPr txBox="1">
            <a:spLocks noChangeArrowheads="1"/>
          </p:cNvSpPr>
          <p:nvPr/>
        </p:nvSpPr>
        <p:spPr bwMode="auto">
          <a:xfrm>
            <a:off x="1115616" y="764704"/>
            <a:ext cx="7704857" cy="576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5" tIns="45992" rIns="91985" bIns="45992" anchor="ctr"/>
          <a:lstStyle/>
          <a:p>
            <a:pPr algn="ctr" defTabSz="919163"/>
            <a:r>
              <a:rPr lang="ru-RU" alt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Объем валовой</a:t>
            </a:r>
            <a:r>
              <a:rPr lang="ru-RU" alt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продукции по всем категориям </a:t>
            </a:r>
          </a:p>
          <a:p>
            <a:pPr algn="ctr" defTabSz="919163"/>
            <a:r>
              <a:rPr lang="ru-RU" alt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сельхозпроизводителей Лихославльского муниципального округа </a:t>
            </a:r>
          </a:p>
          <a:p>
            <a:pPr algn="ctr" defTabSz="919163"/>
            <a:r>
              <a:rPr lang="ru-RU" alt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(млн. рублей)</a:t>
            </a:r>
            <a:endParaRPr lang="ru-RU" alt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19163">
              <a:lnSpc>
                <a:spcPts val="500"/>
              </a:lnSpc>
            </a:pPr>
            <a:r>
              <a:rPr lang="ru-RU" alt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7980" name="TextBox 2"/>
          <p:cNvSpPr txBox="1">
            <a:spLocks noChangeArrowheads="1"/>
          </p:cNvSpPr>
          <p:nvPr/>
        </p:nvSpPr>
        <p:spPr bwMode="auto">
          <a:xfrm>
            <a:off x="538163" y="4878388"/>
            <a:ext cx="79565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5" tIns="45992" rIns="91985" bIns="45992" anchor="ctr"/>
          <a:lstStyle/>
          <a:p>
            <a:pPr algn="ctr" defTabSz="919163"/>
            <a:r>
              <a:rPr lang="ru-RU" alt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Структура продукции сельского </a:t>
            </a:r>
            <a:r>
              <a:rPr lang="ru-RU" alt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хозяйства в 2020 году</a:t>
            </a:r>
            <a:endParaRPr lang="ru-RU" alt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29328636"/>
              </p:ext>
            </p:extLst>
          </p:nvPr>
        </p:nvGraphicFramePr>
        <p:xfrm>
          <a:off x="107950" y="5229225"/>
          <a:ext cx="8970962" cy="1298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0163"/>
                <a:gridCol w="1080008"/>
                <a:gridCol w="1224755"/>
                <a:gridCol w="216001"/>
                <a:gridCol w="1943271"/>
                <a:gridCol w="1080008"/>
                <a:gridCol w="1296756"/>
              </a:tblGrid>
              <a:tr h="353442">
                <a:tc gridSpan="3">
                  <a:txBody>
                    <a:bodyPr/>
                    <a:lstStyle/>
                    <a:p>
                      <a:pPr marL="0" marR="0" lvl="0" indent="0" algn="ctr" defTabSz="10867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Продукция животноводства 30%</a:t>
                      </a:r>
                    </a:p>
                  </a:txBody>
                  <a:tcPr marL="77401" marR="77401" marT="38741" marB="38741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867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01" marR="77401" marT="38741" marB="38741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10867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Продукция растениеводства 70 %</a:t>
                      </a:r>
                    </a:p>
                  </a:txBody>
                  <a:tcPr marL="77401" marR="77401" marT="38741" marB="38741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1042">
                <a:tc gridSpan="3">
                  <a:txBody>
                    <a:bodyPr/>
                    <a:lstStyle/>
                    <a:p>
                      <a:pPr marL="0" marR="0" lvl="0" indent="0" algn="ctr" defTabSz="10867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категориям хозяйств</a:t>
                      </a:r>
                    </a:p>
                  </a:txBody>
                  <a:tcPr marL="77401" marR="77401" marT="38741" marB="38741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867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01" marR="77401" marT="38741" marB="38741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10867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категориям хозяйств 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01" marR="77401" marT="38741" marB="38741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54091">
                <a:tc>
                  <a:txBody>
                    <a:bodyPr/>
                    <a:lstStyle/>
                    <a:p>
                      <a:pPr marL="0" marR="0" lvl="0" indent="0" algn="ctr" defTabSz="1086764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Сельскохозяйственные предприятия</a:t>
                      </a:r>
                    </a:p>
                    <a:p>
                      <a:pPr marL="0" marR="0" lvl="0" indent="0" algn="ctr" defTabSz="1086764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01" marR="77401" marT="38741" marB="38741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86764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Хозяйства населения </a:t>
                      </a:r>
                    </a:p>
                    <a:p>
                      <a:pPr marL="0" marR="0" lvl="0" indent="0" algn="ctr" defTabSz="1086764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67 %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01" marR="77401" marT="38741" marB="38741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86764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Фермерские</a:t>
                      </a:r>
                      <a:r>
                        <a:rPr lang="ru-RU" sz="14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хозяйства</a:t>
                      </a:r>
                    </a:p>
                    <a:p>
                      <a:pPr marL="0" marR="0" lvl="0" indent="0" algn="ctr" defTabSz="1086764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4 %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01" marR="77401" marT="38741" marB="38741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86764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01" marR="77401" marT="38741" marB="38741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86764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Сельскохозяйственные предприятия </a:t>
                      </a:r>
                    </a:p>
                    <a:p>
                      <a:pPr marL="0" marR="0" lvl="0" indent="0" algn="ctr" defTabSz="1086764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82 %</a:t>
                      </a:r>
                      <a:endParaRPr lang="ru-RU" sz="14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7401" marR="77401" marT="38741" marB="38741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86764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Хозяйства населения  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16 %</a:t>
                      </a:r>
                      <a:endParaRPr lang="ru-RU" sz="14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7401" marR="77401" marT="38741" marB="38741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86764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Фермерские хозяйства</a:t>
                      </a:r>
                    </a:p>
                    <a:p>
                      <a:pPr marL="0" marR="0" lvl="0" indent="0" algn="ctr" defTabSz="1086764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2%</a:t>
                      </a:r>
                      <a:endParaRPr lang="ru-RU" sz="14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7401" marR="77401" marT="38741" marB="38741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1" name="Picture 9" descr="http://yavix.ru/i/8/c/e/021cbd685afc2c670c43f6d65347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8640"/>
            <a:ext cx="864096" cy="10887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1588" y="4770438"/>
            <a:ext cx="5551487" cy="609600"/>
          </a:xfrm>
          <a:prstGeom prst="rect">
            <a:avLst/>
          </a:prstGeom>
          <a:ln>
            <a:noFill/>
          </a:ln>
        </p:spPr>
        <p:txBody>
          <a:bodyPr lIns="0" tIns="0" rIns="15484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355" kern="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3" name="Заголовок 20"/>
          <p:cNvSpPr txBox="1">
            <a:spLocks noGrp="1"/>
          </p:cNvSpPr>
          <p:nvPr>
            <p:ph type="title"/>
          </p:nvPr>
        </p:nvSpPr>
        <p:spPr>
          <a:xfrm>
            <a:off x="540588" y="231428"/>
            <a:ext cx="8891588" cy="534988"/>
          </a:xfrm>
        </p:spPr>
        <p:txBody>
          <a:bodyPr lIns="77421" tIns="38710" rIns="77421" bIns="38710" rtlCol="0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693" b="1" dirty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93" b="1" dirty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A8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МАЛОЕ И СРЕДНЕЕ  ПРЕДПРИНИМАТЕЛЬСТВО</a:t>
            </a:r>
            <a:r>
              <a:rPr lang="ru-RU" sz="2400" b="1" dirty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93" b="1" dirty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0" name="Заголовок 20"/>
          <p:cNvSpPr txBox="1">
            <a:spLocks/>
          </p:cNvSpPr>
          <p:nvPr/>
        </p:nvSpPr>
        <p:spPr>
          <a:xfrm>
            <a:off x="912847" y="3429000"/>
            <a:ext cx="7305675" cy="792088"/>
          </a:xfrm>
          <a:prstGeom prst="rect">
            <a:avLst/>
          </a:prstGeom>
          <a:noFill/>
        </p:spPr>
        <p:txBody>
          <a:bodyPr lIns="92014" tIns="46007" rIns="92014" bIns="46007" anchor="ctr">
            <a:normAutofit/>
          </a:bodyPr>
          <a:lstStyle>
            <a:lvl1pPr algn="ctr" defTabSz="920054" rtl="0" eaLnBrk="1" latinLnBrk="0" hangingPunct="1">
              <a:spcBef>
                <a:spcPct val="0"/>
              </a:spcBef>
              <a:buNone/>
              <a:defRPr sz="440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600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занятых на </a:t>
            </a:r>
            <a:r>
              <a:rPr lang="ru-RU" sz="16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малых  и средних предприятиях, включая </a:t>
            </a:r>
            <a:r>
              <a:rPr lang="ru-RU" sz="1600" dirty="0" err="1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микропредприятия</a:t>
            </a:r>
            <a:r>
              <a:rPr lang="ru-RU" sz="16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2020 году, в %</a:t>
            </a:r>
            <a:endParaRPr lang="ru-RU" sz="1600" dirty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05000691"/>
              </p:ext>
            </p:extLst>
          </p:nvPr>
        </p:nvGraphicFramePr>
        <p:xfrm>
          <a:off x="179511" y="1412875"/>
          <a:ext cx="8784977" cy="210813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738979"/>
                <a:gridCol w="1348666"/>
                <a:gridCol w="1348666"/>
                <a:gridCol w="1348666"/>
              </a:tblGrid>
              <a:tr h="44768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09" marR="91409" marT="38727" marB="38727" anchor="ctr">
                    <a:solidFill>
                      <a:schemeClr val="tx2">
                        <a:lumMod val="60000"/>
                        <a:lumOff val="4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09" marR="91409" marT="38727" marB="38727" anchor="ctr">
                    <a:solidFill>
                      <a:schemeClr val="tx2">
                        <a:lumMod val="60000"/>
                        <a:lumOff val="4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en-US" sz="14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09" marR="91409" marT="38727" marB="38727" anchor="ctr">
                    <a:solidFill>
                      <a:schemeClr val="tx2">
                        <a:lumMod val="60000"/>
                        <a:lumOff val="4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 год  прогноз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09" marR="91409" marT="38727" marB="38727" anchor="ctr">
                    <a:solidFill>
                      <a:schemeClr val="tx2">
                        <a:lumMod val="60000"/>
                        <a:lumOff val="40000"/>
                        <a:alpha val="48000"/>
                      </a:schemeClr>
                    </a:solidFill>
                  </a:tcPr>
                </a:tc>
              </a:tr>
              <a:tr h="4748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5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средних, малых и </a:t>
                      </a:r>
                      <a:r>
                        <a:rPr lang="ru-RU" sz="15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микропредприятий</a:t>
                      </a:r>
                      <a:r>
                        <a:rPr lang="ru-RU" sz="15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единиц</a:t>
                      </a:r>
                    </a:p>
                  </a:txBody>
                  <a:tcPr marL="91409" marR="91409" marT="38727" marB="38727" anchor="ctr">
                    <a:solidFill>
                      <a:schemeClr val="accent1">
                        <a:lumMod val="40000"/>
                        <a:lumOff val="60000"/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09" marR="91409" marT="38727" marB="38727">
                    <a:solidFill>
                      <a:schemeClr val="accent1">
                        <a:lumMod val="40000"/>
                        <a:lumOff val="60000"/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09" marR="91409" marT="38727" marB="38727">
                    <a:solidFill>
                      <a:schemeClr val="accent1">
                        <a:lumMod val="40000"/>
                        <a:lumOff val="60000"/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09" marR="91409" marT="38727" marB="38727">
                    <a:solidFill>
                      <a:schemeClr val="accent1">
                        <a:lumMod val="40000"/>
                        <a:lumOff val="60000"/>
                        <a:alpha val="67000"/>
                      </a:schemeClr>
                    </a:solidFill>
                  </a:tcPr>
                </a:tc>
              </a:tr>
              <a:tr h="4748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5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Численность занятых на средних, малых и </a:t>
                      </a:r>
                      <a:r>
                        <a:rPr lang="ru-RU" sz="15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микропредприятиях</a:t>
                      </a:r>
                      <a:r>
                        <a:rPr lang="ru-RU" sz="15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 тыс. человек</a:t>
                      </a:r>
                    </a:p>
                  </a:txBody>
                  <a:tcPr marL="91409" marR="91409" marT="38727" marB="38727" anchor="ctr">
                    <a:solidFill>
                      <a:schemeClr val="accent1">
                        <a:lumMod val="40000"/>
                        <a:lumOff val="60000"/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1,144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09" marR="91409" marT="38727" marB="38727">
                    <a:solidFill>
                      <a:schemeClr val="accent1">
                        <a:lumMod val="40000"/>
                        <a:lumOff val="60000"/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1,014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09" marR="91409" marT="38727" marB="38727">
                    <a:solidFill>
                      <a:schemeClr val="accent1">
                        <a:lumMod val="40000"/>
                        <a:lumOff val="60000"/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1,029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09" marR="91409" marT="38727" marB="38727">
                    <a:solidFill>
                      <a:schemeClr val="accent1">
                        <a:lumMod val="40000"/>
                        <a:lumOff val="60000"/>
                        <a:alpha val="67000"/>
                      </a:schemeClr>
                    </a:solidFill>
                  </a:tcPr>
                </a:tc>
              </a:tr>
              <a:tr h="4748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5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Оборот средних, малых и </a:t>
                      </a:r>
                      <a:r>
                        <a:rPr lang="ru-RU" sz="15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микропредприятий</a:t>
                      </a:r>
                      <a:r>
                        <a:rPr lang="ru-RU" sz="15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br>
                        <a:rPr lang="ru-RU" sz="15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5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млрд рублей</a:t>
                      </a:r>
                    </a:p>
                  </a:txBody>
                  <a:tcPr marL="91409" marR="91409" marT="38727" marB="38727" anchor="ctr">
                    <a:solidFill>
                      <a:schemeClr val="accent1">
                        <a:lumMod val="40000"/>
                        <a:lumOff val="60000"/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3,267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09" marR="91409" marT="38727" marB="38727" anchor="ctr">
                    <a:solidFill>
                      <a:schemeClr val="accent1">
                        <a:lumMod val="40000"/>
                        <a:lumOff val="60000"/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3,146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09" marR="91409" marT="38727" marB="38727" anchor="ctr">
                    <a:solidFill>
                      <a:schemeClr val="accent1">
                        <a:lumMod val="40000"/>
                        <a:lumOff val="60000"/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3,489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09" marR="91409" marT="38727" marB="38727" anchor="ctr">
                    <a:solidFill>
                      <a:schemeClr val="accent1">
                        <a:lumMod val="40000"/>
                        <a:lumOff val="60000"/>
                        <a:alpha val="67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167" name="Заголовок 20"/>
          <p:cNvSpPr txBox="1">
            <a:spLocks/>
          </p:cNvSpPr>
          <p:nvPr/>
        </p:nvSpPr>
        <p:spPr bwMode="auto">
          <a:xfrm>
            <a:off x="1259632" y="783112"/>
            <a:ext cx="7416824" cy="32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421" tIns="38710" rIns="77421" bIns="38710" anchor="ctr"/>
          <a:lstStyle/>
          <a:p>
            <a:pPr algn="ctr" defTabSz="809625">
              <a:lnSpc>
                <a:spcPct val="107000"/>
              </a:lnSpc>
              <a:spcAft>
                <a:spcPts val="675"/>
              </a:spcAft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Динамика основных показателей развития малого и среднего  предпринимательства</a:t>
            </a:r>
            <a:endParaRPr lang="ru-RU" b="1" dirty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3" name="Picture 9" descr="http://yavix.ru/i/8/c/e/021cbd685afc2c670c43f6d65347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864096" cy="1088761"/>
          </a:xfrm>
          <a:prstGeom prst="rect">
            <a:avLst/>
          </a:prstGeom>
          <a:noFill/>
        </p:spPr>
      </p:pic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="" xmlns:p14="http://schemas.microsoft.com/office/powerpoint/2010/main" val="2714981175"/>
              </p:ext>
            </p:extLst>
          </p:nvPr>
        </p:nvGraphicFramePr>
        <p:xfrm>
          <a:off x="179512" y="4077072"/>
          <a:ext cx="8964488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1588" y="4770438"/>
            <a:ext cx="5551487" cy="609600"/>
          </a:xfrm>
          <a:prstGeom prst="rect">
            <a:avLst/>
          </a:prstGeom>
          <a:ln>
            <a:noFill/>
          </a:ln>
        </p:spPr>
        <p:txBody>
          <a:bodyPr lIns="0" tIns="0" rIns="15484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355" kern="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3" name="Заголовок 20"/>
          <p:cNvSpPr txBox="1">
            <a:spLocks noGrp="1"/>
          </p:cNvSpPr>
          <p:nvPr>
            <p:ph type="title"/>
          </p:nvPr>
        </p:nvSpPr>
        <p:spPr>
          <a:xfrm>
            <a:off x="295275" y="260350"/>
            <a:ext cx="8891588" cy="534988"/>
          </a:xfrm>
        </p:spPr>
        <p:txBody>
          <a:bodyPr lIns="77421" tIns="38710" rIns="77421" bIns="38710" rtlCol="0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1693" b="1" dirty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93" b="1" dirty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93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b="1" dirty="0" smtClean="0">
                <a:solidFill>
                  <a:srgbClr val="A8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МАЛОЕ </a:t>
            </a:r>
            <a:r>
              <a:rPr lang="ru-RU" sz="2400" b="1" dirty="0">
                <a:solidFill>
                  <a:srgbClr val="A8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И СРЕДНЕЕ  ПРЕДПРИНИМАТЕЛЬСТВО</a:t>
            </a:r>
            <a:r>
              <a:rPr lang="ru-RU" sz="2400" b="1" dirty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93" b="1" dirty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59539524"/>
              </p:ext>
            </p:extLst>
          </p:nvPr>
        </p:nvGraphicFramePr>
        <p:xfrm>
          <a:off x="395536" y="1412776"/>
          <a:ext cx="8424935" cy="20195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08512"/>
                <a:gridCol w="1008112"/>
                <a:gridCol w="936104"/>
                <a:gridCol w="936104"/>
                <a:gridCol w="936103"/>
              </a:tblGrid>
              <a:tr h="82667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09" marR="91409" marT="38727" marB="38727" anchor="ctr">
                    <a:solidFill>
                      <a:schemeClr val="tx2">
                        <a:lumMod val="60000"/>
                        <a:lumOff val="4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09" marR="91409" marT="38727" marB="38727" anchor="ctr">
                    <a:solidFill>
                      <a:schemeClr val="tx2">
                        <a:lumMod val="60000"/>
                        <a:lumOff val="4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09" marR="91409" marT="38727" marB="38727" anchor="ctr">
                    <a:solidFill>
                      <a:schemeClr val="tx2">
                        <a:lumMod val="60000"/>
                        <a:lumOff val="4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en-US" sz="14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09" marR="91409" marT="38727" marB="38727" anchor="ctr">
                    <a:solidFill>
                      <a:schemeClr val="tx2">
                        <a:lumMod val="60000"/>
                        <a:lumOff val="4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 год  прогноз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09" marR="91409" marT="38727" marB="38727" anchor="ctr">
                    <a:solidFill>
                      <a:schemeClr val="tx2">
                        <a:lumMod val="60000"/>
                        <a:lumOff val="40000"/>
                        <a:alpha val="48000"/>
                      </a:schemeClr>
                    </a:solidFill>
                  </a:tcPr>
                </a:tc>
              </a:tr>
              <a:tr h="45937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5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индивидуальных предпринимателей</a:t>
                      </a:r>
                    </a:p>
                  </a:txBody>
                  <a:tcPr marL="91409" marR="91409" marT="38727" marB="38727" anchor="ctr">
                    <a:solidFill>
                      <a:schemeClr val="accent1">
                        <a:lumMod val="40000"/>
                        <a:lumOff val="60000"/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586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09" marR="91409" marT="38727" marB="38727">
                    <a:solidFill>
                      <a:schemeClr val="accent1">
                        <a:lumMod val="40000"/>
                        <a:lumOff val="60000"/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517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09" marR="91409" marT="38727" marB="38727">
                    <a:solidFill>
                      <a:schemeClr val="accent1">
                        <a:lumMod val="40000"/>
                        <a:lumOff val="60000"/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517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09" marR="91409" marT="38727" marB="38727">
                    <a:solidFill>
                      <a:schemeClr val="accent1">
                        <a:lumMod val="40000"/>
                        <a:lumOff val="60000"/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520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09" marR="91409" marT="38727" marB="38727">
                    <a:solidFill>
                      <a:schemeClr val="accent1">
                        <a:lumMod val="40000"/>
                        <a:lumOff val="60000"/>
                        <a:alpha val="67000"/>
                      </a:schemeClr>
                    </a:solidFill>
                  </a:tcPr>
                </a:tc>
              </a:tr>
              <a:tr h="65817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5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зарегистрировавшихся самозанятых граждан</a:t>
                      </a:r>
                    </a:p>
                  </a:txBody>
                  <a:tcPr marL="91409" marR="91409" marT="38727" marB="38727" anchor="ctr">
                    <a:solidFill>
                      <a:schemeClr val="accent1">
                        <a:lumMod val="40000"/>
                        <a:lumOff val="60000"/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09" marR="91409" marT="38727" marB="38727" anchor="ctr">
                    <a:solidFill>
                      <a:schemeClr val="accent1">
                        <a:lumMod val="40000"/>
                        <a:lumOff val="60000"/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09" marR="91409" marT="38727" marB="38727" anchor="ctr">
                    <a:solidFill>
                      <a:schemeClr val="accent1">
                        <a:lumMod val="40000"/>
                        <a:lumOff val="60000"/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09" marR="91409" marT="38727" marB="38727" anchor="ctr">
                    <a:solidFill>
                      <a:schemeClr val="accent1">
                        <a:lumMod val="40000"/>
                        <a:lumOff val="60000"/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09" marR="91409" marT="38727" marB="38727" anchor="ctr">
                    <a:solidFill>
                      <a:schemeClr val="accent1">
                        <a:lumMod val="40000"/>
                        <a:lumOff val="60000"/>
                        <a:alpha val="67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167" name="Заголовок 20"/>
          <p:cNvSpPr txBox="1">
            <a:spLocks/>
          </p:cNvSpPr>
          <p:nvPr/>
        </p:nvSpPr>
        <p:spPr bwMode="auto">
          <a:xfrm>
            <a:off x="1331640" y="980728"/>
            <a:ext cx="7416824" cy="32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421" tIns="38710" rIns="77421" bIns="38710" anchor="ctr"/>
          <a:lstStyle/>
          <a:p>
            <a:pPr algn="ctr" defTabSz="809625">
              <a:lnSpc>
                <a:spcPct val="107000"/>
              </a:lnSpc>
              <a:spcAft>
                <a:spcPts val="675"/>
              </a:spcAft>
            </a:pPr>
            <a:endParaRPr lang="ru-RU" sz="1600" b="1" dirty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3" name="Picture 9" descr="http://yavix.ru/i/8/c/e/021cbd685afc2c670c43f6d65347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864096" cy="1088761"/>
          </a:xfrm>
          <a:prstGeom prst="rect">
            <a:avLst/>
          </a:prstGeom>
          <a:noFill/>
        </p:spPr>
      </p:pic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="" xmlns:p14="http://schemas.microsoft.com/office/powerpoint/2010/main" val="2117097452"/>
              </p:ext>
            </p:extLst>
          </p:nvPr>
        </p:nvGraphicFramePr>
        <p:xfrm>
          <a:off x="0" y="3501008"/>
          <a:ext cx="871296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129463" cy="654050"/>
          </a:xfrm>
        </p:spPr>
        <p:txBody>
          <a:bodyPr rtlCol="0">
            <a:normAutofit/>
          </a:bodyPr>
          <a:lstStyle/>
          <a:p>
            <a:pPr defTabSz="685888"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A8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ИНВЕСТИЦИИ В ОСНОВНОЙ КАПИТАЛ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4770438"/>
            <a:ext cx="5553075" cy="609600"/>
          </a:xfrm>
          <a:prstGeom prst="rect">
            <a:avLst/>
          </a:prstGeom>
          <a:ln>
            <a:noFill/>
          </a:ln>
        </p:spPr>
        <p:txBody>
          <a:bodyPr lIns="0" tIns="0" rIns="15487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355" kern="0" dirty="0">
              <a:solidFill>
                <a:srgbClr val="4F81BD">
                  <a:lumMod val="60000"/>
                  <a:lumOff val="4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1" name="TextBox 3"/>
          <p:cNvSpPr txBox="1">
            <a:spLocks noChangeArrowheads="1"/>
          </p:cNvSpPr>
          <p:nvPr/>
        </p:nvSpPr>
        <p:spPr bwMode="auto">
          <a:xfrm>
            <a:off x="611560" y="643559"/>
            <a:ext cx="87487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Динамика инвестиций в основной капитал</a:t>
            </a:r>
          </a:p>
        </p:txBody>
      </p:sp>
      <p:sp>
        <p:nvSpPr>
          <p:cNvPr id="6152" name="Номер слайда 3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9" descr="http://yavix.ru/i/8/c/e/021cbd685afc2c670c43f6d65347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16632"/>
            <a:ext cx="864096" cy="1088761"/>
          </a:xfrm>
          <a:prstGeom prst="rect">
            <a:avLst/>
          </a:prstGeom>
          <a:noFill/>
        </p:spPr>
      </p:pic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="" xmlns:p14="http://schemas.microsoft.com/office/powerpoint/2010/main" val="4097761714"/>
              </p:ext>
            </p:extLst>
          </p:nvPr>
        </p:nvGraphicFramePr>
        <p:xfrm>
          <a:off x="0" y="987870"/>
          <a:ext cx="8985684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="" xmlns:p14="http://schemas.microsoft.com/office/powerpoint/2010/main" val="3205281187"/>
              </p:ext>
            </p:extLst>
          </p:nvPr>
        </p:nvGraphicFramePr>
        <p:xfrm>
          <a:off x="341113" y="5076288"/>
          <a:ext cx="10620672" cy="1665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323528" y="4578492"/>
            <a:ext cx="8568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Структура инвестиций в основной капитал по видам экономической деятельности </a:t>
            </a:r>
          </a:p>
          <a:p>
            <a:pPr algn="ctr"/>
            <a:r>
              <a:rPr lang="ru-RU" alt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без субъектов малого предпринимательства, в %</a:t>
            </a:r>
            <a:endParaRPr lang="ru-RU" altLang="ru-RU" sz="1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1577975" y="85725"/>
            <a:ext cx="6438900" cy="357188"/>
          </a:xfrm>
        </p:spPr>
        <p:txBody>
          <a:bodyPr rtlCol="0">
            <a:noAutofit/>
          </a:bodyPr>
          <a:lstStyle/>
          <a:p>
            <a:pPr defTabSz="685888"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A8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ИНВЕСТИЦИИ В ОСНОВНОЙ КАПИТАЛ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4730750"/>
            <a:ext cx="5553075" cy="609600"/>
          </a:xfrm>
          <a:prstGeom prst="rect">
            <a:avLst/>
          </a:prstGeom>
          <a:ln>
            <a:noFill/>
          </a:ln>
        </p:spPr>
        <p:txBody>
          <a:bodyPr lIns="0" tIns="0" rIns="15487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355" kern="0" dirty="0">
              <a:solidFill>
                <a:srgbClr val="4F81BD">
                  <a:lumMod val="60000"/>
                  <a:lumOff val="4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43" name="Прямоугольник 1"/>
          <p:cNvSpPr>
            <a:spLocks noChangeArrowheads="1"/>
          </p:cNvSpPr>
          <p:nvPr/>
        </p:nvSpPr>
        <p:spPr bwMode="auto">
          <a:xfrm>
            <a:off x="881063" y="455613"/>
            <a:ext cx="80994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 defTabSz="685800"/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Инвестиционные проекты,  реализуемые и планируемые к реализации </a:t>
            </a:r>
          </a:p>
          <a:p>
            <a:pPr lvl="0" algn="ctr" defTabSz="685800"/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</a:t>
            </a:r>
            <a:r>
              <a:rPr lang="en-US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Лихославльского муниципального округа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76375" y="3856038"/>
            <a:ext cx="184150" cy="327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524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pic>
        <p:nvPicPr>
          <p:cNvPr id="9" name="Picture 9" descr="http://yavix.ru/i/8/c/e/021cbd685afc2c670c43f6d65347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3" y="74888"/>
            <a:ext cx="890368" cy="1121864"/>
          </a:xfrm>
          <a:prstGeom prst="rect">
            <a:avLst/>
          </a:prstGeom>
          <a:noFill/>
        </p:spPr>
      </p:pic>
      <p:sp>
        <p:nvSpPr>
          <p:cNvPr id="12" name="Прямоугольник 1"/>
          <p:cNvSpPr>
            <a:spLocks noChangeArrowheads="1"/>
          </p:cNvSpPr>
          <p:nvPr/>
        </p:nvSpPr>
        <p:spPr bwMode="auto">
          <a:xfrm>
            <a:off x="683569" y="1412776"/>
            <a:ext cx="806489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АО «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Диадар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Строительство  цеха  по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экструдированию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зерновых, соевых, цех по производству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безглютеновый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продукции, цех по смешиванию и розливу напитков и жидких форм  (2021-2026 г.г.);</a:t>
            </a:r>
          </a:p>
          <a:p>
            <a:pPr lvl="0">
              <a:buFontTx/>
              <a:buChar char="-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ИП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Зиганшина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И.В.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Создание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гостинично-туристического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комплекса в пос.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Лочкино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(музей мармелада, гостиница, кафе, прокат квадроциклов,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хостел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SPA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комплекс) 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(2018-2024 г.г.);</a:t>
            </a:r>
          </a:p>
          <a:p>
            <a:pPr>
              <a:buFontTx/>
              <a:buChar char="-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defTabSz="68580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ОП ЗАО «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Торжокская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обувная фабрика»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Выпуск специальной обуви для  промышленных предприятий машиностроительной, энергетической, металлургической, строительной,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нефте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и газодобывающей и перерабатывающей промышленности (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2021- 2022 г.г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.);</a:t>
            </a:r>
          </a:p>
          <a:p>
            <a:pPr lvl="0" algn="just" defTabSz="685800">
              <a:buFontTx/>
              <a:buChar char="-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defTabSz="68580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ООО «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Полиграфоформление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Открытие цеха по производству изделий из бумаги и картона (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2021-2022 г.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г.).</a:t>
            </a:r>
            <a:endParaRPr lang="ru-RU" alt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10949</TotalTime>
  <Words>1005</Words>
  <Application>Microsoft Office PowerPoint</Application>
  <PresentationFormat>Экран (4:3)</PresentationFormat>
  <Paragraphs>361</Paragraphs>
  <Slides>14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11_Тема Office</vt:lpstr>
      <vt:lpstr>Администрация  Лихославльского муниципального округа</vt:lpstr>
      <vt:lpstr>НОРМАТИВНАЯ ПРАВОВАЯ БАЗА</vt:lpstr>
      <vt:lpstr>Слайд 3</vt:lpstr>
      <vt:lpstr>ПРОМЫШЛЕННОЕ   ПРОИЗВОДСТВО</vt:lpstr>
      <vt:lpstr>СЕЛЬСКОЕ ХОЗЯЙСТВО</vt:lpstr>
      <vt:lpstr> МАЛОЕ И СРЕДНЕЕ  ПРЕДПРИНИМАТЕЛЬСТВО  </vt:lpstr>
      <vt:lpstr>        МАЛОЕ И СРЕДНЕЕ  ПРЕДПРИНИМАТЕЛЬСТВО  </vt:lpstr>
      <vt:lpstr>ИНВЕСТИЦИИ В ОСНОВНОЙ КАПИТАЛ</vt:lpstr>
      <vt:lpstr>ИНВЕСТИЦИИ В ОСНОВНОЙ КАПИТАЛ</vt:lpstr>
      <vt:lpstr>ВВОД ЖИЛЬЯ</vt:lpstr>
      <vt:lpstr>ТРУДОВЫЕ РЕСУРСЫ</vt:lpstr>
      <vt:lpstr>СРЕДНЯЯ ЗАРАБОТНАЯ ПЛАТА</vt:lpstr>
      <vt:lpstr>Слайд 13</vt:lpstr>
      <vt:lpstr>Слайд 14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транспорта Тверской области</dc:title>
  <dc:creator>zsl</dc:creator>
  <cp:lastModifiedBy>Work</cp:lastModifiedBy>
  <cp:revision>1140</cp:revision>
  <cp:lastPrinted>2017-11-09T08:43:06Z</cp:lastPrinted>
  <dcterms:created xsi:type="dcterms:W3CDTF">2016-06-06T10:50:36Z</dcterms:created>
  <dcterms:modified xsi:type="dcterms:W3CDTF">2021-12-08T07:51:40Z</dcterms:modified>
</cp:coreProperties>
</file>