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1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drawings/drawing2.xml" ContentType="application/vnd.openxmlformats-officedocument.drawingml.chartshapes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notesSlides/notesSlide1.xml" ContentType="application/vnd.openxmlformats-officedocument.presentationml.notesSlid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notesSlides/notesSlide2.xml" ContentType="application/vnd.openxmlformats-officedocument.presentationml.notesSlide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colors5.xml" ContentType="application/vnd.ms-office.chartcolorstyle+xml"/>
  <Override PartName="/ppt/charts/style5.xml" ContentType="application/vnd.ms-office.chartstyle+xml"/>
  <Override PartName="/ppt/charts/style10.xml" ContentType="application/vnd.ms-office.chartstyle+xml"/>
  <Override PartName="/ppt/charts/colors10.xml" ContentType="application/vnd.ms-office.chartcolorstyle+xml"/>
  <Override PartName="/ppt/charts/style11.xml" ContentType="application/vnd.ms-office.chartstyle+xml"/>
  <Override PartName="/ppt/charts/colors11.xml" ContentType="application/vnd.ms-office.chartcolorstyle+xml"/>
  <Override PartName="/ppt/charts/colors12.xml" ContentType="application/vnd.ms-office.chartcolorstyle+xml"/>
  <Override PartName="/ppt/charts/style12.xml" ContentType="application/vnd.ms-office.chartstyle+xml"/>
  <Override PartName="/ppt/charts/style13.xml" ContentType="application/vnd.ms-office.chartstyle+xml"/>
  <Override PartName="/ppt/charts/colors13.xml" ContentType="application/vnd.ms-office.chartcolorstyle+xml"/>
  <Override PartName="/ppt/charts/style14.xml" ContentType="application/vnd.ms-office.chartstyle+xml"/>
  <Override PartName="/ppt/charts/colors14.xml" ContentType="application/vnd.ms-office.chartcolorstyle+xml"/>
  <Override PartName="/ppt/charts/style15.xml" ContentType="application/vnd.ms-office.chartstyle+xml"/>
  <Override PartName="/ppt/charts/colors15.xml" ContentType="application/vnd.ms-office.chartcolorstyle+xml"/>
  <Override PartName="/ppt/charts/style16.xml" ContentType="application/vnd.ms-office.chartstyle+xml"/>
  <Override PartName="/ppt/charts/colors16.xml" ContentType="application/vnd.ms-office.chartcolorstyle+xml"/>
  <Override PartName="/ppt/charts/style17.xml" ContentType="application/vnd.ms-office.chartstyle+xml"/>
  <Override PartName="/ppt/charts/colors17.xml" ContentType="application/vnd.ms-office.chartcolorstyle+xml"/>
  <Override PartName="/ppt/charts/style18.xml" ContentType="application/vnd.ms-office.chartstyle+xml"/>
  <Override PartName="/ppt/charts/colors18.xml" ContentType="application/vnd.ms-office.chartcolorstyle+xml"/>
  <Override PartName="/ppt/charts/style19.xml" ContentType="application/vnd.ms-office.chartstyle+xml"/>
  <Override PartName="/ppt/charts/colors19.xml" ContentType="application/vnd.ms-office.chartcolorstyle+xml"/>
  <Override PartName="/ppt/charts/style20.xml" ContentType="application/vnd.ms-office.chartstyle+xml"/>
  <Override PartName="/ppt/charts/colors20.xml" ContentType="application/vnd.ms-office.chartcolorstyle+xml"/>
  <Override PartName="/ppt/charts/style21.xml" ContentType="application/vnd.ms-office.chartstyle+xml"/>
  <Override PartName="/ppt/charts/colors21.xml" ContentType="application/vnd.ms-office.chartcolorstyle+xml"/>
  <Override PartName="/ppt/charts/style22.xml" ContentType="application/vnd.ms-office.chartstyle+xml"/>
  <Override PartName="/ppt/charts/colors22.xml" ContentType="application/vnd.ms-office.chartcolorstyle+xml"/>
  <Override PartName="/ppt/charts/style23.xml" ContentType="application/vnd.ms-office.chartstyle+xml"/>
  <Override PartName="/ppt/charts/colors23.xml" ContentType="application/vnd.ms-office.chartcolorstyle+xml"/>
  <Override PartName="/ppt/charts/style24.xml" ContentType="application/vnd.ms-office.chartstyle+xml"/>
  <Override PartName="/ppt/charts/colors24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36" r:id="rId1"/>
  </p:sldMasterIdLst>
  <p:notesMasterIdLst>
    <p:notesMasterId r:id="rId47"/>
  </p:notesMasterIdLst>
  <p:sldIdLst>
    <p:sldId id="256" r:id="rId2"/>
    <p:sldId id="311" r:id="rId3"/>
    <p:sldId id="258" r:id="rId4"/>
    <p:sldId id="259" r:id="rId5"/>
    <p:sldId id="260" r:id="rId6"/>
    <p:sldId id="263" r:id="rId7"/>
    <p:sldId id="300" r:id="rId8"/>
    <p:sldId id="299" r:id="rId9"/>
    <p:sldId id="319" r:id="rId10"/>
    <p:sldId id="266" r:id="rId11"/>
    <p:sldId id="301" r:id="rId12"/>
    <p:sldId id="303" r:id="rId13"/>
    <p:sldId id="307" r:id="rId14"/>
    <p:sldId id="318" r:id="rId15"/>
    <p:sldId id="257" r:id="rId16"/>
    <p:sldId id="267" r:id="rId17"/>
    <p:sldId id="292" r:id="rId18"/>
    <p:sldId id="268" r:id="rId19"/>
    <p:sldId id="316" r:id="rId20"/>
    <p:sldId id="271" r:id="rId21"/>
    <p:sldId id="273" r:id="rId22"/>
    <p:sldId id="274" r:id="rId23"/>
    <p:sldId id="276" r:id="rId24"/>
    <p:sldId id="275" r:id="rId25"/>
    <p:sldId id="304" r:id="rId26"/>
    <p:sldId id="278" r:id="rId27"/>
    <p:sldId id="277" r:id="rId28"/>
    <p:sldId id="279" r:id="rId29"/>
    <p:sldId id="280" r:id="rId30"/>
    <p:sldId id="281" r:id="rId31"/>
    <p:sldId id="282" r:id="rId32"/>
    <p:sldId id="305" r:id="rId33"/>
    <p:sldId id="296" r:id="rId34"/>
    <p:sldId id="284" r:id="rId35"/>
    <p:sldId id="306" r:id="rId36"/>
    <p:sldId id="283" r:id="rId37"/>
    <p:sldId id="297" r:id="rId38"/>
    <p:sldId id="308" r:id="rId39"/>
    <p:sldId id="312" r:id="rId40"/>
    <p:sldId id="313" r:id="rId41"/>
    <p:sldId id="289" r:id="rId42"/>
    <p:sldId id="298" r:id="rId43"/>
    <p:sldId id="302" r:id="rId44"/>
    <p:sldId id="310" r:id="rId45"/>
    <p:sldId id="320" r:id="rId46"/>
  </p:sldIdLst>
  <p:sldSz cx="9144000" cy="5143500" type="screen16x9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A88000"/>
    <a:srgbClr val="A86ED4"/>
    <a:srgbClr val="3DCF59"/>
    <a:srgbClr val="E6E6E6"/>
    <a:srgbClr val="FFA04D"/>
    <a:srgbClr val="68D8E4"/>
    <a:srgbClr val="FF99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81829" autoAdjust="0"/>
  </p:normalViewPr>
  <p:slideViewPr>
    <p:cSldViewPr>
      <p:cViewPr varScale="1">
        <p:scale>
          <a:sx n="151" d="100"/>
          <a:sy n="151" d="100"/>
        </p:scale>
        <p:origin x="-390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1.xlsx"/><Relationship Id="rId4" Type="http://schemas.microsoft.com/office/2011/relationships/chartStyle" Target="style5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ColorStyle" Target="colors12.xml"/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17.xlsx"/><Relationship Id="rId4" Type="http://schemas.microsoft.com/office/2011/relationships/chartStyle" Target="style12.xml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package" Target="../embeddings/_____Microsoft_Excel21.xlsx"/></Relationships>
</file>

<file path=ppt/charts/_rels/chart22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package" Target="../embeddings/_____Microsoft_Excel22.xlsx"/></Relationships>
</file>

<file path=ppt/charts/_rels/chart23.xml.rels><?xml version="1.0" encoding="UTF-8" standalone="yes"?>
<Relationships xmlns="http://schemas.openxmlformats.org/package/2006/relationships"><Relationship Id="rId3" Type="http://schemas.microsoft.com/office/2011/relationships/chartStyle" Target="style17.xml"/><Relationship Id="rId2" Type="http://schemas.microsoft.com/office/2011/relationships/chartColorStyle" Target="colors17.xml"/><Relationship Id="rId1" Type="http://schemas.openxmlformats.org/officeDocument/2006/relationships/package" Target="../embeddings/_____Microsoft_Excel23.xlsx"/></Relationships>
</file>

<file path=ppt/charts/_rels/chart24.xml.rels><?xml version="1.0" encoding="UTF-8" standalone="yes"?>
<Relationships xmlns="http://schemas.openxmlformats.org/package/2006/relationships"><Relationship Id="rId3" Type="http://schemas.microsoft.com/office/2011/relationships/chartStyle" Target="style18.xml"/><Relationship Id="rId2" Type="http://schemas.microsoft.com/office/2011/relationships/chartColorStyle" Target="colors18.xml"/><Relationship Id="rId1" Type="http://schemas.openxmlformats.org/officeDocument/2006/relationships/package" Target="../embeddings/_____Microsoft_Excel24.xlsx"/></Relationships>
</file>

<file path=ppt/charts/_rels/chart25.xml.rels><?xml version="1.0" encoding="UTF-8" standalone="yes"?>
<Relationships xmlns="http://schemas.openxmlformats.org/package/2006/relationships"><Relationship Id="rId3" Type="http://schemas.microsoft.com/office/2011/relationships/chartStyle" Target="style19.xml"/><Relationship Id="rId2" Type="http://schemas.microsoft.com/office/2011/relationships/chartColorStyle" Target="colors19.xml"/><Relationship Id="rId1" Type="http://schemas.openxmlformats.org/officeDocument/2006/relationships/package" Target="../embeddings/_____Microsoft_Excel25.xlsx"/></Relationships>
</file>

<file path=ppt/charts/_rels/chart26.xml.rels><?xml version="1.0" encoding="UTF-8" standalone="yes"?>
<Relationships xmlns="http://schemas.openxmlformats.org/package/2006/relationships"><Relationship Id="rId3" Type="http://schemas.microsoft.com/office/2011/relationships/chartStyle" Target="style20.xml"/><Relationship Id="rId2" Type="http://schemas.microsoft.com/office/2011/relationships/chartColorStyle" Target="colors20.xml"/><Relationship Id="rId1" Type="http://schemas.openxmlformats.org/officeDocument/2006/relationships/package" Target="../embeddings/_____Microsoft_Excel26.xlsx"/></Relationships>
</file>

<file path=ppt/charts/_rels/chart27.xml.rels><?xml version="1.0" encoding="UTF-8" standalone="yes"?>
<Relationships xmlns="http://schemas.openxmlformats.org/package/2006/relationships"><Relationship Id="rId3" Type="http://schemas.microsoft.com/office/2011/relationships/chartStyle" Target="style21.xml"/><Relationship Id="rId2" Type="http://schemas.microsoft.com/office/2011/relationships/chartColorStyle" Target="colors21.xml"/><Relationship Id="rId1" Type="http://schemas.openxmlformats.org/officeDocument/2006/relationships/package" Target="../embeddings/_____Microsoft_Excel27.xlsx"/></Relationships>
</file>

<file path=ppt/charts/_rels/chart28.xml.rels><?xml version="1.0" encoding="UTF-8" standalone="yes"?>
<Relationships xmlns="http://schemas.openxmlformats.org/package/2006/relationships"><Relationship Id="rId3" Type="http://schemas.microsoft.com/office/2011/relationships/chartStyle" Target="style22.xml"/><Relationship Id="rId2" Type="http://schemas.microsoft.com/office/2011/relationships/chartColorStyle" Target="colors22.xml"/><Relationship Id="rId1" Type="http://schemas.openxmlformats.org/officeDocument/2006/relationships/package" Target="../embeddings/_____Microsoft_Excel28.xlsx"/></Relationships>
</file>

<file path=ppt/charts/_rels/chart29.xml.rels><?xml version="1.0" encoding="UTF-8" standalone="yes"?>
<Relationships xmlns="http://schemas.openxmlformats.org/package/2006/relationships"><Relationship Id="rId3" Type="http://schemas.microsoft.com/office/2011/relationships/chartStyle" Target="style23.xml"/><Relationship Id="rId2" Type="http://schemas.microsoft.com/office/2011/relationships/chartColorStyle" Target="colors23.xml"/><Relationship Id="rId1" Type="http://schemas.openxmlformats.org/officeDocument/2006/relationships/package" Target="../embeddings/_____Microsoft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30.xml.rels><?xml version="1.0" encoding="UTF-8" standalone="yes"?>
<Relationships xmlns="http://schemas.openxmlformats.org/package/2006/relationships"><Relationship Id="rId3" Type="http://schemas.microsoft.com/office/2011/relationships/chartStyle" Target="style24.xml"/><Relationship Id="rId2" Type="http://schemas.microsoft.com/office/2011/relationships/chartColorStyle" Target="colors24.xml"/><Relationship Id="rId1" Type="http://schemas.openxmlformats.org/officeDocument/2006/relationships/package" Target="../embeddings/_____Microsoft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1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1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C6F-49DC-8F00-8E398420655F}"/>
              </c:ext>
            </c:extLst>
          </c:dPt>
          <c:dLbls>
            <c:dLbl>
              <c:idx val="0"/>
              <c:layout>
                <c:manualLayout>
                  <c:x val="0"/>
                  <c:y val="-2.9914539980664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C6F-49DC-8F00-8E39842065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Доходы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770.8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C6F-49DC-8F00-8E398420655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6.9809984916645779E-2"/>
                  <c:y val="-1.7094022846094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027-407F-B17B-3CABF3DDF8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Доходы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864.9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C6F-49DC-8F00-8E39842065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31439104"/>
        <c:axId val="31510528"/>
        <c:axId val="0"/>
      </c:bar3DChart>
      <c:catAx>
        <c:axId val="31439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1510528"/>
        <c:crosses val="autoZero"/>
        <c:auto val="1"/>
        <c:lblAlgn val="ctr"/>
        <c:lblOffset val="100"/>
        <c:noMultiLvlLbl val="0"/>
      </c:catAx>
      <c:valAx>
        <c:axId val="315105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1439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5.5480431949739742E-2"/>
          <c:y val="2.3321563806973488E-2"/>
          <c:w val="0.25107371787824551"/>
          <c:h val="0.201219530661394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1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2913549868766409E-2"/>
          <c:y val="3.7568228481186863E-2"/>
          <c:w val="0.9025031167979003"/>
          <c:h val="0.741237450787401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Исполнение 2021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-8.3333333333333332E-3"/>
                  <c:y val="0.396136027497316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FFA-4EE1-A5AC-9778B1BD57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Факт 2021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432.1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FE8-4930-8F29-5A605D85E84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Уточненный план на 2022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0"/>
                  <c:y val="0.4658266249273996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FFA-4EE1-A5AC-9778B1BD57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Факт 2021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504.1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FE8-4930-8F29-5A605D85E84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Исполнение 2022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/>
              <a:bevelB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sx="1000" sy="1000" rotWithShape="0">
                  <a:srgbClr val="000000"/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CFE8-4930-8F29-5A605D85E842}"/>
              </c:ext>
            </c:extLst>
          </c:dPt>
          <c:dLbls>
            <c:dLbl>
              <c:idx val="0"/>
              <c:layout>
                <c:manualLayout>
                  <c:x val="2.0833333333334096E-3"/>
                  <c:y val="0.4694945511079303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FE8-4930-8F29-5A605D85E8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Факт 2021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513.20000000000005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FE8-4930-8F29-5A605D85E84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5195008"/>
        <c:axId val="64766720"/>
        <c:axId val="0"/>
      </c:bar3DChart>
      <c:catAx>
        <c:axId val="651950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4766720"/>
        <c:crosses val="autoZero"/>
        <c:auto val="1"/>
        <c:lblAlgn val="ctr"/>
        <c:lblOffset val="100"/>
        <c:noMultiLvlLbl val="0"/>
      </c:catAx>
      <c:valAx>
        <c:axId val="64766720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5195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1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1.6666666666666649E-2"/>
                  <c:y val="-1.25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9E1-4591-8CF2-14C02C2C33A9}"/>
                </c:ext>
              </c:extLst>
            </c:dLbl>
            <c:dLbl>
              <c:idx val="1"/>
              <c:layout>
                <c:manualLayout>
                  <c:x val="-1.458333333333341E-2"/>
                  <c:y val="-1.8749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07D-444A-BBE5-6D7094A65233}"/>
                </c:ext>
              </c:extLst>
            </c:dLbl>
            <c:dLbl>
              <c:idx val="2"/>
              <c:layout>
                <c:manualLayout>
                  <c:x val="2.0833333333333332E-2"/>
                  <c:y val="-1.25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07D-444A-BBE5-6D7094A65233}"/>
                </c:ext>
              </c:extLst>
            </c:dLbl>
            <c:dLbl>
              <c:idx val="3"/>
              <c:layout>
                <c:manualLayout>
                  <c:x val="2.0833333333333332E-2"/>
                  <c:y val="-1.25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9E1-4591-8CF2-14C02C2C33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28.2</c:v>
                </c:pt>
                <c:pt idx="1">
                  <c:v>146.80000000000001</c:v>
                </c:pt>
                <c:pt idx="2">
                  <c:v>249.8</c:v>
                </c:pt>
                <c:pt idx="3">
                  <c:v>8.3000000000000007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07D-444A-BBE5-6D7094A6523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20222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1.8749999999999999E-2"/>
                  <c:y val="-9.37499999999999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607D-444A-BBE5-6D7094A65233}"/>
                </c:ext>
              </c:extLst>
            </c:dLbl>
            <c:dLbl>
              <c:idx val="1"/>
              <c:layout>
                <c:manualLayout>
                  <c:x val="2.0833333333333256E-2"/>
                  <c:y val="-1.8749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07D-444A-BBE5-6D7094A65233}"/>
                </c:ext>
              </c:extLst>
            </c:dLbl>
            <c:dLbl>
              <c:idx val="2"/>
              <c:layout>
                <c:manualLayout>
                  <c:x val="2.7083169291338506E-2"/>
                  <c:y val="-3.125000000000028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6.9260334645669289E-2"/>
                      <c:h val="7.690624999999999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607D-444A-BBE5-6D7094A65233}"/>
                </c:ext>
              </c:extLst>
            </c:dLbl>
            <c:dLbl>
              <c:idx val="3"/>
              <c:layout>
                <c:manualLayout>
                  <c:x val="1.6666666666666666E-2"/>
                  <c:y val="-1.5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9E1-4591-8CF2-14C02C2C33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27.7</c:v>
                </c:pt>
                <c:pt idx="1">
                  <c:v>226.7</c:v>
                </c:pt>
                <c:pt idx="2">
                  <c:v>254.1</c:v>
                </c:pt>
                <c:pt idx="3">
                  <c:v>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07D-444A-BBE5-6D7094A652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64950656"/>
        <c:axId val="64952192"/>
        <c:axId val="0"/>
      </c:bar3DChart>
      <c:catAx>
        <c:axId val="64950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4952192"/>
        <c:crosses val="autoZero"/>
        <c:auto val="1"/>
        <c:lblAlgn val="ctr"/>
        <c:lblOffset val="100"/>
        <c:noMultiLvlLbl val="0"/>
      </c:catAx>
      <c:valAx>
        <c:axId val="64952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950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100"/>
      <c:depthPercent val="7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749368134538737"/>
          <c:y val="6.3564004920339132E-2"/>
          <c:w val="0.75485564304461938"/>
          <c:h val="0.8656161104277306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6234446388645836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640,8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B40-4F89-A966-A252A9AF7F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640.79999999999995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B40-4F89-A966-A252A9AF7F7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-2.777765626518907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B40-4F89-A966-A252A9AF7F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839.8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B40-4F89-A966-A252A9AF7F7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-2.7777656265189073E-2"/>
                  <c:y val="-1.49672591206735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B40-4F89-A966-A252A9AF7F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813.8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B40-4F89-A966-A252A9AF7F7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-2.3148026635559444E-2"/>
                  <c:y val="-2.24508886810102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8B40-4F89-A966-A252A9AF7F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766.5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8B40-4F89-A966-A252A9AF7F7B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2022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-2.3148026635559444E-2"/>
                  <c:y val="-1.49672591206735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8B40-4F89-A966-A252A9AF7F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841.7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8B40-4F89-A966-A252A9AF7F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"/>
        <c:shape val="box"/>
        <c:axId val="65088896"/>
        <c:axId val="68092288"/>
        <c:axId val="69097664"/>
      </c:bar3DChart>
      <c:catAx>
        <c:axId val="65088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8092288"/>
        <c:crosses val="autoZero"/>
        <c:auto val="1"/>
        <c:lblAlgn val="ctr"/>
        <c:lblOffset val="100"/>
        <c:noMultiLvlLbl val="0"/>
      </c:catAx>
      <c:valAx>
        <c:axId val="68092288"/>
        <c:scaling>
          <c:orientation val="minMax"/>
        </c:scaling>
        <c:delete val="0"/>
        <c:axPos val="r"/>
        <c:majorGridlines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65088896"/>
        <c:crosses val="autoZero"/>
        <c:crossBetween val="between"/>
      </c:valAx>
      <c:serAx>
        <c:axId val="690976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68092288"/>
        <c:crosses val="autoZero"/>
      </c:serAx>
      <c:spPr>
        <a:scene3d>
          <a:camera prst="orthographicFront"/>
          <a:lightRig rig="threePt" dir="t"/>
        </a:scene3d>
        <a:sp3d>
          <a:bevelB/>
        </a:sp3d>
      </c:spPr>
    </c:plotArea>
    <c:legend>
      <c:legendPos val="l"/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185512975736003"/>
          <c:y val="0.14374999999999999"/>
          <c:w val="0.65942841862519253"/>
          <c:h val="0.634375000000000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explosion val="40"/>
          <c:dPt>
            <c:idx val="0"/>
            <c:bubble3D val="0"/>
            <c:explosion val="6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73E4-4B87-B577-7E9768A3AB6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73E4-4B87-B577-7E9768A3AB6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3E4-4B87-B577-7E9768A3AB6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73E4-4B87-B577-7E9768A3AB6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3E4-4B87-B577-7E9768A3AB6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73E4-4B87-B577-7E9768A3AB6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3E4-4B87-B577-7E9768A3AB6A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3E4-4B87-B577-7E9768A3AB6A}"/>
              </c:ext>
            </c:extLst>
          </c:dPt>
          <c:dPt>
            <c:idx val="8"/>
            <c:bubble3D val="0"/>
            <c:explosion val="27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3E4-4B87-B577-7E9768A3AB6A}"/>
              </c:ext>
            </c:extLst>
          </c:dPt>
          <c:dLbls>
            <c:dLbl>
              <c:idx val="0"/>
              <c:layout>
                <c:manualLayout>
                  <c:x val="-6.7134701156592355E-2"/>
                  <c:y val="-4.067298228346456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73E4-4B87-B577-7E9768A3AB6A}"/>
                </c:ext>
              </c:extLst>
            </c:dLbl>
            <c:dLbl>
              <c:idx val="1"/>
              <c:layout>
                <c:manualLayout>
                  <c:x val="8.7061755196065127E-2"/>
                  <c:y val="7.8125000000000004E-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3E4-4B87-B577-7E9768A3AB6A}"/>
                </c:ext>
              </c:extLst>
            </c:dLbl>
            <c:dLbl>
              <c:idx val="2"/>
              <c:layout>
                <c:manualLayout>
                  <c:x val="0.10644726283356849"/>
                  <c:y val="-6.7096456692913387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3E4-4B87-B577-7E9768A3AB6A}"/>
                </c:ext>
              </c:extLst>
            </c:dLbl>
            <c:dLbl>
              <c:idx val="3"/>
              <c:layout>
                <c:manualLayout>
                  <c:x val="1.3734827741905349E-2"/>
                  <c:y val="-9.993405511811023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3E4-4B87-B577-7E9768A3AB6A}"/>
                </c:ext>
              </c:extLst>
            </c:dLbl>
            <c:dLbl>
              <c:idx val="4"/>
              <c:layout>
                <c:manualLayout>
                  <c:x val="3.9845952445738471E-2"/>
                  <c:y val="-5.357800196850388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3E4-4B87-B577-7E9768A3AB6A}"/>
                </c:ext>
              </c:extLst>
            </c:dLbl>
            <c:dLbl>
              <c:idx val="5"/>
              <c:layout>
                <c:manualLayout>
                  <c:x val="5.5920334786271744E-2"/>
                  <c:y val="2.157554133858267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73E4-4B87-B577-7E9768A3AB6A}"/>
                </c:ext>
              </c:extLst>
            </c:dLbl>
            <c:dLbl>
              <c:idx val="6"/>
              <c:layout>
                <c:manualLayout>
                  <c:x val="2.0917592763531369E-2"/>
                  <c:y val="8.539074803149605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3E4-4B87-B577-7E9768A3AB6A}"/>
                </c:ext>
              </c:extLst>
            </c:dLbl>
            <c:dLbl>
              <c:idx val="7"/>
              <c:layout>
                <c:manualLayout>
                  <c:x val="-0.27122312008329619"/>
                  <c:y val="5.185629921259842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73E4-4B87-B577-7E9768A3AB6A}"/>
                </c:ext>
              </c:extLst>
            </c:dLbl>
            <c:dLbl>
              <c:idx val="8"/>
              <c:layout>
                <c:manualLayout>
                  <c:x val="-2.3447939751124674E-2"/>
                  <c:y val="4.253469488188982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5270826771653543"/>
                      <c:h val="6.937499999999999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3E4-4B87-B577-7E9768A3AB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ЖКХ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Культура</c:v>
                </c:pt>
                <c:pt idx="4">
                  <c:v>Социальная политика</c:v>
                </c:pt>
                <c:pt idx="5">
                  <c:v>Общегосударственные вопросы</c:v>
                </c:pt>
                <c:pt idx="6">
                  <c:v>Физическая культура и спорт</c:v>
                </c:pt>
                <c:pt idx="7">
                  <c:v>Средства массовой информации</c:v>
                </c:pt>
                <c:pt idx="8">
                  <c:v>Образование</c:v>
                </c:pt>
              </c:strCache>
            </c:strRef>
          </c:cat>
          <c:val>
            <c:numRef>
              <c:f>Лист1!$B$2:$B$10</c:f>
              <c:numCache>
                <c:formatCode>0.00%</c:formatCode>
                <c:ptCount val="9"/>
                <c:pt idx="0">
                  <c:v>5.1999999999999998E-2</c:v>
                </c:pt>
                <c:pt idx="1">
                  <c:v>6.0000000000000001E-3</c:v>
                </c:pt>
                <c:pt idx="2">
                  <c:v>0.14699999999999999</c:v>
                </c:pt>
                <c:pt idx="3">
                  <c:v>9.6000000000000002E-2</c:v>
                </c:pt>
                <c:pt idx="4">
                  <c:v>2.7E-2</c:v>
                </c:pt>
                <c:pt idx="5">
                  <c:v>7.8E-2</c:v>
                </c:pt>
                <c:pt idx="6">
                  <c:v>2.5000000000000001E-2</c:v>
                </c:pt>
                <c:pt idx="7">
                  <c:v>2E-3</c:v>
                </c:pt>
                <c:pt idx="8">
                  <c:v>0.56699999999999995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3E4-4B87-B577-7E9768A3AB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22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0552740313401422E-2"/>
          <c:y val="0.14079278185167718"/>
          <c:w val="0.75123775369662948"/>
          <c:h val="0.7184144362966455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  <a:contourClr>
                <a:srgbClr val="000000"/>
              </a:contourClr>
            </a:sp3d>
          </c:spPr>
          <c:explosion val="1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657-42C3-A137-5D656F6C566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657-42C3-A137-5D656F6C566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657-42C3-A137-5D656F6C566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657-42C3-A137-5D656F6C566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657-42C3-A137-5D656F6C566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2657-42C3-A137-5D656F6C566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2657-42C3-A137-5D656F6C5668}"/>
              </c:ext>
            </c:extLst>
          </c:dPt>
          <c:dLbls>
            <c:dLbl>
              <c:idx val="0"/>
              <c:layout>
                <c:manualLayout>
                  <c:x val="8.1692393648813699E-2"/>
                  <c:y val="-1.747821003237542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657-42C3-A137-5D656F6C5668}"/>
                </c:ext>
              </c:extLst>
            </c:dLbl>
            <c:dLbl>
              <c:idx val="1"/>
              <c:layout>
                <c:manualLayout>
                  <c:x val="2.6217228464419543E-2"/>
                  <c:y val="5.965909090909080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657-42C3-A137-5D656F6C5668}"/>
                </c:ext>
              </c:extLst>
            </c:dLbl>
            <c:dLbl>
              <c:idx val="2"/>
              <c:layout>
                <c:manualLayout>
                  <c:x val="-0.18706192666510743"/>
                  <c:y val="-7.6774766277358918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657-42C3-A137-5D656F6C5668}"/>
                </c:ext>
              </c:extLst>
            </c:dLbl>
            <c:dLbl>
              <c:idx val="3"/>
              <c:layout>
                <c:manualLayout>
                  <c:x val="2.247191011235955E-2"/>
                  <c:y val="-0.2215909090909090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657-42C3-A137-5D656F6C5668}"/>
                </c:ext>
              </c:extLst>
            </c:dLbl>
            <c:dLbl>
              <c:idx val="4"/>
              <c:layout>
                <c:manualLayout>
                  <c:x val="-0.18209298095163848"/>
                  <c:y val="-3.58842211146147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657-42C3-A137-5D656F6C5668}"/>
                </c:ext>
              </c:extLst>
            </c:dLbl>
            <c:dLbl>
              <c:idx val="5"/>
              <c:layout>
                <c:manualLayout>
                  <c:x val="2.7311140562875185E-2"/>
                  <c:y val="-6.024850272637883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2657-42C3-A137-5D656F6C5668}"/>
                </c:ext>
              </c:extLst>
            </c:dLbl>
            <c:dLbl>
              <c:idx val="6"/>
              <c:layout>
                <c:manualLayout>
                  <c:x val="2.595761544658403E-2"/>
                  <c:y val="-7.90159246826930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657-42C3-A137-5D656F6C56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Капитальные ремонты</c:v>
                </c:pt>
                <c:pt idx="1">
                  <c:v>Капитальные расходы</c:v>
                </c:pt>
                <c:pt idx="2">
                  <c:v>Социальные выплаты</c:v>
                </c:pt>
                <c:pt idx="3">
                  <c:v>Заработная плата с начислениями</c:v>
                </c:pt>
                <c:pt idx="4">
                  <c:v>Коммунальные расходы</c:v>
                </c:pt>
                <c:pt idx="5">
                  <c:v>Национальные проекты</c:v>
                </c:pt>
                <c:pt idx="6">
                  <c:v>Прочие расходы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111.1</c:v>
                </c:pt>
                <c:pt idx="1">
                  <c:v>17.7</c:v>
                </c:pt>
                <c:pt idx="2">
                  <c:v>20.5</c:v>
                </c:pt>
                <c:pt idx="3">
                  <c:v>421.2</c:v>
                </c:pt>
                <c:pt idx="4">
                  <c:v>53.7</c:v>
                </c:pt>
                <c:pt idx="5">
                  <c:v>22.8</c:v>
                </c:pt>
                <c:pt idx="6">
                  <c:v>194.7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657-42C3-A137-5D656F6C56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7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>
              <a:bevelT/>
              <a:contourClr>
                <a:srgbClr val="000000"/>
              </a:contourClr>
            </a:sp3d>
          </c:spPr>
          <c:dPt>
            <c:idx val="0"/>
            <c:bubble3D val="0"/>
            <c:explosion val="16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metal">
                <a:bevelT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358D-4921-99BC-60CA1F1884E8}"/>
              </c:ext>
            </c:extLst>
          </c:dPt>
          <c:dPt>
            <c:idx val="1"/>
            <c:bubble3D val="0"/>
            <c:explosion val="2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metal">
                <a:bevelT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58D-4921-99BC-60CA1F1884E8}"/>
              </c:ext>
            </c:extLst>
          </c:dPt>
          <c:dPt>
            <c:idx val="2"/>
            <c:bubble3D val="0"/>
            <c:explosion val="1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metal">
                <a:bevelT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58D-4921-99BC-60CA1F1884E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metal">
                <a:bevelT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58D-4921-99BC-60CA1F1884E8}"/>
              </c:ext>
            </c:extLst>
          </c:dPt>
          <c:dPt>
            <c:idx val="4"/>
            <c:bubble3D val="0"/>
            <c:explosion val="4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metal">
                <a:bevelT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358D-4921-99BC-60CA1F1884E8}"/>
              </c:ext>
            </c:extLst>
          </c:dPt>
          <c:dLbls>
            <c:dLbl>
              <c:idx val="0"/>
              <c:layout>
                <c:manualLayout>
                  <c:x val="-1.4714551294333311E-2"/>
                  <c:y val="5.220357044358305E-2"/>
                </c:manualLayout>
              </c:layout>
              <c:tx>
                <c:rich>
                  <a:bodyPr rot="0" spcFirstLastPara="1" vertOverflow="ellipsis" vert="horz" wrap="square" lIns="0" tIns="0" rIns="0" bIns="0" anchor="ctr" anchorCtr="1">
                    <a:noAutofit/>
                  </a:bodyPr>
                  <a:lstStyle/>
                  <a:p>
                    <a:pPr>
                      <a:defRPr sz="13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1300" dirty="0"/>
                      <a:t>раздел </a:t>
                    </a:r>
                    <a:r>
                      <a:rPr lang="ru-RU" sz="1300" dirty="0" smtClean="0"/>
                      <a:t>0102; </a:t>
                    </a:r>
                    <a:r>
                      <a:rPr lang="ru-RU" sz="1300" dirty="0"/>
                      <a:t>2,8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>
                  <a:softEdge rad="0"/>
                </a:effectLst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393598841673395"/>
                      <c:h val="0.148387471370789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358D-4921-99BC-60CA1F1884E8}"/>
                </c:ext>
              </c:extLst>
            </c:dLbl>
            <c:dLbl>
              <c:idx val="1"/>
              <c:layout>
                <c:manualLayout>
                  <c:x val="6.737588869552158E-2"/>
                  <c:y val="-0.19675464933824435"/>
                </c:manualLayout>
              </c:layout>
              <c:tx>
                <c:rich>
                  <a:bodyPr rot="0" spcFirstLastPara="1" vertOverflow="ellipsis" vert="horz" wrap="square" lIns="0" tIns="0" rIns="0" bIns="0" anchor="ctr" anchorCtr="1">
                    <a:noAutofit/>
                  </a:bodyPr>
                  <a:lstStyle/>
                  <a:p>
                    <a:pPr>
                      <a:defRPr sz="13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1300" dirty="0"/>
                      <a:t>раздел </a:t>
                    </a:r>
                    <a:r>
                      <a:rPr lang="ru-RU" sz="1300" dirty="0" smtClean="0"/>
                      <a:t>0104; </a:t>
                    </a:r>
                    <a:r>
                      <a:rPr lang="ru-RU" sz="1300" dirty="0"/>
                      <a:t>31,6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>
                  <a:softEdge rad="0"/>
                </a:effectLst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1793610635514601"/>
                      <c:h val="0.148387471370789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58D-4921-99BC-60CA1F1884E8}"/>
                </c:ext>
              </c:extLst>
            </c:dLbl>
            <c:dLbl>
              <c:idx val="2"/>
              <c:layout>
                <c:manualLayout>
                  <c:x val="-6.2846482344027982E-2"/>
                  <c:y val="-6.581409705597648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раздел 0106; </a:t>
                    </a:r>
                    <a:r>
                      <a:rPr lang="ru-RU" dirty="0"/>
                      <a:t>7,4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2286319776741362"/>
                      <c:h val="0.1175292596437070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58D-4921-99BC-60CA1F1884E8}"/>
                </c:ext>
              </c:extLst>
            </c:dLbl>
            <c:dLbl>
              <c:idx val="3"/>
              <c:layout>
                <c:manualLayout>
                  <c:x val="3.5727177029841378E-2"/>
                  <c:y val="-2.6000033585155589E-2"/>
                </c:manualLayout>
              </c:layout>
              <c:tx>
                <c:rich>
                  <a:bodyPr rot="0" spcFirstLastPara="1" vertOverflow="ellipsis" vert="horz" wrap="square" lIns="0" tIns="0" rIns="0" bIns="0" anchor="ctr" anchorCtr="1">
                    <a:noAutofit/>
                  </a:bodyPr>
                  <a:lstStyle/>
                  <a:p>
                    <a:pPr>
                      <a:defRPr sz="13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1300" dirty="0" smtClean="0"/>
                      <a:t>раздел 0111; </a:t>
                    </a:r>
                    <a:r>
                      <a:rPr lang="ru-RU" sz="1300" dirty="0"/>
                      <a:t>0,1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>
                  <a:softEdge rad="0"/>
                </a:effectLst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1499825642953088"/>
                      <c:h val="0.1411581243202919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58D-4921-99BC-60CA1F1884E8}"/>
                </c:ext>
              </c:extLst>
            </c:dLbl>
            <c:dLbl>
              <c:idx val="4"/>
              <c:layout>
                <c:manualLayout>
                  <c:x val="-2.0269125147120988E-2"/>
                  <c:y val="0.17394385211304167"/>
                </c:manualLayout>
              </c:layout>
              <c:tx>
                <c:rich>
                  <a:bodyPr rot="0" spcFirstLastPara="1" vertOverflow="ellipsis" vert="horz" wrap="square" lIns="0" tIns="0" rIns="0" bIns="0" anchor="ctr" anchorCtr="1">
                    <a:noAutofit/>
                  </a:bodyPr>
                  <a:lstStyle/>
                  <a:p>
                    <a:pPr>
                      <a:defRPr sz="13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1300" dirty="0" smtClean="0"/>
                      <a:t>раздел 0113; </a:t>
                    </a:r>
                    <a:r>
                      <a:rPr lang="ru-RU" sz="1300" dirty="0"/>
                      <a:t>24,1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>
                  <a:softEdge rad="0"/>
                </a:effectLst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253129703890927"/>
                      <c:h val="0.159722176762089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358D-4921-99BC-60CA1F1884E8}"/>
                </c:ext>
              </c:extLst>
            </c:dLbl>
            <c:dLbl>
              <c:idx val="5"/>
              <c:layout>
                <c:manualLayout>
                  <c:x val="-2.1045087955600734E-2"/>
                  <c:y val="0.23980847862614846"/>
                </c:manualLayout>
              </c:layout>
              <c:spPr>
                <a:noFill/>
                <a:ln>
                  <a:noFill/>
                </a:ln>
                <a:effectLst>
                  <a:softEdge rad="0"/>
                </a:effectLst>
              </c:spPr>
              <c:txPr>
                <a:bodyPr rot="0" spcFirstLastPara="1" vertOverflow="ellipsis" vert="horz" wrap="square" lIns="0" tIns="0" rIns="0" bIns="0" anchor="ctr" anchorCtr="1">
                  <a:noAutofit/>
                </a:bodyPr>
                <a:lstStyle/>
                <a:p>
                  <a:pPr>
                    <a:defRPr sz="13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8140314103055231"/>
                      <c:h val="7.828857079390838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58D-4921-99BC-60CA1F1884E8}"/>
                </c:ext>
              </c:extLst>
            </c:dLbl>
            <c:spPr>
              <a:noFill/>
              <a:ln>
                <a:noFill/>
              </a:ln>
              <a:effectLst>
                <a:softEdge rad="0"/>
              </a:effectLst>
            </c:spPr>
            <c:txPr>
              <a:bodyPr rot="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Лист1!$A$2:$A$6</c:f>
              <c:strCache>
                <c:ptCount val="5"/>
                <c:pt idx="0">
                  <c:v>раздел 0102 </c:v>
                </c:pt>
                <c:pt idx="1">
                  <c:v>раздел 0104 </c:v>
                </c:pt>
                <c:pt idx="2">
                  <c:v>раздел 0106 </c:v>
                </c:pt>
                <c:pt idx="3">
                  <c:v>раздел 0111 </c:v>
                </c:pt>
                <c:pt idx="4">
                  <c:v>раздел 0113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2.8</c:v>
                </c:pt>
                <c:pt idx="1">
                  <c:v>31.6</c:v>
                </c:pt>
                <c:pt idx="2">
                  <c:v>7.4</c:v>
                </c:pt>
                <c:pt idx="3">
                  <c:v>0.1</c:v>
                </c:pt>
                <c:pt idx="4">
                  <c:v>24.1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58D-4921-99BC-60CA1F1884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10"/>
      <c:rotY val="0"/>
      <c:rAngAx val="0"/>
      <c:perspective val="30"/>
    </c:view3D>
    <c:floor>
      <c:thickness val="0"/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расходов на содержание ОМСУ, в млн. руб.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>
              <a:glow rad="127000">
                <a:srgbClr val="E6E6E6"/>
              </a:glo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D0E6-4604-B862-7959FF008D42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D0E6-4604-B862-7959FF008D42}"/>
              </c:ext>
            </c:extLst>
          </c:dPt>
          <c:dLbls>
            <c:dLbl>
              <c:idx val="0"/>
              <c:layout>
                <c:manualLayout>
                  <c:x val="0"/>
                  <c:y val="0.1117581284238759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64,9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0E6-4604-B862-7959FF008D42}"/>
                </c:ext>
              </c:extLst>
            </c:dLbl>
            <c:dLbl>
              <c:idx val="1"/>
              <c:layout>
                <c:manualLayout>
                  <c:x val="3.5322021364700786E-3"/>
                  <c:y val="0.1303844831611886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53,9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0E6-4604-B862-7959FF008D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64.900000000000006</c:v>
                </c:pt>
                <c:pt idx="1">
                  <c:v>53.9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0E6-4604-B862-7959FF008D4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% к  общему объему расходов бюджета</c:v>
                </c:pt>
              </c:strCache>
            </c:strRef>
          </c:tx>
          <c:spPr>
            <a:solidFill>
              <a:srgbClr val="3399FF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2.7073307909373345E-2"/>
                  <c:y val="-4.108152535472205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9,5%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3D1-41B3-B568-D34D6A1ED921}"/>
                </c:ext>
              </c:extLst>
            </c:dLbl>
            <c:dLbl>
              <c:idx val="1"/>
              <c:layout>
                <c:manualLayout>
                  <c:x val="2.6566305148393348E-2"/>
                  <c:y val="-4.616109362221887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6,4%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3D1-41B3-B568-D34D6A1ED921}"/>
                </c:ext>
              </c:extLst>
            </c:dLbl>
            <c:numFmt formatCode="General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9.5</c:v>
                </c:pt>
                <c:pt idx="1">
                  <c:v>6.4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ADE-49FB-93FE-A1A84BE897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262208"/>
        <c:axId val="71264896"/>
        <c:axId val="0"/>
      </c:bar3DChart>
      <c:catAx>
        <c:axId val="71262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1264896"/>
        <c:crosses val="autoZero"/>
        <c:auto val="1"/>
        <c:lblAlgn val="ctr"/>
        <c:lblOffset val="100"/>
        <c:noMultiLvlLbl val="0"/>
      </c:catAx>
      <c:valAx>
        <c:axId val="71264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12622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514155277856102"/>
          <c:y val="0.32248976310087879"/>
          <c:w val="0.31079328463532929"/>
          <c:h val="0.37905481505993444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5391356354705042E-2"/>
          <c:y val="2.6336764524127216E-2"/>
          <c:w val="0.6392834170709194"/>
          <c:h val="0.8756102963006798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0405 Сельское хозяйство и рыболовство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1.4039161277008947E-2"/>
                  <c:y val="-3.4882992156695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11F-4133-8B01-DAC13E042DD5}"/>
                </c:ext>
              </c:extLst>
            </c:dLbl>
            <c:dLbl>
              <c:idx val="1"/>
              <c:layout>
                <c:manualLayout>
                  <c:x val="6.2824562381612174E-4"/>
                  <c:y val="-3.64684578596225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4764116281416055E-2"/>
                      <c:h val="6.37407402135977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11F-4133-8B01-DAC13E042D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</c:v>
                </c:pt>
                <c:pt idx="1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11F-4133-8B01-DAC13E042DD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0406 Водное хозяйство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9.1419067539588797E-3"/>
                  <c:y val="-4.1225479216653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1216757477189924E-2"/>
                      <c:h val="6.056955910844364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11F-4133-8B01-DAC13E042DD5}"/>
                </c:ext>
              </c:extLst>
            </c:dLbl>
            <c:dLbl>
              <c:idx val="1"/>
              <c:layout>
                <c:manualLayout>
                  <c:x val="4.2128134589978702E-3"/>
                  <c:y val="-1.918776373968688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dirty="0" smtClean="0"/>
                      <a:t>29</a:t>
                    </a:r>
                    <a:r>
                      <a:rPr lang="ru-RU" dirty="0" smtClean="0"/>
                      <a:t>,0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4764116281416055E-2"/>
                      <c:h val="7.95966457393683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211F-4133-8B01-DAC13E042D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0</c:v>
                </c:pt>
                <c:pt idx="1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11F-4133-8B01-DAC13E042DD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0408 Транспорт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21.1</c:v>
                </c:pt>
                <c:pt idx="1">
                  <c:v>25.5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11F-4133-8B01-DAC13E042DD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0409 Дорожное хозяйство (дорожные фонды)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4.1584824414767985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69</a:t>
                    </a:r>
                    <a:r>
                      <a:rPr lang="ru-RU" dirty="0" smtClean="0"/>
                      <a:t>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C0E-4670-BD6B-032E6E4AF161}"/>
                </c:ext>
              </c:extLst>
            </c:dLbl>
            <c:dLbl>
              <c:idx val="1"/>
              <c:layout>
                <c:manualLayout>
                  <c:x val="8.5136611301427061E-3"/>
                  <c:y val="-1.2684724420616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C0E-4670-BD6B-032E6E4AF1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69</c:v>
                </c:pt>
                <c:pt idx="1">
                  <c:v>65.7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211F-4133-8B01-DAC13E042DD5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0412 Другие вопросы в области национальной экономики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1.9865209303666316E-2"/>
                  <c:y val="-1.585590552577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211F-4133-8B01-DAC13E042DD5}"/>
                </c:ext>
              </c:extLst>
            </c:dLbl>
            <c:dLbl>
              <c:idx val="1"/>
              <c:layout>
                <c:manualLayout>
                  <c:x val="1.5608378738594858E-2"/>
                  <c:y val="-2.85406299463870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211F-4133-8B01-DAC13E042D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3.1</c:v>
                </c:pt>
                <c:pt idx="1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211F-4133-8B01-DAC13E042DD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1322624"/>
        <c:axId val="71328512"/>
        <c:axId val="0"/>
      </c:bar3DChart>
      <c:catAx>
        <c:axId val="71322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1328512"/>
        <c:crosses val="autoZero"/>
        <c:auto val="1"/>
        <c:lblAlgn val="ctr"/>
        <c:lblOffset val="100"/>
        <c:noMultiLvlLbl val="0"/>
      </c:catAx>
      <c:valAx>
        <c:axId val="71328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1322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682403831541569"/>
          <c:y val="0.17480407908974654"/>
          <c:w val="0.33451482458185294"/>
          <c:h val="0.5190548376763414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chemeClr val="tx2">
          <a:lumMod val="40000"/>
          <a:lumOff val="60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0881126426519914E-2"/>
          <c:y val="0.10087324741405761"/>
          <c:w val="0.809134141809699"/>
          <c:h val="0.7668571416014452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27B-4BB8-B62D-E38D4302B85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27B-4BB8-B62D-E38D4302B85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27B-4BB8-B62D-E38D4302B85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327B-4BB8-B62D-E38D4302B85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27B-4BB8-B62D-E38D4302B856}"/>
              </c:ext>
            </c:extLst>
          </c:dPt>
          <c:dLbls>
            <c:dLbl>
              <c:idx val="0"/>
              <c:layout>
                <c:manualLayout>
                  <c:x val="0.37809774589983514"/>
                  <c:y val="0.1552378501154633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3767634788710595"/>
                      <c:h val="0.186285090517941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27B-4BB8-B62D-E38D4302B856}"/>
                </c:ext>
              </c:extLst>
            </c:dLbl>
            <c:dLbl>
              <c:idx val="1"/>
              <c:layout>
                <c:manualLayout>
                  <c:x val="-4.4421292356872311E-2"/>
                  <c:y val="-5.581575745855913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27B-4BB8-B62D-E38D4302B856}"/>
                </c:ext>
              </c:extLst>
            </c:dLbl>
            <c:dLbl>
              <c:idx val="2"/>
              <c:layout>
                <c:manualLayout>
                  <c:x val="-1.5317687019611103E-3"/>
                  <c:y val="0.1046545452347983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27B-4BB8-B62D-E38D4302B856}"/>
                </c:ext>
              </c:extLst>
            </c:dLbl>
            <c:dLbl>
              <c:idx val="3"/>
              <c:layout>
                <c:manualLayout>
                  <c:x val="-2.317553984896278E-2"/>
                  <c:y val="0.1883128066673460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27B-4BB8-B62D-E38D4302B856}"/>
                </c:ext>
              </c:extLst>
            </c:dLbl>
            <c:dLbl>
              <c:idx val="4"/>
              <c:layout>
                <c:manualLayout>
                  <c:x val="-0.24201945490985541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27B-4BB8-B62D-E38D4302B8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spc="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0405 Сельское хозяйство и рыболовство</c:v>
                </c:pt>
                <c:pt idx="1">
                  <c:v>0406 Водное хозяйство</c:v>
                </c:pt>
                <c:pt idx="2">
                  <c:v>0408 Транспорт</c:v>
                </c:pt>
                <c:pt idx="3">
                  <c:v>0409 Дорожное хозяйство (дорожные фонды)</c:v>
                </c:pt>
                <c:pt idx="4">
                  <c:v>0412 Другие вопросы в области национальной экономики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0.1</c:v>
                </c:pt>
                <c:pt idx="1">
                  <c:v>24.1</c:v>
                </c:pt>
                <c:pt idx="2">
                  <c:v>20.6</c:v>
                </c:pt>
                <c:pt idx="3">
                  <c:v>53</c:v>
                </c:pt>
                <c:pt idx="4">
                  <c:v>2.2000000000000002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27B-4BB8-B62D-E38D4302B85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Акцизы на ГСМ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4.4000000000000004</c:v>
                </c:pt>
                <c:pt idx="1">
                  <c:v>17.3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BFA-4BC8-ABD7-A3FF9343B8D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 и иные МБТ областного бюджета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50.7</c:v>
                </c:pt>
                <c:pt idx="1">
                  <c:v>41.6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BFA-4BC8-ABD7-A3FF9343B8D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Другие собственные доходы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13.9</c:v>
                </c:pt>
                <c:pt idx="1">
                  <c:v>6.8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BFA-4BC8-ABD7-A3FF9343B8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0868992"/>
        <c:axId val="70870528"/>
      </c:barChart>
      <c:catAx>
        <c:axId val="70868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0870528"/>
        <c:crosses val="autoZero"/>
        <c:auto val="1"/>
        <c:lblAlgn val="ctr"/>
        <c:lblOffset val="100"/>
        <c:noMultiLvlLbl val="0"/>
      </c:catAx>
      <c:valAx>
        <c:axId val="70870528"/>
        <c:scaling>
          <c:orientation val="minMax"/>
          <c:max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0868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1878616643507799"/>
          <c:y val="0.84199027788590819"/>
          <c:w val="0.55329222401416689"/>
          <c:h val="0.158009707736531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1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20212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0"/>
                  <c:y val="-2.20750628617833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3AF-41DF-9C66-56707DE80F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Расходы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766.5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EE7-4B58-9DAE-750163530C4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3.3227241628762755E-2"/>
                  <c:y val="-2.20750628617833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3AF-41DF-9C66-56707DE80F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Расходы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841.7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EE7-4B58-9DAE-750163530C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63466496"/>
        <c:axId val="63480576"/>
        <c:axId val="0"/>
      </c:bar3DChart>
      <c:catAx>
        <c:axId val="63466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3480576"/>
        <c:crosses val="autoZero"/>
        <c:auto val="1"/>
        <c:lblAlgn val="ctr"/>
        <c:lblOffset val="100"/>
        <c:noMultiLvlLbl val="0"/>
      </c:catAx>
      <c:valAx>
        <c:axId val="634805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3466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5416666666666669E-2"/>
          <c:y val="0.18045890748031496"/>
          <c:w val="0.63958333333333339"/>
          <c:h val="0.553863435039370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explosion val="17"/>
          <c:dPt>
            <c:idx val="0"/>
            <c:bubble3D val="0"/>
            <c:explosion val="12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B1F-4CFC-9C38-3613175CA54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B1F-4CFC-9C38-3613175CA54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6B1F-4CFC-9C38-3613175CA541}"/>
              </c:ext>
            </c:extLst>
          </c:dPt>
          <c:dPt>
            <c:idx val="3"/>
            <c:bubble3D val="0"/>
            <c:explosion val="19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B1F-4CFC-9C38-3613175CA541}"/>
              </c:ext>
            </c:extLst>
          </c:dPt>
          <c:dLbls>
            <c:dLbl>
              <c:idx val="0"/>
              <c:layout>
                <c:manualLayout>
                  <c:x val="5.4784690375241557E-2"/>
                  <c:y val="-0.14198991141732284"/>
                </c:manualLayout>
              </c:layout>
              <c:tx>
                <c:rich>
                  <a:bodyPr rot="0" spcFirstLastPara="1" vertOverflow="ellipsis" vert="horz" wrap="square" lIns="38100" tIns="19050" rIns="38100" bIns="19050" numCol="1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dirty="0" smtClean="0"/>
                      <a:t>МП "Формирование </a:t>
                    </a:r>
                    <a:r>
                      <a:rPr lang="ru-RU" dirty="0"/>
                      <a:t>современной городской среды в </a:t>
                    </a:r>
                    <a:r>
                      <a:rPr lang="ru-RU" dirty="0" err="1"/>
                      <a:t>Лихославльском</a:t>
                    </a:r>
                    <a:r>
                      <a:rPr lang="ru-RU" dirty="0"/>
                      <a:t> муниципальном округе"; 12,7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34845576995183292"/>
                      <c:h val="0.1683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B1F-4CFC-9C38-3613175CA541}"/>
                </c:ext>
              </c:extLst>
            </c:dLbl>
            <c:dLbl>
              <c:idx val="1"/>
              <c:layout>
                <c:manualLayout>
                  <c:x val="0.20038259640621844"/>
                  <c:y val="-4.6875246062992128E-2"/>
                </c:manualLayout>
              </c:layout>
              <c:tx>
                <c:rich>
                  <a:bodyPr rot="0" spcFirstLastPara="1" vertOverflow="ellipsis" vert="horz" wrap="square" lIns="38100" tIns="19050" rIns="38100" bIns="19050" numCol="1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dirty="0"/>
                      <a:t>МП "Комплексное развитие </a:t>
                    </a:r>
                    <a:r>
                      <a:rPr lang="ru-RU" dirty="0" smtClean="0"/>
                      <a:t>МО в </a:t>
                    </a:r>
                    <a:r>
                      <a:rPr lang="ru-RU" dirty="0"/>
                      <a:t>сфере строительства, архитектуры, развитие объектов инженерной, </a:t>
                    </a:r>
                    <a:r>
                      <a:rPr lang="ru-RU" dirty="0" smtClean="0"/>
                      <a:t>транспортной </a:t>
                    </a:r>
                    <a:r>
                      <a:rPr lang="ru-RU" dirty="0"/>
                      <a:t>инфраструктуры, дорожного хозяйства"; 13,1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31561939372962994"/>
                      <c:h val="0.297187499999999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6B1F-4CFC-9C38-3613175CA541}"/>
                </c:ext>
              </c:extLst>
            </c:dLbl>
            <c:dLbl>
              <c:idx val="2"/>
              <c:layout>
                <c:manualLayout>
                  <c:x val="0"/>
                  <c:y val="0.1633826279527557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numCol="1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34024314268408756"/>
                      <c:h val="0.207093749999999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6B1F-4CFC-9C38-3613175CA541}"/>
                </c:ext>
              </c:extLst>
            </c:dLbl>
            <c:dLbl>
              <c:idx val="3"/>
              <c:layout>
                <c:manualLayout>
                  <c:x val="5.5233480430330817E-5"/>
                  <c:y val="-0.1463193897637795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numCol="1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36278133202099738"/>
                      <c:h val="0.173937499999999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B1F-4CFC-9C38-3613175CA5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numCol="1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Лист1!$A$2:$A$5</c:f>
              <c:strCache>
                <c:ptCount val="4"/>
                <c:pt idx="0">
                  <c:v>МП "Формирование современной городской среды в Лихославльском муниципальном округе"</c:v>
                </c:pt>
                <c:pt idx="1">
                  <c:v>МП "Комплексное развитие муниципального образования в сфере строительства, архитектуры, развитие объектов инженерной, социальной, транспортной инфраструктуры, дорожного хозяйства"</c:v>
                </c:pt>
                <c:pt idx="2">
                  <c:v>МП "Развитие и благоустройство сельских территорий Лихославльского муниципального округа"</c:v>
                </c:pt>
                <c:pt idx="3">
                  <c:v>МП "Развитие жилищно-коммунальной сферы  и жилищной политики"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12.7</c:v>
                </c:pt>
                <c:pt idx="1">
                  <c:v>13.1</c:v>
                </c:pt>
                <c:pt idx="2">
                  <c:v>4.0999999999999996</c:v>
                </c:pt>
                <c:pt idx="3">
                  <c:v>13.6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B1F-4CFC-9C38-3613175CA5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0501 Жилищное хозяйство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5" dist="2286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1.3071810423989687E-2"/>
                  <c:y val="-4.0625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E7D-4C04-B628-A763BA0B1B76}"/>
                </c:ext>
              </c:extLst>
            </c:dLbl>
            <c:dLbl>
              <c:idx val="1"/>
              <c:layout>
                <c:manualLayout>
                  <c:x val="3.9746040558742927E-3"/>
                  <c:y val="-4.3749999999999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EE7D-4C04-B628-A763BA0B1B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0.4</c:v>
                </c:pt>
                <c:pt idx="1">
                  <c:v>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E7D-4C04-B628-A763BA0B1B7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0502 Коммунальное хозяйство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7.0658051280644667E-3"/>
                  <c:y val="-2.81252460629921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E7D-4C04-B628-A763BA0B1B76}"/>
                </c:ext>
              </c:extLst>
            </c:dLbl>
            <c:dLbl>
              <c:idx val="1"/>
              <c:layout>
                <c:manualLayout>
                  <c:x val="1.2188525668756276E-2"/>
                  <c:y val="-3.12502460629921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EE7D-4C04-B628-A763BA0B1B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3.9</c:v>
                </c:pt>
                <c:pt idx="1">
                  <c:v>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E7D-4C04-B628-A763BA0B1B7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0503 Благоустройство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1.2188419441967769E-2"/>
                  <c:y val="-1.8749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EE7D-4C04-B628-A763BA0B1B76}"/>
                </c:ext>
              </c:extLst>
            </c:dLbl>
            <c:dLbl>
              <c:idx val="1"/>
              <c:layout>
                <c:manualLayout>
                  <c:x val="1.413172848457964E-2"/>
                  <c:y val="-2.8125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EE7D-4C04-B628-A763BA0B1B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18.600000000000001</c:v>
                </c:pt>
                <c:pt idx="1">
                  <c:v>33.299999999999997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E7D-4C04-B628-A763BA0B1B7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0505 Другие вопросы в области жилищно-коммунального хозяйства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1.8282869095617008E-2"/>
                  <c:y val="-3.12502460629921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E7D-4C04-B628-A763BA0B1B76}"/>
                </c:ext>
              </c:extLst>
            </c:dLbl>
            <c:dLbl>
              <c:idx val="1"/>
              <c:layout>
                <c:manualLayout>
                  <c:x val="1.2365158974112816E-2"/>
                  <c:y val="-3.4375246062992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EE7D-4C04-B628-A763BA0B1B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2.6</c:v>
                </c:pt>
                <c:pt idx="1">
                  <c:v>4.9000000000000004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E7D-4C04-B628-A763BA0B1B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052288"/>
        <c:axId val="71070464"/>
        <c:axId val="0"/>
      </c:bar3DChart>
      <c:catAx>
        <c:axId val="71052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1070464"/>
        <c:crosses val="autoZero"/>
        <c:auto val="1"/>
        <c:lblAlgn val="ctr"/>
        <c:lblOffset val="100"/>
        <c:noMultiLvlLbl val="0"/>
      </c:catAx>
      <c:valAx>
        <c:axId val="71070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1052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363361783433617"/>
          <c:y val="0.74690698818897638"/>
          <c:w val="0.49886553890123919"/>
          <c:h val="0.184343011811023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4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5416666666666669E-2"/>
          <c:y val="9.6875000000000003E-2"/>
          <c:w val="0.73958333333333337"/>
          <c:h val="0.718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explosion val="1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81A-4B8B-AB0E-C258EE9C172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81A-4B8B-AB0E-C258EE9C172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81A-4B8B-AB0E-C258EE9C172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81A-4B8B-AB0E-C258EE9C172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81A-4B8B-AB0E-C258EE9C172C}"/>
              </c:ext>
            </c:extLst>
          </c:dPt>
          <c:dLbls>
            <c:dLbl>
              <c:idx val="0"/>
              <c:layout>
                <c:manualLayout>
                  <c:x val="-0.1"/>
                  <c:y val="2.812500000000000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81A-4B8B-AB0E-C258EE9C172C}"/>
                </c:ext>
              </c:extLst>
            </c:dLbl>
            <c:dLbl>
              <c:idx val="1"/>
              <c:layout>
                <c:manualLayout>
                  <c:x val="-0.3229168307086614"/>
                  <c:y val="0.0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81A-4B8B-AB0E-C258EE9C172C}"/>
                </c:ext>
              </c:extLst>
            </c:dLbl>
            <c:dLbl>
              <c:idx val="2"/>
              <c:layout>
                <c:manualLayout>
                  <c:x val="1.1723957892360229E-2"/>
                  <c:y val="-0.1281249999999999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054274934383202"/>
                      <c:h val="0.1814374999999999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581A-4B8B-AB0E-C258EE9C172C}"/>
                </c:ext>
              </c:extLst>
            </c:dLbl>
            <c:dLbl>
              <c:idx val="3"/>
              <c:layout>
                <c:manualLayout>
                  <c:x val="5.5208415354330707E-2"/>
                  <c:y val="6.874999999999988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7045833333333332"/>
                      <c:h val="0.1571719980314960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81A-4B8B-AB0E-C258EE9C172C}"/>
                </c:ext>
              </c:extLst>
            </c:dLbl>
            <c:dLbl>
              <c:idx val="4"/>
              <c:layout>
                <c:manualLayout>
                  <c:x val="-0.1683449803149607"/>
                  <c:y val="0.1593749999999999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0709 Другие вопросы в области образования; </a:t>
                    </a:r>
                    <a:r>
                      <a:rPr lang="ru-RU" dirty="0" smtClean="0"/>
                      <a:t>9,0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81A-4B8B-AB0E-C258EE9C17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0701 Дошкольное образование</c:v>
                </c:pt>
                <c:pt idx="1">
                  <c:v>0702 Общее образование</c:v>
                </c:pt>
                <c:pt idx="2">
                  <c:v>0703 Дополнительное образование детей</c:v>
                </c:pt>
                <c:pt idx="3">
                  <c:v>0707 Молодежная политика</c:v>
                </c:pt>
                <c:pt idx="4">
                  <c:v>0709 Другие вопросы в области образования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136.5</c:v>
                </c:pt>
                <c:pt idx="1">
                  <c:v>304.10000000000002</c:v>
                </c:pt>
                <c:pt idx="2">
                  <c:v>24.8</c:v>
                </c:pt>
                <c:pt idx="3">
                  <c:v>2.8</c:v>
                </c:pt>
                <c:pt idx="4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81A-4B8B-AB0E-C258EE9C17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0701 Дошкольное образование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-3.5863214505581301E-4"/>
                  <c:y val="-2.5000246062992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E69-4BFB-82E7-C228FBDC60D9}"/>
                </c:ext>
              </c:extLst>
            </c:dLbl>
            <c:dLbl>
              <c:idx val="1"/>
              <c:layout>
                <c:manualLayout>
                  <c:x val="-3.7113213185624937E-3"/>
                  <c:y val="-9.37499999999997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E69-4BFB-82E7-C228FBDC60D9}"/>
                </c:ext>
              </c:extLst>
            </c:dLbl>
            <c:dLbl>
              <c:idx val="2"/>
              <c:layout>
                <c:manualLayout>
                  <c:x val="1.0058067520520103E-2"/>
                  <c:y val="-3.12500000000000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533-4C0F-95A1-5EBCC5EC1E06}"/>
                </c:ext>
              </c:extLst>
            </c:dLbl>
            <c:dLbl>
              <c:idx val="3"/>
              <c:layout>
                <c:manualLayout>
                  <c:x val="1.1734412107273383E-2"/>
                  <c:y val="-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533-4C0F-95A1-5EBCC5EC1E06}"/>
                </c:ext>
              </c:extLst>
            </c:dLbl>
            <c:dLbl>
              <c:idx val="4"/>
              <c:layout>
                <c:manualLayout>
                  <c:x val="9.1957400256177137E-3"/>
                  <c:y val="-1.25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E69-4BFB-82E7-C228FBDC60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121.6</c:v>
                </c:pt>
                <c:pt idx="1">
                  <c:v>136.5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843-4513-9E87-FED1C4B8BC7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0702 Общее образование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7.0155680933811056E-3"/>
                  <c:y val="-3.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E69-4BFB-82E7-C228FBDC60D9}"/>
                </c:ext>
              </c:extLst>
            </c:dLbl>
            <c:dLbl>
              <c:idx val="1"/>
              <c:layout>
                <c:manualLayout>
                  <c:x val="1.3362314295338653E-2"/>
                  <c:y val="-1.8749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E69-4BFB-82E7-C228FBDC60D9}"/>
                </c:ext>
              </c:extLst>
            </c:dLbl>
            <c:dLbl>
              <c:idx val="2"/>
              <c:layout>
                <c:manualLayout>
                  <c:x val="1.625961852205013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E69-4BFB-82E7-C228FBDC60D9}"/>
                </c:ext>
              </c:extLst>
            </c:dLbl>
            <c:dLbl>
              <c:idx val="3"/>
              <c:layout>
                <c:manualLayout>
                  <c:x val="1.0416699665575855E-2"/>
                  <c:y val="-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E69-4BFB-82E7-C228FBDC60D9}"/>
                </c:ext>
              </c:extLst>
            </c:dLbl>
            <c:dLbl>
              <c:idx val="4"/>
              <c:layout>
                <c:manualLayout>
                  <c:x val="1.8294595253859288E-2"/>
                  <c:y val="-1.250000000000000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E69-4BFB-82E7-C228FBDC60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230.4</c:v>
                </c:pt>
                <c:pt idx="1">
                  <c:v>304.10000000000002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843-4513-9E87-FED1C4B8BC7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0703 Дополнительное образование детей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24.9</c:v>
                </c:pt>
                <c:pt idx="1">
                  <c:v>24.8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0707 Молодежная политика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2.7</c:v>
                </c:pt>
                <c:pt idx="1">
                  <c:v>2.8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0709 Другие вопросы в области образования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8.4</c:v>
                </c:pt>
                <c:pt idx="1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992064"/>
        <c:axId val="71993600"/>
        <c:axId val="0"/>
      </c:bar3DChart>
      <c:catAx>
        <c:axId val="71992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1993600"/>
        <c:crosses val="autoZero"/>
        <c:auto val="1"/>
        <c:lblAlgn val="ctr"/>
        <c:lblOffset val="100"/>
        <c:noMultiLvlLbl val="0"/>
      </c:catAx>
      <c:valAx>
        <c:axId val="71993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1992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163770770936668"/>
          <c:y val="0.13292519685039367"/>
          <c:w val="0.19648931216680676"/>
          <c:h val="0.727899606299212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раздел 0801 Культура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1.1421494632321045E-2"/>
                  <c:y val="0.2311731054995546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85,8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8F5-4AF4-94F6-AB786F1B19CD}"/>
                </c:ext>
              </c:extLst>
            </c:dLbl>
            <c:dLbl>
              <c:idx val="1"/>
              <c:layout>
                <c:manualLayout>
                  <c:x val="1.6592969752842853E-2"/>
                  <c:y val="0.212956805845962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A6B-405B-B326-25EF19B35A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85.8</c:v>
                </c:pt>
                <c:pt idx="1">
                  <c:v>78.2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8F5-4AF4-94F6-AB786F1B19C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раздел 0804 Другие вопросы в области культуры, кинемотографии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2.8733448734597048E-2"/>
                  <c:y val="-4.3064041040807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A6B-405B-B326-25EF19B35AF0}"/>
                </c:ext>
              </c:extLst>
            </c:dLbl>
            <c:dLbl>
              <c:idx val="1"/>
              <c:layout>
                <c:manualLayout>
                  <c:x val="3.6993013893622619E-2"/>
                  <c:y val="-4.93140260370029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A6B-405B-B326-25EF19B35A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2.6</c:v>
                </c:pt>
                <c:pt idx="1">
                  <c:v>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8F5-4AF4-94F6-AB786F1B19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2458624"/>
        <c:axId val="72460160"/>
        <c:axId val="0"/>
      </c:bar3DChart>
      <c:catAx>
        <c:axId val="72458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2460160"/>
        <c:crosses val="autoZero"/>
        <c:auto val="1"/>
        <c:lblAlgn val="ctr"/>
        <c:lblOffset val="100"/>
        <c:noMultiLvlLbl val="0"/>
      </c:catAx>
      <c:valAx>
        <c:axId val="72460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2458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0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1944717847769032E-2"/>
          <c:y val="2.2828248031496062E-2"/>
          <c:w val="0.9151386154855643"/>
          <c:h val="0.788283710629921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раздел 1102 Массовый спорт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1.8952297224982768E-2"/>
                  <c:y val="-6.2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8F5-4AF4-94F6-AB786F1B19CD}"/>
                </c:ext>
              </c:extLst>
            </c:dLbl>
            <c:dLbl>
              <c:idx val="1"/>
              <c:layout>
                <c:manualLayout>
                  <c:x val="1.2479805315597567E-2"/>
                  <c:y val="-5.625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D18-490C-9B58-9E7C678035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1.3</c:v>
                </c:pt>
                <c:pt idx="1">
                  <c:v>7.4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8F5-4AF4-94F6-AB786F1B19C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раздел 1103 Спорт высших достижений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3.076459495961063E-2"/>
                  <c:y val="-5.31250000000000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D18-490C-9B58-9E7C67803589}"/>
                </c:ext>
              </c:extLst>
            </c:dLbl>
            <c:dLbl>
              <c:idx val="1"/>
              <c:layout>
                <c:manualLayout>
                  <c:x val="4.0938511326860841E-2"/>
                  <c:y val="-4.0625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D18-490C-9B58-9E7C678035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9.1999999999999993</c:v>
                </c:pt>
                <c:pt idx="1">
                  <c:v>10.6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8F5-4AF4-94F6-AB786F1B19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2505984"/>
        <c:axId val="72524160"/>
        <c:axId val="0"/>
      </c:bar3DChart>
      <c:catAx>
        <c:axId val="72505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2524160"/>
        <c:crosses val="autoZero"/>
        <c:auto val="1"/>
        <c:lblAlgn val="ctr"/>
        <c:lblOffset val="100"/>
        <c:noMultiLvlLbl val="0"/>
      </c:catAx>
      <c:valAx>
        <c:axId val="72524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2505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388205268600773E-2"/>
          <c:y val="2.8758260168435652E-2"/>
          <c:w val="0.93456679069758986"/>
          <c:h val="0.7174554547361011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раздел 1001 Пенсионное обеспечение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1.2921313495142212E-2"/>
                  <c:y val="-3.895825749127099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53E-4C66-A9A2-260D78AD954B}"/>
                </c:ext>
              </c:extLst>
            </c:dLbl>
            <c:dLbl>
              <c:idx val="1"/>
              <c:layout>
                <c:manualLayout>
                  <c:x val="2.2835947978995866E-3"/>
                  <c:y val="-3.895825749127099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53E-4C66-A9A2-260D78AD95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</c:v>
                </c:pt>
                <c:pt idx="1">
                  <c:v>1.06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722-4EA8-8E36-C4A782D249B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раздел 1003 Социальное обеспечение населения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1.6501652309146374E-2"/>
                  <c:y val="-4.5416785979846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53E-4C66-A9A2-260D78AD954B}"/>
                </c:ext>
              </c:extLst>
            </c:dLbl>
            <c:dLbl>
              <c:idx val="1"/>
              <c:layout>
                <c:manualLayout>
                  <c:x val="8.2508261545731869E-3"/>
                  <c:y val="-3.1666658355207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53E-4C66-A9A2-260D78AD95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2.8</c:v>
                </c:pt>
                <c:pt idx="1">
                  <c:v>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722-4EA8-8E36-C4A782D249B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раздел 1004 Охрана семьи и детства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2.2748892017994855E-2"/>
                  <c:y val="-3.54167886045174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53E-4C66-A9A2-260D78AD954B}"/>
                </c:ext>
              </c:extLst>
            </c:dLbl>
            <c:dLbl>
              <c:idx val="1"/>
              <c:layout>
                <c:manualLayout>
                  <c:x val="1.7238379620901176E-2"/>
                  <c:y val="-2.5833326552932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53E-4C66-A9A2-260D78AD95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18.7</c:v>
                </c:pt>
                <c:pt idx="1">
                  <c:v>19.899999999999999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722-4EA8-8E36-C4A782D249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2705152"/>
        <c:axId val="72706688"/>
        <c:axId val="0"/>
      </c:bar3DChart>
      <c:catAx>
        <c:axId val="7270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2706688"/>
        <c:crosses val="autoZero"/>
        <c:auto val="1"/>
        <c:lblAlgn val="ctr"/>
        <c:lblOffset val="100"/>
        <c:noMultiLvlLbl val="0"/>
      </c:catAx>
      <c:valAx>
        <c:axId val="72706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2705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532239875814021"/>
          <c:y val="0.81751710826322621"/>
          <c:w val="0.49855532581732886"/>
          <c:h val="0.179149559278330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2738688"/>
        <c:axId val="72740224"/>
        <c:axId val="0"/>
      </c:bar3DChart>
      <c:catAx>
        <c:axId val="7273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2740224"/>
        <c:crosses val="autoZero"/>
        <c:auto val="1"/>
        <c:lblAlgn val="ctr"/>
        <c:lblOffset val="100"/>
        <c:noMultiLvlLbl val="0"/>
      </c:catAx>
      <c:valAx>
        <c:axId val="72740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273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5932414698162731E-2"/>
          <c:y val="5.1960875984251968E-2"/>
          <c:w val="0.91115091863517061"/>
          <c:h val="0.8561434547244094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CA4-4251-A6DA-999D15C4967D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2CA4-4251-A6DA-999D15C4967D}"/>
              </c:ext>
            </c:extLst>
          </c:dPt>
          <c:dLbls>
            <c:dLbl>
              <c:idx val="0"/>
              <c:layout>
                <c:manualLayout>
                  <c:x val="6.2500000000000003E-3"/>
                  <c:y val="0.1781250000000000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CA4-4251-A6DA-999D15C4967D}"/>
                </c:ext>
              </c:extLst>
            </c:dLbl>
            <c:dLbl>
              <c:idx val="1"/>
              <c:layout>
                <c:manualLayout>
                  <c:x val="1.0416666666666666E-2"/>
                  <c:y val="0.1062499999999998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CA4-4251-A6DA-999D15C496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Федеральный бюджет</c:v>
                </c:pt>
                <c:pt idx="1">
                  <c:v>Областной бюджет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2.2000000000000002</c:v>
                </c:pt>
                <c:pt idx="1">
                  <c:v>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CA4-4251-A6DA-999D15C496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3059712"/>
        <c:axId val="73065600"/>
        <c:axId val="0"/>
      </c:bar3DChart>
      <c:catAx>
        <c:axId val="73059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3065600"/>
        <c:crosses val="autoZero"/>
        <c:auto val="1"/>
        <c:lblAlgn val="ctr"/>
        <c:lblOffset val="100"/>
        <c:noMultiLvlLbl val="0"/>
      </c:catAx>
      <c:valAx>
        <c:axId val="73065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3059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CA4-4251-A6DA-999D15C4967D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2CA4-4251-A6DA-999D15C4967D}"/>
              </c:ext>
            </c:extLst>
          </c:dPt>
          <c:dLbls>
            <c:dLbl>
              <c:idx val="0"/>
              <c:layout>
                <c:manualLayout>
                  <c:x val="3.5416502624671914E-2"/>
                  <c:y val="-0.0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CA4-4251-A6DA-999D15C4967D}"/>
                </c:ext>
              </c:extLst>
            </c:dLbl>
            <c:dLbl>
              <c:idx val="1"/>
              <c:layout>
                <c:manualLayout>
                  <c:x val="4.1666666666666664E-2"/>
                  <c:y val="-6.25000000000000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CA4-4251-A6DA-999D15C496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Местный бюджет</c:v>
                </c:pt>
                <c:pt idx="1">
                  <c:v>Федеральный бюджет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0.3</c:v>
                </c:pt>
                <c:pt idx="1">
                  <c:v>12.5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CA4-4251-A6DA-999D15C496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805184"/>
        <c:axId val="71823360"/>
        <c:axId val="0"/>
      </c:bar3DChart>
      <c:catAx>
        <c:axId val="71805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1823360"/>
        <c:crosses val="autoZero"/>
        <c:auto val="1"/>
        <c:lblAlgn val="ctr"/>
        <c:lblOffset val="100"/>
        <c:noMultiLvlLbl val="0"/>
      </c:catAx>
      <c:valAx>
        <c:axId val="71823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1805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0"/>
      <c:rAngAx val="1"/>
    </c:view3D>
    <c:floor>
      <c:thickness val="0"/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-3.5033684434673132E-17"/>
                  <c:y val="-4.166674261217303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23,2</a:t>
                    </a:r>
                    <a:endParaRPr lang="en-US" sz="20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2-691D-4524-8E33-D5BBB551B8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Дефицит(-), Профицит(+)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1D-4524-8E33-D5BBB551B8C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3.821900634194763E-2"/>
                  <c:y val="-3.703710454415380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6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4,3</a:t>
                    </a:r>
                    <a:endParaRPr lang="en-US" sz="20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3-691D-4524-8E33-D5BBB551B8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Дефицит(-), Профицит(+)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91D-4524-8E33-D5BBB551B8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63612032"/>
        <c:axId val="63613568"/>
        <c:axId val="0"/>
      </c:bar3DChart>
      <c:catAx>
        <c:axId val="63612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3613568"/>
        <c:crosses val="autoZero"/>
        <c:auto val="1"/>
        <c:lblAlgn val="ctr"/>
        <c:lblOffset val="100"/>
        <c:noMultiLvlLbl val="0"/>
      </c:catAx>
      <c:valAx>
        <c:axId val="636135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3612032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5932414698162731E-2"/>
          <c:y val="5.1960875984251968E-2"/>
          <c:w val="0.91115091863517061"/>
          <c:h val="0.8561434547244094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CA4-4251-A6DA-999D15C4967D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2CA4-4251-A6DA-999D15C4967D}"/>
              </c:ext>
            </c:extLst>
          </c:dPt>
          <c:dLbls>
            <c:dLbl>
              <c:idx val="0"/>
              <c:layout>
                <c:manualLayout>
                  <c:x val="3.7499999999999999E-2"/>
                  <c:y val="-4.062500000000001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CA4-4251-A6DA-999D15C4967D}"/>
                </c:ext>
              </c:extLst>
            </c:dLbl>
            <c:dLbl>
              <c:idx val="1"/>
              <c:layout>
                <c:manualLayout>
                  <c:x val="3.7499999999999999E-2"/>
                  <c:y val="-4.68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CA4-4251-A6DA-999D15C496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Федеральный бюджет</c:v>
                </c:pt>
                <c:pt idx="1">
                  <c:v>Местный бюджет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6.83</c:v>
                </c:pt>
                <c:pt idx="1">
                  <c:v>7.0000000000000007E-2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CA4-4251-A6DA-999D15C496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2979584"/>
        <c:axId val="72981120"/>
        <c:axId val="0"/>
      </c:bar3DChart>
      <c:catAx>
        <c:axId val="72979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2981120"/>
        <c:crosses val="autoZero"/>
        <c:auto val="1"/>
        <c:lblAlgn val="ctr"/>
        <c:lblOffset val="100"/>
        <c:noMultiLvlLbl val="0"/>
      </c:catAx>
      <c:valAx>
        <c:axId val="72981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2979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средства местного бюджета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-3.8677471619301245E-17"/>
                  <c:y val="0.29687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38C-40EB-9CC3-B9ED6B0223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38C-40EB-9CC3-B9ED6B02230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средства областного бюджета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-1.0166450712652129E-4"/>
                  <c:y val="0.662500000000000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38C-40EB-9CC3-B9ED6B0223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2.2000000000000002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38C-40EB-9CC3-B9ED6B02230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средства спонсоров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2.0080401342237285E-3"/>
                  <c:y val="8.7500000000000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38C-40EB-9CC3-B9ED6B0223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38C-40EB-9CC3-B9ED6B02230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средства населения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1.9063756270972457E-3"/>
                  <c:y val="0.115624999999999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38C-40EB-9CC3-B9ED6B0223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38C-40EB-9CC3-B9ED6B0223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3476736"/>
        <c:axId val="73499008"/>
        <c:axId val="0"/>
      </c:bar3DChart>
      <c:catAx>
        <c:axId val="73476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3499008"/>
        <c:crosses val="autoZero"/>
        <c:auto val="1"/>
        <c:lblAlgn val="ctr"/>
        <c:lblOffset val="100"/>
        <c:noMultiLvlLbl val="0"/>
      </c:catAx>
      <c:valAx>
        <c:axId val="734990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347673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559967108541811"/>
          <c:y val="1.465059055118112E-3"/>
          <c:w val="0.23531113990498023"/>
          <c:h val="0.89081988188976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1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4580216535433064E-2"/>
          <c:y val="4.8572007022778967E-2"/>
          <c:w val="0.9025031167979003"/>
          <c:h val="0.741237450787401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Исполнение 2021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-3.819400322405998E-17"/>
                  <c:y val="0.399803953677846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F1B-45C8-A1C5-D8AB1E6879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Факт 2021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303.10000000000002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FE8-4930-8F29-5A605D85E84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Уточненный план на 2022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0"/>
                  <c:y val="0.4658266249273996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FE8-4930-8F29-5A605D85E8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Факт 2021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319.8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FE8-4930-8F29-5A605D85E84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Исполнение 2022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2.0833333333333333E-3"/>
                  <c:y val="0.502505886732706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FE8-4930-8F29-5A605D85E8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Факт 2021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329.3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FE8-4930-8F29-5A605D85E8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0"/>
        <c:shape val="box"/>
        <c:axId val="31785728"/>
        <c:axId val="31787264"/>
        <c:axId val="0"/>
      </c:bar3DChart>
      <c:catAx>
        <c:axId val="317857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787264"/>
        <c:crosses val="autoZero"/>
        <c:auto val="1"/>
        <c:lblAlgn val="ctr"/>
        <c:lblOffset val="100"/>
        <c:noMultiLvlLbl val="0"/>
      </c:catAx>
      <c:valAx>
        <c:axId val="31787264"/>
        <c:scaling>
          <c:orientation val="minMax"/>
          <c:min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785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7083333333333337E-2"/>
          <c:y val="0.89968250777557024"/>
          <c:w val="0.9"/>
          <c:h val="7.83099351412454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/>
              <a:t>НДФЛ, млн рублей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НДФХ, млн.рублей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accent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  <a:contourClr>
                <a:schemeClr val="accent1"/>
              </a:contourClr>
            </a:sp3d>
          </c:spPr>
          <c:invertIfNegative val="0"/>
          <c:dLbls>
            <c:dLbl>
              <c:idx val="0"/>
              <c:layout>
                <c:manualLayout>
                  <c:x val="3.3353539641409996E-2"/>
                  <c:y val="-4.0735362647826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1AD-4F68-8047-5DD62C056DF7}"/>
                </c:ext>
              </c:extLst>
            </c:dLbl>
            <c:dLbl>
              <c:idx val="1"/>
              <c:layout>
                <c:manualLayout>
                  <c:x val="3.0321399674009084E-2"/>
                  <c:y val="-1.7458012563354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1AD-4F68-8047-5DD62C056DF7}"/>
                </c:ext>
              </c:extLst>
            </c:dLbl>
            <c:dLbl>
              <c:idx val="2"/>
              <c:layout>
                <c:manualLayout>
                  <c:x val="2.7289259706608116E-2"/>
                  <c:y val="-1.74580125633540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1AD-4F68-8047-5DD62C056D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212.6</c:v>
                </c:pt>
                <c:pt idx="1">
                  <c:v>239.2</c:v>
                </c:pt>
                <c:pt idx="2">
                  <c:v>273.5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1AD-4F68-8047-5DD62C056D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828416"/>
        <c:axId val="63534208"/>
        <c:axId val="0"/>
      </c:bar3DChart>
      <c:catAx>
        <c:axId val="32828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3534208"/>
        <c:crosses val="autoZero"/>
        <c:auto val="1"/>
        <c:lblAlgn val="ctr"/>
        <c:lblOffset val="100"/>
        <c:noMultiLvlLbl val="0"/>
      </c:catAx>
      <c:valAx>
        <c:axId val="63534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828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/>
              <a:t>Налоги </a:t>
            </a:r>
            <a:r>
              <a:rPr lang="ru-RU" dirty="0"/>
              <a:t>на совокупный доход, </a:t>
            </a:r>
            <a:r>
              <a:rPr lang="ru-RU" dirty="0" smtClean="0"/>
              <a:t>млн рублей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совокупный доход, млн.рублей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2.113168869052939E-2"/>
                  <c:y val="-2.344400781774596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</a:t>
                    </a:r>
                    <a:r>
                      <a:rPr lang="en-US" dirty="0" smtClean="0"/>
                      <a:t>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ED7-4538-AE0F-CEF5DD91E397}"/>
                </c:ext>
              </c:extLst>
            </c:dLbl>
            <c:dLbl>
              <c:idx val="1"/>
              <c:layout>
                <c:manualLayout>
                  <c:x val="2.4150501360605071E-2"/>
                  <c:y val="-2.3444007817745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ED7-4538-AE0F-CEF5DD91E397}"/>
                </c:ext>
              </c:extLst>
            </c:dLbl>
            <c:dLbl>
              <c:idx val="2"/>
              <c:layout>
                <c:manualLayout>
                  <c:x val="2.113168869052939E-2"/>
                  <c:y val="-1.17220039088729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ED7-4538-AE0F-CEF5DD91E3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</c:v>
                </c:pt>
                <c:pt idx="1">
                  <c:v>14.3</c:v>
                </c:pt>
                <c:pt idx="2">
                  <c:v>8.6999999999999993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4B7-41A2-A12F-BC6A966DC1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3987072"/>
        <c:axId val="64345216"/>
        <c:axId val="0"/>
      </c:bar3DChart>
      <c:catAx>
        <c:axId val="63987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4345216"/>
        <c:crosses val="autoZero"/>
        <c:auto val="1"/>
        <c:lblAlgn val="ctr"/>
        <c:lblOffset val="100"/>
        <c:noMultiLvlLbl val="0"/>
      </c:catAx>
      <c:valAx>
        <c:axId val="64345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3987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/>
              <a:t>Акцизы, </a:t>
            </a:r>
            <a:r>
              <a:rPr lang="ru-RU" dirty="0" smtClean="0"/>
              <a:t>млн рублей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Акцизы, млн.рублей</c:v>
                </c:pt>
              </c:strCache>
            </c:strRef>
          </c:tx>
          <c:spPr>
            <a:solidFill>
              <a:srgbClr val="3DCF59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2.6331181763249271E-2"/>
                  <c:y val="-3.35157935479898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A2E-46DE-9A0F-3CD35C8A693D}"/>
                </c:ext>
              </c:extLst>
            </c:dLbl>
            <c:dLbl>
              <c:idx val="1"/>
              <c:layout>
                <c:manualLayout>
                  <c:x val="2.9256868625832527E-2"/>
                  <c:y val="-3.3515793547989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A2E-46DE-9A0F-3CD35C8A693D}"/>
                </c:ext>
              </c:extLst>
            </c:dLbl>
            <c:dLbl>
              <c:idx val="2"/>
              <c:layout>
                <c:manualLayout>
                  <c:x val="2.9256868625832527E-2"/>
                  <c:y val="-2.23438623653265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A2E-46DE-9A0F-3CD35C8A69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11.8</c:v>
                </c:pt>
                <c:pt idx="1">
                  <c:v>14.3</c:v>
                </c:pt>
                <c:pt idx="2">
                  <c:v>17.3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0BC-4D04-A0BD-4C0B3F3B58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4384000"/>
        <c:axId val="64385792"/>
        <c:axId val="0"/>
      </c:bar3DChart>
      <c:catAx>
        <c:axId val="64384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4385792"/>
        <c:crosses val="autoZero"/>
        <c:auto val="1"/>
        <c:lblAlgn val="ctr"/>
        <c:lblOffset val="100"/>
        <c:noMultiLvlLbl val="0"/>
      </c:catAx>
      <c:valAx>
        <c:axId val="6438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384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/>
              <a:t>Налоги на имущество, </a:t>
            </a:r>
            <a:r>
              <a:rPr lang="ru-RU" dirty="0" smtClean="0"/>
              <a:t>                    млн рублей</a:t>
            </a:r>
            <a:endParaRPr lang="ru-RU" dirty="0"/>
          </a:p>
        </c:rich>
      </c:tx>
      <c:layout>
        <c:manualLayout>
          <c:xMode val="edge"/>
          <c:yMode val="edge"/>
          <c:x val="0.25214137428146421"/>
          <c:y val="4.1072941663486476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Налоги на имущество, млн.рублей</c:v>
                </c:pt>
              </c:strCache>
            </c:strRef>
          </c:tx>
          <c:spPr>
            <a:solidFill>
              <a:srgbClr val="A86ED4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2.4666378730395268E-2"/>
                  <c:y val="-2.9340125538129995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dirty="0" smtClean="0"/>
                      <a:t>25</a:t>
                    </a:r>
                    <a:r>
                      <a:rPr lang="en-US" dirty="0" smtClean="0"/>
                      <a:t>,0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0483210960417988"/>
                      <c:h val="0.1431685395127242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934-4BEC-B246-A7F4E6B2DC15}"/>
                </c:ext>
              </c:extLst>
            </c:dLbl>
            <c:dLbl>
              <c:idx val="1"/>
              <c:layout>
                <c:manualLayout>
                  <c:x val="1.8499784047796449E-2"/>
                  <c:y val="-1.7602689284351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934-4BEC-B246-A7F4E6B2DC15}"/>
                </c:ext>
              </c:extLst>
            </c:dLbl>
            <c:dLbl>
              <c:idx val="2"/>
              <c:layout>
                <c:manualLayout>
                  <c:x val="3.0832973412994083E-2"/>
                  <c:y val="-1.173512618956761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27</a:t>
                    </a:r>
                    <a:r>
                      <a:rPr lang="en-US" dirty="0" smtClean="0"/>
                      <a:t>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934-4BEC-B246-A7F4E6B2DC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</c:v>
                </c:pt>
                <c:pt idx="1">
                  <c:v>32.299999999999997</c:v>
                </c:pt>
                <c:pt idx="2">
                  <c:v>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7C6-457B-9B29-0B3E7E0BC0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4523264"/>
        <c:axId val="64443136"/>
        <c:axId val="0"/>
      </c:bar3DChart>
      <c:catAx>
        <c:axId val="64523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4443136"/>
        <c:crosses val="autoZero"/>
        <c:auto val="1"/>
        <c:lblAlgn val="ctr"/>
        <c:lblOffset val="100"/>
        <c:noMultiLvlLbl val="0"/>
      </c:catAx>
      <c:valAx>
        <c:axId val="64443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523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2913549868766409E-2"/>
          <c:y val="3.7568228481186863E-2"/>
          <c:w val="0.9025031167979003"/>
          <c:h val="0.741237450787401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Исполнение 2021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sx="1000" sy="1000" rotWithShape="0">
                <a:srgbClr val="000000"/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2.0833333333333333E-3"/>
                  <c:y val="0.476830403468991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FFA-4EE1-A5AC-9778B1BD57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Факт 2021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35.6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FE8-4930-8F29-5A605D85E84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Уточненный план на 2022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-2.0833333333333333E-3"/>
                  <c:y val="0.498837960552175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FFA-4EE1-A5AC-9778B1BD57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Факт 2021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36.799999999999997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FE8-4930-8F29-5A605D85E84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Исполнение 2022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/>
              <a:bevelB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sx="1000" sy="1000" rotWithShape="0">
                  <a:srgbClr val="000000"/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CFE8-4930-8F29-5A605D85E842}"/>
              </c:ext>
            </c:extLst>
          </c:dPt>
          <c:dLbls>
            <c:dLbl>
              <c:idx val="0"/>
              <c:layout>
                <c:manualLayout>
                  <c:x val="2.0833333333333333E-3"/>
                  <c:y val="0.297102020622987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FE8-4930-8F29-5A605D85E8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Факт 2021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FE8-4930-8F29-5A605D85E84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4621952"/>
        <c:axId val="64631936"/>
        <c:axId val="0"/>
      </c:bar3DChart>
      <c:catAx>
        <c:axId val="646219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4631936"/>
        <c:crosses val="autoZero"/>
        <c:auto val="1"/>
        <c:lblAlgn val="ctr"/>
        <c:lblOffset val="100"/>
        <c:noMultiLvlLbl val="0"/>
      </c:catAx>
      <c:valAx>
        <c:axId val="64631936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621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</cdr:x>
      <cdr:y>0.67514</cdr:y>
    </cdr:from>
    <cdr:to>
      <cdr:x>0.26227</cdr:x>
      <cdr:y>0.73716</cdr:y>
    </cdr:to>
    <cdr:sp macro="" textlink="">
      <cdr:nvSpPr>
        <cdr:cNvPr id="3" name="Выгнутая вверх стрелка 2"/>
        <cdr:cNvSpPr/>
      </cdr:nvSpPr>
      <cdr:spPr>
        <a:xfrm xmlns:a="http://schemas.openxmlformats.org/drawingml/2006/main" rot="553578">
          <a:off x="914400" y="2743769"/>
          <a:ext cx="684398" cy="252049"/>
        </a:xfrm>
        <a:prstGeom xmlns:a="http://schemas.openxmlformats.org/drawingml/2006/main" prst="curved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0.33415</cdr:x>
      <cdr:y>0.16014</cdr:y>
    </cdr:from>
    <cdr:to>
      <cdr:x>0.45915</cdr:x>
      <cdr:y>0.22505</cdr:y>
    </cdr:to>
    <cdr:sp macro="" textlink="">
      <cdr:nvSpPr>
        <cdr:cNvPr id="4" name="Выгнутая вверх стрелка 3"/>
        <cdr:cNvSpPr/>
      </cdr:nvSpPr>
      <cdr:spPr>
        <a:xfrm xmlns:a="http://schemas.openxmlformats.org/drawingml/2006/main" rot="20066272">
          <a:off x="2037007" y="650823"/>
          <a:ext cx="762000" cy="263794"/>
        </a:xfrm>
        <a:prstGeom xmlns:a="http://schemas.openxmlformats.org/drawingml/2006/main" prst="curvedDownArrow">
          <a:avLst>
            <a:gd name="adj1" fmla="val 25000"/>
            <a:gd name="adj2" fmla="val 30324"/>
            <a:gd name="adj3" fmla="val 47001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0.56977</cdr:x>
      <cdr:y>0.07874</cdr:y>
    </cdr:from>
    <cdr:to>
      <cdr:x>0.69477</cdr:x>
      <cdr:y>0.13401</cdr:y>
    </cdr:to>
    <cdr:sp macro="" textlink="">
      <cdr:nvSpPr>
        <cdr:cNvPr id="5" name="Выгнутая вверх стрелка 4"/>
        <cdr:cNvSpPr/>
      </cdr:nvSpPr>
      <cdr:spPr>
        <a:xfrm xmlns:a="http://schemas.openxmlformats.org/drawingml/2006/main" rot="21353589">
          <a:off x="3473290" y="320017"/>
          <a:ext cx="762000" cy="224617"/>
        </a:xfrm>
        <a:prstGeom xmlns:a="http://schemas.openxmlformats.org/drawingml/2006/main" prst="curved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0.37243</cdr:x>
      <cdr:y>0.30935</cdr:y>
    </cdr:from>
    <cdr:to>
      <cdr:x>0.56297</cdr:x>
      <cdr:y>0.37453</cdr:y>
    </cdr:to>
    <cdr:sp macro="" textlink="">
      <cdr:nvSpPr>
        <cdr:cNvPr id="2" name="object 40"/>
        <cdr:cNvSpPr txBox="1"/>
      </cdr:nvSpPr>
      <cdr:spPr>
        <a:xfrm xmlns:a="http://schemas.openxmlformats.org/drawingml/2006/main">
          <a:off x="3276600" y="1226470"/>
          <a:ext cx="1676400" cy="2584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12065" rIns="0" bIns="0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12700" marR="203835" algn="ctr">
            <a:lnSpc>
              <a:spcPct val="100000"/>
            </a:lnSpc>
            <a:spcBef>
              <a:spcPts val="95"/>
            </a:spcBef>
          </a:pPr>
          <a:r>
            <a:rPr sz="1600" b="1" spc="-10" dirty="0" smtClean="0">
              <a:solidFill>
                <a:srgbClr val="FF0000"/>
              </a:solidFill>
              <a:latin typeface="Times New Roman"/>
              <a:cs typeface="Times New Roman"/>
            </a:rPr>
            <a:t> </a:t>
          </a:r>
          <a:r>
            <a:rPr lang="ru-RU" sz="1600" b="1" spc="-10" dirty="0" smtClean="0">
              <a:solidFill>
                <a:srgbClr val="FF0000"/>
              </a:solidFill>
              <a:latin typeface="Times New Roman"/>
              <a:cs typeface="Times New Roman"/>
            </a:rPr>
            <a:t>всего</a:t>
          </a:r>
          <a:r>
            <a:rPr sz="1600" b="1" spc="-385" dirty="0" smtClean="0">
              <a:solidFill>
                <a:srgbClr val="FF0000"/>
              </a:solidFill>
              <a:latin typeface="Times New Roman"/>
              <a:cs typeface="Times New Roman"/>
            </a:rPr>
            <a:t> </a:t>
          </a:r>
          <a:r>
            <a:rPr lang="ru-RU" sz="1600" b="1" spc="-385" dirty="0" smtClean="0">
              <a:solidFill>
                <a:srgbClr val="FF0000"/>
              </a:solidFill>
              <a:latin typeface="Times New Roman"/>
              <a:cs typeface="Times New Roman"/>
            </a:rPr>
            <a:t>            </a:t>
          </a:r>
          <a:r>
            <a:rPr lang="ru-RU" sz="1600" b="1" spc="-5" dirty="0" smtClean="0">
              <a:solidFill>
                <a:srgbClr val="FF0000"/>
              </a:solidFill>
              <a:latin typeface="Times New Roman"/>
              <a:cs typeface="Times New Roman"/>
            </a:rPr>
            <a:t>124,0 </a:t>
          </a:r>
          <a:endParaRPr sz="1800" dirty="0"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0.10393</cdr:x>
      <cdr:y>0.30935</cdr:y>
    </cdr:from>
    <cdr:to>
      <cdr:x>0.25515</cdr:x>
      <cdr:y>0.37453</cdr:y>
    </cdr:to>
    <cdr:sp macro="" textlink="">
      <cdr:nvSpPr>
        <cdr:cNvPr id="3" name="object 40"/>
        <cdr:cNvSpPr txBox="1"/>
      </cdr:nvSpPr>
      <cdr:spPr>
        <a:xfrm xmlns:a="http://schemas.openxmlformats.org/drawingml/2006/main">
          <a:off x="914400" y="1226470"/>
          <a:ext cx="1330432" cy="2584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12065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12700" marR="203835" algn="ctr">
            <a:lnSpc>
              <a:spcPct val="100000"/>
            </a:lnSpc>
            <a:spcBef>
              <a:spcPts val="95"/>
            </a:spcBef>
          </a:pPr>
          <a:r>
            <a:rPr lang="ru-RU" sz="1600" b="1" spc="-10" dirty="0" smtClean="0">
              <a:solidFill>
                <a:srgbClr val="FF0000"/>
              </a:solidFill>
              <a:latin typeface="Times New Roman"/>
              <a:cs typeface="Times New Roman"/>
            </a:rPr>
            <a:t>всего</a:t>
          </a:r>
          <a:r>
            <a:rPr sz="1600" b="1" spc="-10" dirty="0" smtClean="0">
              <a:solidFill>
                <a:srgbClr val="FF0000"/>
              </a:solidFill>
              <a:latin typeface="Times New Roman"/>
              <a:cs typeface="Times New Roman"/>
            </a:rPr>
            <a:t> </a:t>
          </a:r>
          <a:r>
            <a:rPr sz="1600" b="1" spc="-385" dirty="0" smtClean="0">
              <a:solidFill>
                <a:srgbClr val="FF0000"/>
              </a:solidFill>
              <a:latin typeface="Times New Roman"/>
              <a:cs typeface="Times New Roman"/>
            </a:rPr>
            <a:t> </a:t>
          </a:r>
          <a:r>
            <a:rPr lang="ru-RU" sz="1600" b="1" spc="-5" dirty="0" smtClean="0">
              <a:solidFill>
                <a:srgbClr val="FF0000"/>
              </a:solidFill>
              <a:latin typeface="Times New Roman"/>
              <a:cs typeface="Times New Roman"/>
            </a:rPr>
            <a:t>93,2</a:t>
          </a:r>
          <a:endParaRPr sz="1800" dirty="0">
            <a:latin typeface="Times New Roman"/>
            <a:cs typeface="Times New Roman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6CA7D0-4758-402C-AB8B-A98B5154477A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2443163"/>
            <a:ext cx="7315200" cy="2314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4884738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4884738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81DA4-CE98-49CF-9C55-8ECCD417E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068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81DA4-CE98-49CF-9C55-8ECCD417E8CC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082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81DA4-CE98-49CF-9C55-8ECCD417E8CC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749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111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105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59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10"/>
            <a:ext cx="397764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10"/>
            <a:ext cx="397764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44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585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456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860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94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582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213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411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276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jpeg"/><Relationship Id="rId4" Type="http://schemas.openxmlformats.org/officeDocument/2006/relationships/chart" Target="../charts/chart1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jpe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1.jpeg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1.jpeg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jpeg"/><Relationship Id="rId4" Type="http://schemas.openxmlformats.org/officeDocument/2006/relationships/chart" Target="../charts/char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7" Type="http://schemas.microsoft.com/office/2007/relationships/hdphoto" Target="../media/hdphoto1.wdp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47800" y="1733550"/>
            <a:ext cx="6324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Отчет </a:t>
            </a:r>
          </a:p>
          <a:p>
            <a:pPr lvl="0" algn="ctr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об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исполнении бюджета </a:t>
            </a:r>
          </a:p>
          <a:p>
            <a:pPr lvl="0" algn="ctr"/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Лихославльского муниципального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округа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132305"/>
            <a:ext cx="6133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srgbClr val="33339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Администрация Лихославльского </a:t>
            </a:r>
          </a:p>
          <a:p>
            <a:pPr lvl="0"/>
            <a:r>
              <a:rPr lang="ru-RU" sz="1600" b="1" dirty="0" smtClean="0">
                <a:solidFill>
                  <a:srgbClr val="33339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муниципального округа</a:t>
            </a:r>
            <a:endParaRPr lang="ru-RU" sz="1600" b="1" dirty="0">
              <a:solidFill>
                <a:srgbClr val="333399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38" y="-32905"/>
            <a:ext cx="701419" cy="847548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3623" y="140301"/>
            <a:ext cx="8475619" cy="243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15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ДИНАМИКА БЕЗВОЗМЕЗДНЫХ ПОСТУПЛЕНИЙ, МЛН. </a:t>
            </a:r>
            <a:r>
              <a:rPr lang="ru-RU" sz="1500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72400" y="3958979"/>
            <a:ext cx="164592" cy="160020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90699" y="4240640"/>
            <a:ext cx="146303" cy="150875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8001000" y="3846488"/>
            <a:ext cx="539115" cy="545021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1400" spc="5" dirty="0" smtClean="0">
                <a:latin typeface="Times New Roman"/>
                <a:cs typeface="Times New Roman"/>
              </a:rPr>
              <a:t>20</a:t>
            </a:r>
            <a:r>
              <a:rPr lang="ru-RU" sz="1400" spc="5" dirty="0" smtClean="0">
                <a:latin typeface="Times New Roman"/>
                <a:cs typeface="Times New Roman"/>
              </a:rPr>
              <a:t>21</a:t>
            </a: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400" spc="5" dirty="0" smtClean="0">
                <a:latin typeface="Times New Roman"/>
                <a:cs typeface="Times New Roman"/>
              </a:rPr>
              <a:t>202</a:t>
            </a:r>
            <a:r>
              <a:rPr lang="ru-RU" sz="1400" spc="5" dirty="0" smtClean="0">
                <a:latin typeface="Times New Roman"/>
                <a:cs typeface="Times New Roman"/>
              </a:rPr>
              <a:t>2</a:t>
            </a:r>
            <a:endParaRPr sz="1400" dirty="0">
              <a:latin typeface="Times New Roman"/>
              <a:cs typeface="Times New Roman"/>
            </a:endParaRPr>
          </a:p>
        </p:txBody>
      </p:sp>
      <p:graphicFrame>
        <p:nvGraphicFramePr>
          <p:cNvPr id="46" name="Диаграмма 45"/>
          <p:cNvGraphicFramePr/>
          <p:nvPr>
            <p:extLst>
              <p:ext uri="{D42A27DB-BD31-4B8C-83A1-F6EECF244321}">
                <p14:modId xmlns:p14="http://schemas.microsoft.com/office/powerpoint/2010/main" val="2472811893"/>
              </p:ext>
            </p:extLst>
          </p:nvPr>
        </p:nvGraphicFramePr>
        <p:xfrm>
          <a:off x="762000" y="79514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1752603" y="3231157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-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1,8</a:t>
            </a:r>
            <a:r>
              <a:rPr lang="ru-RU" sz="1400" dirty="0" smtClean="0">
                <a:solidFill>
                  <a:srgbClr val="FF0000"/>
                </a:solidFill>
              </a:rPr>
              <a:t>%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895600" y="968531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+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54,4</a:t>
            </a:r>
            <a:r>
              <a:rPr lang="ru-RU" sz="1400" dirty="0" smtClean="0">
                <a:solidFill>
                  <a:srgbClr val="FF0000"/>
                </a:solidFill>
              </a:rPr>
              <a:t>%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286712" y="814643"/>
            <a:ext cx="6591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+1,7%</a:t>
            </a: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658745" y="3428124"/>
            <a:ext cx="686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-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43,4</a:t>
            </a:r>
            <a:r>
              <a:rPr lang="ru-RU" sz="1400" dirty="0" smtClean="0">
                <a:solidFill>
                  <a:srgbClr val="FF0000"/>
                </a:solidFill>
              </a:rPr>
              <a:t>%</a:t>
            </a:r>
            <a:endParaRPr lang="ru-RU" sz="1400" dirty="0">
              <a:solidFill>
                <a:srgbClr val="FF0000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38" y="-32905"/>
            <a:ext cx="701419" cy="847548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  <p:sp>
        <p:nvSpPr>
          <p:cNvPr id="2" name="Выгнутая вверх стрелка 1"/>
          <p:cNvSpPr/>
          <p:nvPr/>
        </p:nvSpPr>
        <p:spPr>
          <a:xfrm rot="982512">
            <a:off x="5674684" y="3812807"/>
            <a:ext cx="573716" cy="19561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741817"/>
              </p:ext>
            </p:extLst>
          </p:nvPr>
        </p:nvGraphicFramePr>
        <p:xfrm>
          <a:off x="461213" y="971549"/>
          <a:ext cx="8301789" cy="38749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3064">
                  <a:extLst>
                    <a:ext uri="{9D8B030D-6E8A-4147-A177-3AD203B41FA5}">
                      <a16:colId xmlns="" xmlns:a16="http://schemas.microsoft.com/office/drawing/2014/main" val="2990021554"/>
                    </a:ext>
                  </a:extLst>
                </a:gridCol>
                <a:gridCol w="2185140">
                  <a:extLst>
                    <a:ext uri="{9D8B030D-6E8A-4147-A177-3AD203B41FA5}">
                      <a16:colId xmlns="" xmlns:a16="http://schemas.microsoft.com/office/drawing/2014/main" val="2401584281"/>
                    </a:ext>
                  </a:extLst>
                </a:gridCol>
                <a:gridCol w="2264598">
                  <a:extLst>
                    <a:ext uri="{9D8B030D-6E8A-4147-A177-3AD203B41FA5}">
                      <a16:colId xmlns="" xmlns:a16="http://schemas.microsoft.com/office/drawing/2014/main" val="1963796676"/>
                    </a:ext>
                  </a:extLst>
                </a:gridCol>
                <a:gridCol w="2178987">
                  <a:extLst>
                    <a:ext uri="{9D8B030D-6E8A-4147-A177-3AD203B41FA5}">
                      <a16:colId xmlns="" xmlns:a16="http://schemas.microsoft.com/office/drawing/2014/main" val="2516431891"/>
                    </a:ext>
                  </a:extLst>
                </a:gridCol>
              </a:tblGrid>
              <a:tr h="13716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3" marR="4303" marT="4303" marB="0" anchor="ctr"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 </a:t>
                      </a:r>
                      <a:endParaRPr lang="ru-RU" sz="2000" i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20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 </a:t>
                      </a:r>
                      <a:r>
                        <a:rPr lang="ru-RU" sz="20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округа </a:t>
                      </a:r>
                      <a:endParaRPr lang="ru-RU" sz="2000" i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20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20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20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жителя</a:t>
                      </a:r>
                      <a:endParaRPr lang="ru-RU" sz="2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3" marR="4303" marT="4303" marB="0" anchor="ctr"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</a:t>
                      </a:r>
                      <a:endParaRPr lang="ru-RU" sz="2000" i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20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20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20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жителя</a:t>
                      </a:r>
                      <a:endParaRPr lang="ru-RU" sz="2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3" marR="4303" marT="4303" marB="0" anchor="ctr"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Собственные доходы </a:t>
                      </a:r>
                      <a:endParaRPr lang="ru-RU" sz="2000" i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20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20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20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жителя</a:t>
                      </a:r>
                      <a:endParaRPr lang="ru-RU" sz="2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3" marR="4303" marT="4303" marB="0" anchor="ctr"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2230305970"/>
                  </a:ext>
                </a:extLst>
              </a:tr>
              <a:tr h="3129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3" marR="4303" marT="4303" marB="0" anchor="ctr"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</a:t>
                      </a:r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452  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3" marR="4303" marT="4303" marB="0" anchor="ctr"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</a:t>
                      </a:r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  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3" marR="4303" marT="4303" marB="0" anchor="ctr"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  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3" marR="4303" marT="4303" marB="0" anchor="ctr"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2138930648"/>
                  </a:ext>
                </a:extLst>
              </a:tr>
              <a:tr h="3129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3" marR="4303" marT="4303" marB="0" anchor="ctr"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</a:t>
                      </a:r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341  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3" marR="4303" marT="4303" marB="0" anchor="ctr"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655  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Ctr="1"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686  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3" marR="4303" marT="4303" marB="0" anchor="ctr"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834140530"/>
                  </a:ext>
                </a:extLst>
              </a:tr>
              <a:tr h="3129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3" marR="4303" marT="4303" marB="0" anchor="ctr"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</a:t>
                      </a:r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  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3" marR="4303" marT="4303" marB="0" anchor="ctr"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</a:t>
                      </a:r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031  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Ctr="1"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077  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3" marR="4303" marT="4303" marB="0" anchor="ctr"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680252986"/>
                  </a:ext>
                </a:extLst>
              </a:tr>
              <a:tr h="3129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3" marR="4303" marT="4303" marB="0" anchor="ctr"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</a:t>
                      </a:r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  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3" marR="4303" marT="4303" marB="0" anchor="ctr"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</a:t>
                      </a:r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713  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Ctr="1"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</a:t>
                      </a:r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448  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3" marR="4303" marT="4303" marB="0" anchor="ctr"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490166780"/>
                  </a:ext>
                </a:extLst>
              </a:tr>
              <a:tr h="3129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3" marR="4303" marT="4303" marB="0" anchor="ctr"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</a:t>
                      </a:r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296  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3" marR="4303" marT="4303" marB="0" anchor="ctr"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</a:t>
                      </a:r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768  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Ctr="1"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</a:t>
                      </a:r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528  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3" marR="4303" marT="4303" marB="0" anchor="ctr"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897666019"/>
                  </a:ext>
                </a:extLst>
              </a:tr>
              <a:tr h="3129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3" marR="4303" marT="4303" marB="0" anchor="ctr"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</a:t>
                      </a:r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266  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3" marR="4303" marT="4303" marB="0" anchor="ctr"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</a:t>
                      </a:r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979  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Ctr="1"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</a:t>
                      </a:r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287  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3" marR="4303" marT="4303" marB="0" anchor="ctr"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655833551"/>
                  </a:ext>
                </a:extLst>
              </a:tr>
              <a:tr h="3129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3" marR="4303" marT="4303" marB="0" anchor="ctr"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</a:t>
                      </a:r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593  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3" marR="4303" marT="4303" marB="0" anchor="ctr"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</a:t>
                      </a:r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 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Ctr="1"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</a:t>
                      </a:r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443  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3" marR="4303" marT="4303" marB="0" anchor="ctr"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3132574955"/>
                  </a:ext>
                </a:extLst>
              </a:tr>
              <a:tr h="3129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3" marR="4303" marT="4303" marB="0" anchor="ctr"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</a:t>
                      </a:r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585  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3" marR="4303" marT="4303" marB="0" anchor="ctr"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</a:t>
                      </a:r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523  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Ctr="1"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</a:t>
                      </a:r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062  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3" marR="4303" marT="4303" marB="0" anchor="ctr"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414142441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14410" y="361955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68381" y="161895"/>
            <a:ext cx="847561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>
              <a:spcBef>
                <a:spcPts val="95"/>
              </a:spcBef>
            </a:pPr>
            <a:r>
              <a:rPr lang="ru-RU" sz="1500" b="1" dirty="0" smtClean="0">
                <a:solidFill>
                  <a:srgbClr val="A88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БЮДЖЕТНАЯ ОБЕСПЕЧЕННОСТЬ НА ДУШУ НАСЕЛЕНИЯ, РУБ.</a:t>
            </a:r>
            <a:endParaRPr lang="ru-RU" sz="1500" b="1" dirty="0">
              <a:solidFill>
                <a:srgbClr val="A88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38" y="-32905"/>
            <a:ext cx="701419" cy="847548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389226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14410" y="361955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68382" y="106589"/>
            <a:ext cx="84756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A88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РЕЗУЛЬТАТЫ ДЕЯТЕЛЬНОСТИ ПО УВЕЛИЧЕНИЮ ДОХОДОВ БЮДЖЕТА</a:t>
            </a:r>
          </a:p>
          <a:p>
            <a:pPr algn="ctr"/>
            <a:r>
              <a:rPr lang="ru-RU" sz="1500" b="1" dirty="0" smtClean="0">
                <a:solidFill>
                  <a:srgbClr val="A88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ЛИХОСЛАВЛЬСКОГО МУНИЦИПАЛЬНОГО ОКРУГА ЗА 2022 ГОД</a:t>
            </a:r>
            <a:endParaRPr lang="ru-RU" sz="1500" b="1" dirty="0">
              <a:solidFill>
                <a:srgbClr val="A88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537653"/>
              </p:ext>
            </p:extLst>
          </p:nvPr>
        </p:nvGraphicFramePr>
        <p:xfrm>
          <a:off x="777619" y="1123950"/>
          <a:ext cx="7848590" cy="38404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7848590">
                  <a:extLst>
                    <a:ext uri="{9D8B030D-6E8A-4147-A177-3AD203B41FA5}">
                      <a16:colId xmlns="" xmlns:a16="http://schemas.microsoft.com/office/drawing/2014/main" val="16830737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2022 год проведено 4 заседания Межведомственной комиссии по укреплению налоговой дисциплины в Лихославльском муниципальном округе</a:t>
                      </a:r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49660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Приглашены</a:t>
                      </a:r>
                      <a:r>
                        <a:rPr lang="ru-RU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неплательщики:</a:t>
                      </a:r>
                    </a:p>
                    <a:p>
                      <a:pPr algn="ctr"/>
                      <a:r>
                        <a:rPr lang="ru-RU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организаций, 44 индивидуальных предпринимателей и 187 физических лиц</a:t>
                      </a:r>
                    </a:p>
                    <a:p>
                      <a:pPr algn="ctr"/>
                      <a:r>
                        <a:rPr lang="ru-RU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Рассмотрена задолженность по:</a:t>
                      </a:r>
                    </a:p>
                    <a:p>
                      <a:pPr algn="ctr"/>
                      <a:r>
                        <a:rPr lang="ru-RU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НДФЛ, имущественным налогам, ЕНВД, арендной плате за земельные участки и имущество</a:t>
                      </a:r>
                      <a:endParaRPr lang="ru-RU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73855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результате проведенной</a:t>
                      </a:r>
                      <a:r>
                        <a:rPr lang="ru-RU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работы в бюджет муниципального округа дополнительно получено – 4,1 млн. рублей, в том числе: </a:t>
                      </a:r>
                    </a:p>
                    <a:p>
                      <a:pPr algn="ctr"/>
                      <a:r>
                        <a:rPr lang="ru-RU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НДФЛ 0,2 млн. рублей, </a:t>
                      </a:r>
                    </a:p>
                    <a:p>
                      <a:pPr algn="ctr"/>
                      <a:r>
                        <a:rPr lang="ru-RU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 – 0,8 млн. рублей, </a:t>
                      </a:r>
                    </a:p>
                    <a:p>
                      <a:pPr algn="ctr"/>
                      <a:r>
                        <a:rPr lang="ru-RU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Арендная плата за земельные участки – 3,1 млн. рублей.</a:t>
                      </a:r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45923037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38" y="-32905"/>
            <a:ext cx="701419" cy="847548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428514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381" y="154178"/>
            <a:ext cx="8475620" cy="473382"/>
          </a:xfrm>
        </p:spPr>
        <p:txBody>
          <a:bodyPr>
            <a:noAutofit/>
          </a:bodyPr>
          <a:lstStyle/>
          <a:p>
            <a:r>
              <a:rPr lang="ru-RU" sz="1500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РАСХОДНАЯ ЧАСТЬ БЮДЖЕТА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030712"/>
            <a:ext cx="8229600" cy="339447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ru-RU" sz="1400" b="1" i="1" dirty="0" smtClean="0">
                <a:latin typeface="Arial Black" pitchFamily="34" charset="0"/>
                <a:cs typeface="Times New Roman" pitchFamily="18" charset="0"/>
              </a:rPr>
              <a:t>	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В 2022 году принятый бюджет уточнялся 4 раза – самое главное всегда в сторону увеличения. Планка расходной части бюджета, которая была задана в декабре 2021 года поднялась на 154,4 млн рублей, в том числе за счет:</a:t>
            </a:r>
          </a:p>
          <a:p>
            <a:pPr lvl="1">
              <a:buFontTx/>
              <a:buChar char="-"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средств федерального и областного бюджетов на 147,0 млн рублей;</a:t>
            </a:r>
          </a:p>
          <a:p>
            <a:pPr lvl="1">
              <a:buFontTx/>
              <a:buChar char="-"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остатков средств, образовавшихся на начало года на счете бюджета муниципального округа на 6,3 млн рублей</a:t>
            </a:r>
          </a:p>
        </p:txBody>
      </p:sp>
      <p:pic>
        <p:nvPicPr>
          <p:cNvPr id="4101" name="Picture 5" descr="https://leader-id.storage.yandexcloud.net/event_photo/247208/6192bd8fa74a07275585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382314"/>
            <a:ext cx="36576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38" y="-32905"/>
            <a:ext cx="701419" cy="847548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189309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33350"/>
            <a:ext cx="8382000" cy="628650"/>
          </a:xfrm>
        </p:spPr>
        <p:txBody>
          <a:bodyPr>
            <a:normAutofit/>
          </a:bodyPr>
          <a:lstStyle/>
          <a:p>
            <a:r>
              <a:rPr lang="ru-RU" sz="15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ДИНАМИКА РАСХОДОВ БЮДЖЕТА, МЛН. РУБ.</a:t>
            </a:r>
            <a:endParaRPr lang="ru-RU" sz="15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1329621"/>
              </p:ext>
            </p:extLst>
          </p:nvPr>
        </p:nvGraphicFramePr>
        <p:xfrm>
          <a:off x="457200" y="11239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434702" y="4631604"/>
            <a:ext cx="25163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>
                <a:latin typeface="Times New Roman" pitchFamily="18" charset="0"/>
                <a:ea typeface="+mj-ea"/>
                <a:cs typeface="Times New Roman" pitchFamily="18" charset="0"/>
              </a:rPr>
              <a:t>Рост в 1,3 </a:t>
            </a:r>
            <a:r>
              <a:rPr lang="ru-RU" sz="1600" b="1" dirty="0">
                <a:latin typeface="Times New Roman" pitchFamily="18" charset="0"/>
                <a:ea typeface="+mj-ea"/>
                <a:cs typeface="Times New Roman" pitchFamily="18" charset="0"/>
              </a:rPr>
              <a:t>раза</a:t>
            </a:r>
            <a:r>
              <a:rPr lang="ru-RU" sz="1500" b="1" dirty="0">
                <a:latin typeface="Times New Roman" pitchFamily="18" charset="0"/>
                <a:ea typeface="+mj-ea"/>
                <a:cs typeface="Times New Roman" pitchFamily="18" charset="0"/>
              </a:rPr>
              <a:t> к 2018 году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38" y="-32905"/>
            <a:ext cx="701419" cy="847548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295184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080229" y="1113283"/>
            <a:ext cx="5758117" cy="3368675"/>
            <a:chOff x="1100391" y="1040155"/>
            <a:chExt cx="5278120" cy="3368675"/>
          </a:xfrm>
          <a:scene3d>
            <a:camera prst="orthographicFront">
              <a:rot lat="0" lon="600000" rev="0"/>
            </a:camera>
            <a:lightRig rig="threePt" dir="t"/>
          </a:scene3d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7635" y="1040155"/>
              <a:ext cx="5230368" cy="331927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100391" y="1477518"/>
              <a:ext cx="4709160" cy="2931795"/>
            </a:xfrm>
            <a:custGeom>
              <a:avLst/>
              <a:gdLst/>
              <a:ahLst/>
              <a:cxnLst/>
              <a:rect l="l" t="t" r="r" b="b"/>
              <a:pathLst>
                <a:path w="4709160" h="2931795">
                  <a:moveTo>
                    <a:pt x="67881" y="2862668"/>
                  </a:moveTo>
                  <a:lnTo>
                    <a:pt x="0" y="2862668"/>
                  </a:lnTo>
                </a:path>
                <a:path w="4709160" h="2931795">
                  <a:moveTo>
                    <a:pt x="67881" y="2290572"/>
                  </a:moveTo>
                  <a:lnTo>
                    <a:pt x="0" y="2290572"/>
                  </a:lnTo>
                </a:path>
                <a:path w="4709160" h="2931795">
                  <a:moveTo>
                    <a:pt x="67881" y="1717548"/>
                  </a:moveTo>
                  <a:lnTo>
                    <a:pt x="0" y="1717548"/>
                  </a:lnTo>
                </a:path>
                <a:path w="4709160" h="2931795">
                  <a:moveTo>
                    <a:pt x="67881" y="1144524"/>
                  </a:moveTo>
                  <a:lnTo>
                    <a:pt x="0" y="1144524"/>
                  </a:lnTo>
                </a:path>
                <a:path w="4709160" h="2931795">
                  <a:moveTo>
                    <a:pt x="67881" y="571500"/>
                  </a:moveTo>
                  <a:lnTo>
                    <a:pt x="0" y="571500"/>
                  </a:lnTo>
                </a:path>
                <a:path w="4709160" h="2931795">
                  <a:moveTo>
                    <a:pt x="67881" y="0"/>
                  </a:moveTo>
                  <a:lnTo>
                    <a:pt x="0" y="0"/>
                  </a:lnTo>
                </a:path>
                <a:path w="4709160" h="2931795">
                  <a:moveTo>
                    <a:pt x="68580" y="2863621"/>
                  </a:moveTo>
                  <a:lnTo>
                    <a:pt x="68580" y="2931210"/>
                  </a:lnTo>
                </a:path>
                <a:path w="4709160" h="2931795">
                  <a:moveTo>
                    <a:pt x="1615376" y="2863621"/>
                  </a:moveTo>
                  <a:lnTo>
                    <a:pt x="1615376" y="2931210"/>
                  </a:lnTo>
                </a:path>
                <a:path w="4709160" h="2931795">
                  <a:moveTo>
                    <a:pt x="3162236" y="2863621"/>
                  </a:moveTo>
                  <a:lnTo>
                    <a:pt x="3162236" y="2931210"/>
                  </a:lnTo>
                </a:path>
                <a:path w="4709160" h="2931795">
                  <a:moveTo>
                    <a:pt x="4708842" y="2863621"/>
                  </a:moveTo>
                  <a:lnTo>
                    <a:pt x="4708842" y="2931210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55116" y="4181962"/>
            <a:ext cx="3302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0%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1426" y="3609218"/>
            <a:ext cx="4445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20%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1426" y="3036270"/>
            <a:ext cx="44513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40%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1426" y="2463550"/>
            <a:ext cx="4445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60%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1426" y="1890781"/>
            <a:ext cx="4445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80%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6516" y="1318010"/>
            <a:ext cx="5588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100%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94558" y="4449880"/>
            <a:ext cx="92709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 smtClean="0">
                <a:latin typeface="Times New Roman"/>
                <a:cs typeface="Times New Roman"/>
              </a:rPr>
              <a:t>20</a:t>
            </a:r>
            <a:r>
              <a:rPr lang="ru-RU" sz="1800" dirty="0" smtClean="0">
                <a:latin typeface="Times New Roman"/>
                <a:cs typeface="Times New Roman"/>
              </a:rPr>
              <a:t>20</a:t>
            </a:r>
            <a:r>
              <a:rPr sz="1800" spc="-95" dirty="0" smtClean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Times New Roman"/>
                <a:cs typeface="Times New Roman"/>
              </a:rPr>
              <a:t>год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27630" y="4449880"/>
            <a:ext cx="8509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 smtClean="0">
                <a:latin typeface="Times New Roman"/>
                <a:cs typeface="Times New Roman"/>
              </a:rPr>
              <a:t>20</a:t>
            </a:r>
            <a:r>
              <a:rPr lang="ru-RU" sz="1800" dirty="0" smtClean="0">
                <a:latin typeface="Times New Roman"/>
                <a:cs typeface="Times New Roman"/>
              </a:rPr>
              <a:t>21</a:t>
            </a:r>
            <a:r>
              <a:rPr sz="1800" spc="-95" dirty="0" smtClean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Times New Roman"/>
                <a:cs typeface="Times New Roman"/>
              </a:rPr>
              <a:t>год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84509" y="4443448"/>
            <a:ext cx="8509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 smtClean="0">
                <a:latin typeface="Times New Roman"/>
                <a:cs typeface="Times New Roman"/>
              </a:rPr>
              <a:t>20</a:t>
            </a:r>
            <a:r>
              <a:rPr lang="ru-RU" sz="1800" dirty="0" smtClean="0">
                <a:latin typeface="Times New Roman"/>
                <a:cs typeface="Times New Roman"/>
              </a:rPr>
              <a:t>22</a:t>
            </a:r>
            <a:r>
              <a:rPr sz="1800" spc="-95" dirty="0" smtClean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Times New Roman"/>
                <a:cs typeface="Times New Roman"/>
              </a:rPr>
              <a:t>год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64782" y="3752583"/>
            <a:ext cx="31178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dirty="0" smtClean="0">
                <a:latin typeface="Times New Roman"/>
                <a:cs typeface="Times New Roman"/>
              </a:rPr>
              <a:t>1,0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05187" y="3752582"/>
            <a:ext cx="31178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dirty="0" smtClean="0">
                <a:latin typeface="Times New Roman"/>
                <a:cs typeface="Times New Roman"/>
              </a:rPr>
              <a:t>1,5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13291" y="3752581"/>
            <a:ext cx="31178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dirty="0" smtClean="0">
                <a:latin typeface="Times New Roman"/>
                <a:cs typeface="Times New Roman"/>
              </a:rPr>
              <a:t>1,8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57307" y="1462921"/>
            <a:ext cx="42608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 smtClean="0">
                <a:latin typeface="Times New Roman"/>
                <a:cs typeface="Times New Roman"/>
              </a:rPr>
              <a:t>99</a:t>
            </a:r>
            <a:r>
              <a:rPr lang="ru-RU" sz="1800" dirty="0" smtClean="0">
                <a:latin typeface="Times New Roman"/>
                <a:cs typeface="Times New Roman"/>
              </a:rPr>
              <a:t>,0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05187" y="1451416"/>
            <a:ext cx="42608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 smtClean="0">
                <a:latin typeface="Times New Roman"/>
                <a:cs typeface="Times New Roman"/>
              </a:rPr>
              <a:t>9</a:t>
            </a:r>
            <a:r>
              <a:rPr lang="ru-RU" sz="1800" dirty="0" smtClean="0">
                <a:latin typeface="Times New Roman"/>
                <a:cs typeface="Times New Roman"/>
              </a:rPr>
              <a:t>8</a:t>
            </a:r>
            <a:r>
              <a:rPr sz="1800" dirty="0" smtClean="0">
                <a:latin typeface="Times New Roman"/>
                <a:cs typeface="Times New Roman"/>
              </a:rPr>
              <a:t>,</a:t>
            </a:r>
            <a:r>
              <a:rPr lang="ru-RU" sz="1800" dirty="0" smtClean="0">
                <a:latin typeface="Times New Roman"/>
                <a:cs typeface="Times New Roman"/>
              </a:rPr>
              <a:t>5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128087" y="1451415"/>
            <a:ext cx="42608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 smtClean="0">
                <a:latin typeface="Times New Roman"/>
                <a:cs typeface="Times New Roman"/>
              </a:rPr>
              <a:t>9</a:t>
            </a:r>
            <a:r>
              <a:rPr lang="ru-RU" sz="1800" dirty="0" smtClean="0">
                <a:latin typeface="Times New Roman"/>
                <a:cs typeface="Times New Roman"/>
              </a:rPr>
              <a:t>8</a:t>
            </a:r>
            <a:r>
              <a:rPr sz="1800" dirty="0" smtClean="0">
                <a:latin typeface="Times New Roman"/>
                <a:cs typeface="Times New Roman"/>
              </a:rPr>
              <a:t>,</a:t>
            </a:r>
            <a:r>
              <a:rPr lang="ru-RU" sz="1800" dirty="0" smtClean="0">
                <a:latin typeface="Times New Roman"/>
                <a:cs typeface="Times New Roman"/>
              </a:rPr>
              <a:t>2</a:t>
            </a:r>
            <a:endParaRPr sz="1800" dirty="0">
              <a:latin typeface="Times New Roman"/>
              <a:cs typeface="Times New Roman"/>
            </a:endParaRPr>
          </a:p>
        </p:txBody>
      </p:sp>
      <p:pic>
        <p:nvPicPr>
          <p:cNvPr id="21" name="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15200" y="1672659"/>
            <a:ext cx="137159" cy="137160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88898" y="2616718"/>
            <a:ext cx="137159" cy="137160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7510846" y="1572408"/>
            <a:ext cx="1638935" cy="13458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20"/>
              </a:lnSpc>
              <a:spcBef>
                <a:spcPts val="100"/>
              </a:spcBef>
            </a:pPr>
            <a:r>
              <a:rPr sz="1400" spc="-25" dirty="0">
                <a:latin typeface="Times New Roman"/>
                <a:cs typeface="Times New Roman"/>
              </a:rPr>
              <a:t>Расходы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</a:t>
            </a:r>
            <a:endParaRPr sz="1400" dirty="0">
              <a:latin typeface="Times New Roman"/>
              <a:cs typeface="Times New Roman"/>
            </a:endParaRPr>
          </a:p>
          <a:p>
            <a:pPr marL="12700" marR="5080">
              <a:lnSpc>
                <a:spcPct val="96300"/>
              </a:lnSpc>
              <a:spcBef>
                <a:spcPts val="35"/>
              </a:spcBef>
            </a:pPr>
            <a:r>
              <a:rPr lang="ru-RU" sz="1400" dirty="0">
                <a:latin typeface="Times New Roman"/>
                <a:cs typeface="Times New Roman"/>
              </a:rPr>
              <a:t>м</a:t>
            </a:r>
            <a:r>
              <a:rPr lang="ru-RU" sz="1400" dirty="0" smtClean="0">
                <a:latin typeface="Times New Roman"/>
                <a:cs typeface="Times New Roman"/>
              </a:rPr>
              <a:t>униципальным программа</a:t>
            </a:r>
            <a:endParaRPr lang="ru-RU" sz="1400" spc="-5" dirty="0" smtClean="0">
              <a:latin typeface="Times New Roman"/>
              <a:cs typeface="Times New Roman"/>
            </a:endParaRPr>
          </a:p>
          <a:p>
            <a:pPr marL="12700" marR="5080">
              <a:lnSpc>
                <a:spcPct val="96300"/>
              </a:lnSpc>
              <a:spcBef>
                <a:spcPts val="35"/>
              </a:spcBef>
            </a:pPr>
            <a:endParaRPr lang="ru-RU" sz="1600" spc="-5" dirty="0">
              <a:latin typeface="Times New Roman"/>
              <a:cs typeface="Times New Roman"/>
            </a:endParaRPr>
          </a:p>
          <a:p>
            <a:pPr marL="12700" marR="5080">
              <a:lnSpc>
                <a:spcPct val="96300"/>
              </a:lnSpc>
              <a:spcBef>
                <a:spcPts val="35"/>
              </a:spcBef>
            </a:pPr>
            <a:r>
              <a:rPr lang="ru-RU" sz="1400" spc="-5" dirty="0" smtClean="0">
                <a:latin typeface="Times New Roman"/>
                <a:cs typeface="Times New Roman"/>
              </a:rPr>
              <a:t>Непрограммные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-434" dirty="0" smtClean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расходы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705917" y="76944"/>
            <a:ext cx="8438083" cy="475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105"/>
              </a:spcBef>
            </a:pPr>
            <a:r>
              <a:rPr lang="ru-RU" sz="15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ДОЛЯ РАСХОДОВ МУНИЦИПАЛЬНЫХ ПРОГРАММ </a:t>
            </a:r>
            <a:br>
              <a:rPr lang="ru-RU" sz="15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В БЮДЖЕТЕ В 2020-2022 годах, %</a:t>
            </a:r>
            <a:endParaRPr lang="ru-RU" sz="15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38" y="-32905"/>
            <a:ext cx="701419" cy="847548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68382" y="133350"/>
            <a:ext cx="8475618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500" b="1" dirty="0" smtClean="0">
                <a:solidFill>
                  <a:srgbClr val="A88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СТРУКТУРА РАСХОДОВ БЮДЖЕТА ПО РАЗДЕЛАМ БЮДЖЕТНОЙ КЛАССИФИКАЦИИ, %</a:t>
            </a:r>
            <a:endParaRPr lang="ru-RU" sz="1500" b="1" dirty="0">
              <a:solidFill>
                <a:srgbClr val="A88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3866221420"/>
              </p:ext>
            </p:extLst>
          </p:nvPr>
        </p:nvGraphicFramePr>
        <p:xfrm>
          <a:off x="685800" y="946351"/>
          <a:ext cx="809256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object 12"/>
          <p:cNvSpPr txBox="1"/>
          <p:nvPr/>
        </p:nvSpPr>
        <p:spPr>
          <a:xfrm>
            <a:off x="1143000" y="955441"/>
            <a:ext cx="2328266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b="1" spc="-5" dirty="0">
                <a:latin typeface="Times New Roman"/>
                <a:cs typeface="Times New Roman"/>
              </a:rPr>
              <a:t>Всего 841,7 </a:t>
            </a:r>
            <a:r>
              <a:rPr lang="ru-RU" b="1" spc="-5" dirty="0" smtClean="0">
                <a:latin typeface="Times New Roman"/>
                <a:cs typeface="Times New Roman"/>
              </a:rPr>
              <a:t>млн руб.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38" y="-32905"/>
            <a:ext cx="701419" cy="847548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68382" y="222631"/>
            <a:ext cx="8475618" cy="24429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ru-RU" sz="1500" b="1" dirty="0" smtClean="0">
                <a:solidFill>
                  <a:srgbClr val="A88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РАСХОДЫ БЮДЖЕТА ПО ВИДАМ РАСХОДОВ В 2022 ГОДУ, МЛН.</a:t>
            </a:r>
            <a:r>
              <a:rPr lang="ru-RU" sz="1200" b="1" dirty="0" smtClean="0">
                <a:solidFill>
                  <a:srgbClr val="A88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500" b="1" dirty="0" smtClean="0">
                <a:solidFill>
                  <a:srgbClr val="A88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РУБ</a:t>
            </a:r>
            <a:r>
              <a:rPr lang="ru-RU" sz="1200" b="1" dirty="0" smtClean="0">
                <a:solidFill>
                  <a:srgbClr val="A88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lang="ru-RU" sz="1200" b="1" dirty="0">
              <a:solidFill>
                <a:srgbClr val="A88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886766738"/>
              </p:ext>
            </p:extLst>
          </p:nvPr>
        </p:nvGraphicFramePr>
        <p:xfrm>
          <a:off x="609600" y="1047750"/>
          <a:ext cx="7696200" cy="3893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object 13"/>
          <p:cNvSpPr txBox="1"/>
          <p:nvPr/>
        </p:nvSpPr>
        <p:spPr>
          <a:xfrm>
            <a:off x="6858000" y="632356"/>
            <a:ext cx="2362200" cy="319318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b="1" spc="-5" dirty="0">
                <a:latin typeface="Times New Roman"/>
                <a:cs typeface="Times New Roman"/>
              </a:rPr>
              <a:t>Всего: </a:t>
            </a:r>
            <a:r>
              <a:rPr lang="ru-RU" b="1" spc="-5" dirty="0" smtClean="0">
                <a:latin typeface="Times New Roman"/>
                <a:cs typeface="Times New Roman"/>
              </a:rPr>
              <a:t>841,7 млн руб.</a:t>
            </a:r>
            <a:endParaRPr b="1" spc="-5" dirty="0">
              <a:latin typeface="Times New Roman"/>
              <a:cs typeface="Times New Roman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38" y="-32905"/>
            <a:ext cx="701419" cy="847548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68380" y="98068"/>
            <a:ext cx="8430637" cy="24429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500" b="1" dirty="0" smtClean="0">
                <a:solidFill>
                  <a:srgbClr val="A88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РАЗДЕЛ «ОБЩЕГОСУДАРСТВЕННЫЕ РАСХОДЫ» В 2022 </a:t>
            </a:r>
            <a:r>
              <a:rPr lang="ru-RU" sz="1500" b="1" dirty="0">
                <a:solidFill>
                  <a:srgbClr val="A88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</a:t>
            </a:r>
            <a:r>
              <a:rPr lang="ru-RU" sz="1500" b="1" dirty="0" smtClean="0">
                <a:solidFill>
                  <a:srgbClr val="A88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., МЛН. РУБ</a:t>
            </a:r>
            <a:r>
              <a:rPr sz="1500" b="1" dirty="0" smtClean="0">
                <a:solidFill>
                  <a:srgbClr val="A88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sz="1500" b="1" dirty="0">
              <a:solidFill>
                <a:srgbClr val="A88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62600" y="1083753"/>
            <a:ext cx="3536418" cy="30283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dirty="0">
                <a:latin typeface="Times New Roman"/>
                <a:cs typeface="Times New Roman"/>
              </a:rPr>
              <a:t>0102</a:t>
            </a:r>
            <a:r>
              <a:rPr sz="1400" b="1" spc="-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lang="ru-RU" sz="1400" spc="-10" dirty="0">
                <a:latin typeface="Times New Roman"/>
                <a:cs typeface="Times New Roman"/>
              </a:rPr>
              <a:t>Функционирование высшего должностного лица субъекта Российской Федерации и муниципального образования</a:t>
            </a: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dirty="0" smtClean="0">
                <a:latin typeface="Times New Roman"/>
                <a:cs typeface="Times New Roman"/>
              </a:rPr>
              <a:t>0104</a:t>
            </a:r>
            <a:r>
              <a:rPr sz="1400" b="1" spc="-40" dirty="0" smtClean="0">
                <a:latin typeface="Times New Roman"/>
                <a:cs typeface="Times New Roman"/>
              </a:rPr>
              <a:t> </a:t>
            </a:r>
            <a:r>
              <a:rPr sz="1400" spc="-5" dirty="0" smtClean="0">
                <a:latin typeface="Times New Roman"/>
                <a:cs typeface="Times New Roman"/>
              </a:rPr>
              <a:t>–</a:t>
            </a:r>
            <a:r>
              <a:rPr lang="ru-RU" sz="1400" spc="-5" dirty="0" smtClean="0">
                <a:latin typeface="Times New Roman"/>
                <a:cs typeface="Times New Roman"/>
              </a:rPr>
              <a:t> </a:t>
            </a:r>
            <a:r>
              <a:rPr lang="ru-RU" sz="1400" spc="-5" dirty="0">
                <a:latin typeface="Times New Roman"/>
                <a:cs typeface="Times New Roman"/>
              </a:rPr>
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</a:t>
            </a:r>
            <a:r>
              <a:rPr lang="ru-RU" sz="1400" spc="-5" dirty="0" smtClean="0">
                <a:latin typeface="Times New Roman"/>
                <a:cs typeface="Times New Roman"/>
              </a:rPr>
              <a:t>администраций</a:t>
            </a:r>
            <a:endParaRPr lang="en-US" sz="1400" spc="-5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dirty="0" smtClean="0">
                <a:latin typeface="Times New Roman"/>
                <a:cs typeface="Times New Roman"/>
              </a:rPr>
              <a:t>0106 </a:t>
            </a:r>
            <a:r>
              <a:rPr lang="ru-RU" sz="1400" spc="-5" dirty="0" smtClean="0">
                <a:latin typeface="Times New Roman"/>
                <a:cs typeface="Times New Roman"/>
              </a:rPr>
              <a:t>- </a:t>
            </a:r>
            <a:r>
              <a:rPr lang="ru-RU" sz="1400" spc="-5" dirty="0">
                <a:latin typeface="Times New Roman"/>
                <a:cs typeface="Times New Roman"/>
              </a:rPr>
              <a:t>Обеспечение деятельности финансовых, налоговых и таможенных органов и органов финансового (финансово-бюджетного) </a:t>
            </a:r>
            <a:r>
              <a:rPr lang="ru-RU" sz="1400" spc="-5" dirty="0" smtClean="0">
                <a:latin typeface="Times New Roman"/>
                <a:cs typeface="Times New Roman"/>
              </a:rPr>
              <a:t>надзора</a:t>
            </a:r>
            <a:endParaRPr lang="en-US" sz="1400" spc="-5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ru-RU" sz="1400" b="1" spc="-5" dirty="0" smtClean="0">
                <a:latin typeface="Times New Roman"/>
                <a:cs typeface="Times New Roman"/>
              </a:rPr>
              <a:t>0111 - </a:t>
            </a:r>
            <a:r>
              <a:rPr lang="ru-RU" sz="1400" spc="-5" dirty="0" smtClean="0">
                <a:latin typeface="Times New Roman"/>
                <a:cs typeface="Times New Roman"/>
              </a:rPr>
              <a:t> Резервный фонд</a:t>
            </a:r>
            <a:endParaRPr sz="1400" dirty="0">
              <a:latin typeface="Times New Roman"/>
              <a:cs typeface="Times New Roman"/>
            </a:endParaRPr>
          </a:p>
          <a:p>
            <a:pPr marL="12700" marR="61594" algn="just">
              <a:lnSpc>
                <a:spcPct val="100000"/>
              </a:lnSpc>
              <a:spcBef>
                <a:spcPts val="5"/>
              </a:spcBef>
            </a:pPr>
            <a:r>
              <a:rPr sz="1400" b="1" dirty="0" smtClean="0">
                <a:latin typeface="Times New Roman"/>
                <a:cs typeface="Times New Roman"/>
              </a:rPr>
              <a:t>0113</a:t>
            </a:r>
            <a:r>
              <a:rPr lang="ru-RU" sz="1400" b="1" dirty="0" smtClean="0">
                <a:latin typeface="Times New Roman"/>
                <a:cs typeface="Times New Roman"/>
              </a:rPr>
              <a:t> - </a:t>
            </a:r>
            <a:r>
              <a:rPr lang="ru-RU" sz="1400" spc="-5" dirty="0">
                <a:latin typeface="Times New Roman"/>
                <a:cs typeface="Times New Roman"/>
              </a:rPr>
              <a:t>Другие общегосударственные вопросы</a:t>
            </a:r>
            <a:endParaRPr sz="1400" dirty="0">
              <a:latin typeface="Times New Roman"/>
              <a:cs typeface="Times New Roman"/>
            </a:endParaRPr>
          </a:p>
        </p:txBody>
      </p:sp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2866894362"/>
              </p:ext>
            </p:extLst>
          </p:nvPr>
        </p:nvGraphicFramePr>
        <p:xfrm>
          <a:off x="228601" y="946351"/>
          <a:ext cx="5099172" cy="3513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2362200" y="2190750"/>
            <a:ext cx="167640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Всего:</a:t>
            </a:r>
            <a:r>
              <a:rPr sz="2000" b="1" spc="-4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65,9</a:t>
            </a:r>
            <a:endParaRPr sz="2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38" y="-32905"/>
            <a:ext cx="701419" cy="847548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5309" y="209449"/>
            <a:ext cx="8475618" cy="475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5"/>
              </a:spcBef>
            </a:pPr>
            <a:r>
              <a:rPr lang="ru-RU" sz="15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ДИНАМИКА РАСХОДОВ НА СОДЕРЖАНИЕ ОМСУ </a:t>
            </a:r>
            <a:br>
              <a:rPr lang="ru-RU" sz="15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И ИХ ДОЛЯ  В ОБЩИХ РАСХОДАХ БЮДЖЕТА</a:t>
            </a:r>
            <a:endParaRPr lang="ru-RU" sz="15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30200" y="581030"/>
            <a:ext cx="4064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 smtClean="0">
                <a:latin typeface="Times New Roman"/>
                <a:cs typeface="Times New Roman"/>
              </a:rPr>
              <a:t>%</a:t>
            </a:r>
            <a:endParaRPr sz="1800" dirty="0">
              <a:latin typeface="Times New Roman"/>
              <a:cs typeface="Times New Roman"/>
            </a:endParaRPr>
          </a:p>
        </p:txBody>
      </p:sp>
      <p:graphicFrame>
        <p:nvGraphicFramePr>
          <p:cNvPr id="33" name="Диаграмма 32"/>
          <p:cNvGraphicFramePr/>
          <p:nvPr>
            <p:extLst>
              <p:ext uri="{D42A27DB-BD31-4B8C-83A1-F6EECF244321}">
                <p14:modId xmlns:p14="http://schemas.microsoft.com/office/powerpoint/2010/main" val="3625048577"/>
              </p:ext>
            </p:extLst>
          </p:nvPr>
        </p:nvGraphicFramePr>
        <p:xfrm>
          <a:off x="668381" y="1082676"/>
          <a:ext cx="7942219" cy="3698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38" y="-32905"/>
            <a:ext cx="701419" cy="847548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418083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16870" y="975349"/>
            <a:ext cx="8031892" cy="28469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hangingPunct="0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02079" y="975349"/>
            <a:ext cx="5527187" cy="2115489"/>
          </a:xfrm>
          <a:prstGeom prst="rect">
            <a:avLst/>
          </a:prstGeom>
          <a:solidFill>
            <a:srgbClr val="F2F8EE"/>
          </a:solidFill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000" tIns="34290" rIns="189000" bIns="34290" rtlCol="0" anchor="ctr"/>
          <a:lstStyle/>
          <a:p>
            <a:r>
              <a:rPr lang="ru-RU" sz="1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 Российской Федерации</a:t>
            </a:r>
          </a:p>
          <a:p>
            <a:pPr lvl="0" algn="just" defTabSz="457200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lvl="0" defTabSz="457200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Решение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Думы Лихославльского муниципального округа от 28.12.2021 № 8/74-1 «Об утверждении положения о бюджетном процессе в Лихославльском муниципальном округе Тверской области»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06809" y="3289553"/>
            <a:ext cx="5527187" cy="1604037"/>
          </a:xfrm>
          <a:prstGeom prst="rect">
            <a:avLst/>
          </a:prstGeom>
          <a:solidFill>
            <a:srgbClr val="F2F8EE"/>
          </a:solidFill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000" tIns="34290" rIns="189000" bIns="34290" rtlCol="0" anchor="ctr"/>
          <a:lstStyle/>
          <a:p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годового отчета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исполнении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Лихославльского муниципального округа Тверской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за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в соответствии с требованиями бюджетного законодательства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5894" y="975349"/>
            <a:ext cx="1712285" cy="2115489"/>
          </a:xfrm>
          <a:prstGeom prst="rect">
            <a:avLst/>
          </a:prstGeom>
          <a:solidFill>
            <a:srgbClr val="D7EBCB"/>
          </a:solidFill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Правовые 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95893" y="3298844"/>
            <a:ext cx="1712286" cy="1601053"/>
          </a:xfrm>
          <a:prstGeom prst="rect">
            <a:avLst/>
          </a:prstGeom>
          <a:solidFill>
            <a:srgbClr val="D7EBCB"/>
          </a:solidFill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2765152" y="3899403"/>
            <a:ext cx="263159" cy="283093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8752350" y="4767627"/>
            <a:ext cx="279985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668381" y="185062"/>
            <a:ext cx="8475619" cy="300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500" b="1" dirty="0">
                <a:solidFill>
                  <a:srgbClr val="CCAF0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ПРАВОВЫЕ ОСНОВАНИЯ И ЦЕЛЬ ПРИНЯТИЯ ПРАВОВОГО АКТА</a:t>
            </a:r>
          </a:p>
        </p:txBody>
      </p:sp>
      <p:sp>
        <p:nvSpPr>
          <p:cNvPr id="17" name="Стрелка вправо 16"/>
          <p:cNvSpPr/>
          <p:nvPr/>
        </p:nvSpPr>
        <p:spPr>
          <a:xfrm>
            <a:off x="2765151" y="1954867"/>
            <a:ext cx="263159" cy="283093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38" y="-32905"/>
            <a:ext cx="701419" cy="847548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67669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3"/>
          <p:cNvSpPr txBox="1">
            <a:spLocks/>
          </p:cNvSpPr>
          <p:nvPr/>
        </p:nvSpPr>
        <p:spPr>
          <a:xfrm>
            <a:off x="685800" y="98803"/>
            <a:ext cx="8426228" cy="48667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 algn="ctr">
              <a:spcBef>
                <a:spcPts val="105"/>
              </a:spcBef>
            </a:pPr>
            <a:r>
              <a:rPr lang="ru-RU" sz="15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РАСХОДЫ ПО РАЗДЕЛУ «НАЦИОНАЛЬНАЯ ЭКОНОМИКА» </a:t>
            </a:r>
          </a:p>
          <a:p>
            <a:pPr marL="12700" marR="5080" algn="ctr">
              <a:spcBef>
                <a:spcPts val="105"/>
              </a:spcBef>
            </a:pPr>
            <a:r>
              <a:rPr lang="ru-RU" sz="15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В 2021-2022 </a:t>
            </a:r>
            <a:r>
              <a:rPr lang="ru-RU" sz="1500" b="1" dirty="0" err="1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sz="15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, МЛН. РУБ.</a:t>
            </a:r>
            <a:endParaRPr lang="ru-RU" sz="15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631164821"/>
              </p:ext>
            </p:extLst>
          </p:nvPr>
        </p:nvGraphicFramePr>
        <p:xfrm>
          <a:off x="76200" y="814643"/>
          <a:ext cx="8797921" cy="3964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38" y="-32905"/>
            <a:ext cx="701419" cy="847548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68381" y="201656"/>
            <a:ext cx="8475619" cy="4879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2269490" algn="ctr">
              <a:lnSpc>
                <a:spcPct val="100000"/>
              </a:lnSpc>
              <a:spcBef>
                <a:spcPts val="105"/>
              </a:spcBef>
            </a:pPr>
            <a:r>
              <a:rPr lang="ru-RU" sz="1500" b="1" dirty="0" smtClean="0">
                <a:solidFill>
                  <a:srgbClr val="A88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СТРУКТУРА РАСХОДОВ РАЗДЕЛА «НАЦИОНАЛЬНАЯ ЭКОНОМИКА»  </a:t>
            </a:r>
          </a:p>
          <a:p>
            <a:pPr marL="12700" marR="5080" indent="-2269490" algn="ctr">
              <a:lnSpc>
                <a:spcPct val="100000"/>
              </a:lnSpc>
              <a:spcBef>
                <a:spcPts val="105"/>
              </a:spcBef>
            </a:pPr>
            <a:r>
              <a:rPr lang="ru-RU" sz="1500" b="1" dirty="0" smtClean="0">
                <a:solidFill>
                  <a:srgbClr val="A88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2022 ГОДУ, МЛН. РУБ</a:t>
            </a:r>
            <a:r>
              <a:rPr sz="1500" b="1" dirty="0" smtClean="0">
                <a:solidFill>
                  <a:srgbClr val="A88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sz="1500" b="1" dirty="0">
              <a:solidFill>
                <a:srgbClr val="A88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1996667228"/>
              </p:ext>
            </p:extLst>
          </p:nvPr>
        </p:nvGraphicFramePr>
        <p:xfrm>
          <a:off x="319531" y="1293404"/>
          <a:ext cx="8291069" cy="3640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3505210" y="2571750"/>
            <a:ext cx="1600199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b="1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Всего</a:t>
            </a:r>
            <a:r>
              <a:rPr sz="2000" b="1" dirty="0">
                <a:solidFill>
                  <a:schemeClr val="bg1"/>
                </a:solidFill>
                <a:latin typeface="Times New Roman"/>
                <a:cs typeface="Times New Roman"/>
              </a:rPr>
              <a:t>:</a:t>
            </a:r>
            <a:r>
              <a:rPr sz="2000" b="1" spc="-4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124,0</a:t>
            </a:r>
            <a:endParaRPr sz="2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38" y="-32905"/>
            <a:ext cx="701419" cy="847548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Диаграмма 34"/>
          <p:cNvGraphicFramePr/>
          <p:nvPr>
            <p:extLst>
              <p:ext uri="{D42A27DB-BD31-4B8C-83A1-F6EECF244321}">
                <p14:modId xmlns:p14="http://schemas.microsoft.com/office/powerpoint/2010/main" val="1703528639"/>
              </p:ext>
            </p:extLst>
          </p:nvPr>
        </p:nvGraphicFramePr>
        <p:xfrm>
          <a:off x="990600" y="570832"/>
          <a:ext cx="6324600" cy="4363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object 2"/>
          <p:cNvSpPr txBox="1"/>
          <p:nvPr/>
        </p:nvSpPr>
        <p:spPr>
          <a:xfrm>
            <a:off x="668382" y="182704"/>
            <a:ext cx="8475618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2269490" algn="ctr">
              <a:spcBef>
                <a:spcPts val="105"/>
              </a:spcBef>
            </a:pPr>
            <a:r>
              <a:rPr lang="ru-RU" sz="1500" b="1" dirty="0" smtClean="0">
                <a:solidFill>
                  <a:srgbClr val="A88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ДОРОЖНЫЙ ФОНД, МЛН. РУБ.</a:t>
            </a:r>
            <a:endParaRPr sz="1500" b="1" dirty="0">
              <a:solidFill>
                <a:srgbClr val="A88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04800" y="4248150"/>
            <a:ext cx="3665410" cy="369332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lang="ru-RU" sz="1400" spc="-10" dirty="0" smtClean="0">
                <a:latin typeface="Times New Roman"/>
                <a:cs typeface="Times New Roman"/>
              </a:rPr>
              <a:t>Источники формирования дорожного фонда</a:t>
            </a:r>
            <a:r>
              <a:rPr sz="1400" dirty="0" smtClean="0">
                <a:latin typeface="Times New Roman"/>
                <a:cs typeface="Times New Roman"/>
              </a:rPr>
              <a:t>: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858000" y="1516230"/>
            <a:ext cx="2168296" cy="152028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15595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lang="ru-RU" sz="1400" dirty="0" smtClean="0">
                <a:latin typeface="Times New Roman"/>
                <a:cs typeface="Times New Roman"/>
              </a:rPr>
              <a:t>результате вложения</a:t>
            </a:r>
            <a:r>
              <a:rPr lang="ru-RU" sz="1400" spc="-5" dirty="0" smtClean="0">
                <a:latin typeface="Times New Roman"/>
                <a:cs typeface="Times New Roman"/>
              </a:rPr>
              <a:t> в 2022 году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lang="ru-RU" sz="1400" spc="-15" dirty="0" smtClean="0">
                <a:latin typeface="Times New Roman"/>
                <a:cs typeface="Times New Roman"/>
              </a:rPr>
              <a:t>бюджетных </a:t>
            </a:r>
            <a:r>
              <a:rPr lang="ru-RU" sz="1400" spc="-5" dirty="0">
                <a:latin typeface="Times New Roman"/>
                <a:cs typeface="Times New Roman"/>
              </a:rPr>
              <a:t>средств </a:t>
            </a:r>
            <a:r>
              <a:rPr lang="ru-RU" sz="1400" spc="-5" dirty="0" smtClean="0">
                <a:latin typeface="Times New Roman"/>
                <a:cs typeface="Times New Roman"/>
              </a:rPr>
              <a:t>обеспечено функционирование</a:t>
            </a:r>
            <a:r>
              <a:rPr sz="1400" spc="40" dirty="0" smtClean="0">
                <a:latin typeface="Times New Roman"/>
                <a:cs typeface="Times New Roman"/>
              </a:rPr>
              <a:t> </a:t>
            </a:r>
            <a:r>
              <a:rPr lang="ru-RU" sz="1400" spc="-5" dirty="0" smtClean="0">
                <a:latin typeface="Times New Roman"/>
                <a:cs typeface="Times New Roman"/>
              </a:rPr>
              <a:t>317</a:t>
            </a:r>
            <a:r>
              <a:rPr sz="1400" dirty="0" smtClean="0">
                <a:latin typeface="Times New Roman"/>
                <a:cs typeface="Times New Roman"/>
              </a:rPr>
              <a:t> </a:t>
            </a:r>
            <a:r>
              <a:rPr lang="ru-RU" sz="1400" dirty="0" smtClean="0">
                <a:latin typeface="Times New Roman"/>
                <a:cs typeface="Times New Roman"/>
              </a:rPr>
              <a:t>км дорог</a:t>
            </a:r>
            <a:r>
              <a:rPr sz="1400" spc="-15" dirty="0" smtClean="0">
                <a:latin typeface="Times New Roman"/>
                <a:cs typeface="Times New Roman"/>
              </a:rPr>
              <a:t> </a:t>
            </a:r>
            <a:r>
              <a:rPr lang="ru-RU" sz="1400" spc="-15" dirty="0" smtClean="0">
                <a:latin typeface="Times New Roman"/>
                <a:cs typeface="Times New Roman"/>
              </a:rPr>
              <a:t>местного значения и выполнен ремонт</a:t>
            </a:r>
            <a:r>
              <a:rPr sz="1400" spc="10" dirty="0" smtClean="0">
                <a:latin typeface="Times New Roman"/>
                <a:cs typeface="Times New Roman"/>
              </a:rPr>
              <a:t> </a:t>
            </a:r>
            <a:r>
              <a:rPr lang="ru-RU" sz="1400" spc="-5" dirty="0" smtClean="0">
                <a:latin typeface="Times New Roman"/>
                <a:cs typeface="Times New Roman"/>
              </a:rPr>
              <a:t>2,5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км </a:t>
            </a:r>
            <a:r>
              <a:rPr sz="1400" spc="-3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дорог.</a:t>
            </a:r>
            <a:endParaRPr sz="1400" dirty="0">
              <a:latin typeface="Times New Roman"/>
              <a:cs typeface="Times New Roman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38" y="-32905"/>
            <a:ext cx="701419" cy="847548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68381" y="208745"/>
            <a:ext cx="8475619" cy="4738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2269490" algn="ctr">
              <a:lnSpc>
                <a:spcPct val="100000"/>
              </a:lnSpc>
              <a:spcBef>
                <a:spcPts val="105"/>
              </a:spcBef>
            </a:pPr>
            <a:r>
              <a:rPr lang="ru-RU" sz="1500" b="1" dirty="0" smtClean="0">
                <a:solidFill>
                  <a:srgbClr val="A88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СТРУКТУРА РАСХОДОВ  ЖИЛИЩНО-КОММУНАЛЬНОГО ХОЗЯЙСТВА  В 2022 ГОДУ,  МЛН. РУБ.</a:t>
            </a:r>
            <a:endParaRPr sz="1500" b="1" dirty="0">
              <a:solidFill>
                <a:srgbClr val="A88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3914165787"/>
              </p:ext>
            </p:extLst>
          </p:nvPr>
        </p:nvGraphicFramePr>
        <p:xfrm>
          <a:off x="1143000" y="946351"/>
          <a:ext cx="71628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object 15"/>
          <p:cNvSpPr txBox="1"/>
          <p:nvPr/>
        </p:nvSpPr>
        <p:spPr>
          <a:xfrm>
            <a:off x="3505210" y="2571755"/>
            <a:ext cx="198310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Всего - 43,5</a:t>
            </a:r>
            <a:endParaRPr sz="16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38" y="-32905"/>
            <a:ext cx="701419" cy="847548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8381" y="117401"/>
            <a:ext cx="8399419" cy="490519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indent="-2269490">
              <a:spcBef>
                <a:spcPts val="105"/>
              </a:spcBef>
            </a:pPr>
            <a:r>
              <a:rPr lang="ru-RU" sz="15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ДИНАМИКА РАСХОДОВ ПО РАЗДЕЛУ «ЖИЛИЩНО-КОММУНАЛЬНОЕ ХОЗЯЙСТВО», МЛН. РУБ.</a:t>
            </a:r>
            <a:endParaRPr lang="ru-RU" sz="15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5" name="Диаграмма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981709"/>
              </p:ext>
            </p:extLst>
          </p:nvPr>
        </p:nvGraphicFramePr>
        <p:xfrm>
          <a:off x="304802" y="920572"/>
          <a:ext cx="8458201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bject 31"/>
          <p:cNvSpPr txBox="1"/>
          <p:nvPr/>
        </p:nvSpPr>
        <p:spPr>
          <a:xfrm>
            <a:off x="2718547" y="1294270"/>
            <a:ext cx="4572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25,5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8" name="object 31"/>
          <p:cNvSpPr txBox="1"/>
          <p:nvPr/>
        </p:nvSpPr>
        <p:spPr>
          <a:xfrm>
            <a:off x="6101322" y="590550"/>
            <a:ext cx="4572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43,5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4" name="Левая фигурная скобка 3"/>
          <p:cNvSpPr/>
          <p:nvPr/>
        </p:nvSpPr>
        <p:spPr>
          <a:xfrm rot="5400000">
            <a:off x="2794755" y="356634"/>
            <a:ext cx="304801" cy="275384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Левая фигурная скобка 9"/>
          <p:cNvSpPr/>
          <p:nvPr/>
        </p:nvSpPr>
        <p:spPr>
          <a:xfrm rot="5400000">
            <a:off x="6177532" y="-313381"/>
            <a:ext cx="304801" cy="275384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38" y="-32905"/>
            <a:ext cx="701419" cy="847548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988" y="134795"/>
            <a:ext cx="8512012" cy="536972"/>
          </a:xfrm>
        </p:spPr>
        <p:txBody>
          <a:bodyPr>
            <a:normAutofit/>
          </a:bodyPr>
          <a:lstStyle/>
          <a:p>
            <a:pPr marL="12700" marR="5080" indent="-2269490">
              <a:spcBef>
                <a:spcPts val="105"/>
              </a:spcBef>
            </a:pPr>
            <a:r>
              <a:rPr lang="ru-RU" sz="15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ДИНАМИКА РАСХОДОВ БЮДЖЕТА ПО ОТРАСЛИ «ОБРАЗОВАНИЕ»</a:t>
            </a:r>
            <a:endParaRPr lang="ru-RU" sz="15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0" y="819150"/>
            <a:ext cx="5486400" cy="369927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2018 год – 350,6 млн рублей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2019 год – 457,0 млн рублей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2020 год – 464,2 млн рублей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2021 год – 388,0 млн рублей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2022 год – 477,2 млн рублей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Предметы учител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952750"/>
            <a:ext cx="2209800" cy="155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Школьные предмет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952750"/>
            <a:ext cx="2438400" cy="155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kartinkin.net/uploads/posts/2022-06/1655716328_3-kartinkin-net-p-kartinki-na-temu-ucheba-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00149"/>
            <a:ext cx="3657600" cy="365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38" y="-32905"/>
            <a:ext cx="701419" cy="847548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23765533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8382" y="288233"/>
            <a:ext cx="8475618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10" dirty="0" smtClean="0">
                <a:solidFill>
                  <a:srgbClr val="A88000"/>
                </a:solidFill>
                <a:latin typeface="Times New Roman"/>
                <a:cs typeface="Times New Roman"/>
              </a:rPr>
              <a:t>С</a:t>
            </a:r>
            <a:r>
              <a:rPr lang="ru-RU" sz="1500" b="1" spc="-10" dirty="0" smtClean="0">
                <a:solidFill>
                  <a:srgbClr val="A88000"/>
                </a:solidFill>
                <a:latin typeface="Times New Roman"/>
                <a:cs typeface="Times New Roman"/>
              </a:rPr>
              <a:t>ТРУКТУРА РАСХОДОВ ПО РАЗДЕЛУ </a:t>
            </a:r>
            <a:r>
              <a:rPr sz="1500" b="1" spc="-10" dirty="0" smtClean="0">
                <a:solidFill>
                  <a:srgbClr val="A88000"/>
                </a:solidFill>
                <a:latin typeface="Times New Roman"/>
                <a:cs typeface="Times New Roman"/>
              </a:rPr>
              <a:t>«О</a:t>
            </a:r>
            <a:r>
              <a:rPr lang="ru-RU" sz="1500" b="1" spc="-10" dirty="0" smtClean="0">
                <a:solidFill>
                  <a:srgbClr val="A88000"/>
                </a:solidFill>
                <a:latin typeface="Times New Roman"/>
                <a:cs typeface="Times New Roman"/>
              </a:rPr>
              <a:t>БРАЗОВАНИЕ</a:t>
            </a:r>
            <a:r>
              <a:rPr sz="1500" b="1" spc="-10" dirty="0" smtClean="0">
                <a:solidFill>
                  <a:srgbClr val="A88000"/>
                </a:solidFill>
                <a:latin typeface="Times New Roman"/>
                <a:cs typeface="Times New Roman"/>
              </a:rPr>
              <a:t>»</a:t>
            </a:r>
            <a:r>
              <a:rPr sz="1500" b="1" spc="35" dirty="0" smtClean="0">
                <a:solidFill>
                  <a:srgbClr val="A88000"/>
                </a:solidFill>
                <a:latin typeface="Times New Roman"/>
                <a:cs typeface="Times New Roman"/>
              </a:rPr>
              <a:t> </a:t>
            </a:r>
            <a:r>
              <a:rPr lang="ru-RU" sz="1500" b="1" spc="35" dirty="0" smtClean="0">
                <a:solidFill>
                  <a:srgbClr val="A88000"/>
                </a:solidFill>
                <a:latin typeface="Times New Roman"/>
                <a:cs typeface="Times New Roman"/>
              </a:rPr>
              <a:t>В</a:t>
            </a:r>
            <a:r>
              <a:rPr sz="1500" b="1" spc="-10" dirty="0" smtClean="0">
                <a:solidFill>
                  <a:srgbClr val="A88000"/>
                </a:solidFill>
                <a:latin typeface="Times New Roman"/>
                <a:cs typeface="Times New Roman"/>
              </a:rPr>
              <a:t> </a:t>
            </a:r>
            <a:r>
              <a:rPr sz="1500" b="1" dirty="0" smtClean="0">
                <a:solidFill>
                  <a:srgbClr val="A88000"/>
                </a:solidFill>
                <a:latin typeface="Times New Roman"/>
                <a:cs typeface="Times New Roman"/>
              </a:rPr>
              <a:t>202</a:t>
            </a:r>
            <a:r>
              <a:rPr lang="ru-RU" sz="1500" b="1" dirty="0" smtClean="0">
                <a:solidFill>
                  <a:srgbClr val="A88000"/>
                </a:solidFill>
                <a:latin typeface="Times New Roman"/>
                <a:cs typeface="Times New Roman"/>
              </a:rPr>
              <a:t>2</a:t>
            </a:r>
            <a:r>
              <a:rPr sz="1500" b="1" dirty="0" smtClean="0">
                <a:solidFill>
                  <a:srgbClr val="A88000"/>
                </a:solidFill>
                <a:latin typeface="Times New Roman"/>
                <a:cs typeface="Times New Roman"/>
              </a:rPr>
              <a:t> </a:t>
            </a:r>
            <a:r>
              <a:rPr lang="ru-RU" sz="1500" b="1" dirty="0" smtClean="0">
                <a:solidFill>
                  <a:srgbClr val="A88000"/>
                </a:solidFill>
              </a:rPr>
              <a:t>ГОДУ</a:t>
            </a:r>
            <a:r>
              <a:rPr sz="1500" b="1" spc="-55" dirty="0" smtClean="0">
                <a:solidFill>
                  <a:srgbClr val="A88000"/>
                </a:solidFill>
                <a:latin typeface="Times New Roman"/>
                <a:cs typeface="Times New Roman"/>
              </a:rPr>
              <a:t>,</a:t>
            </a:r>
            <a:r>
              <a:rPr sz="1500" b="1" spc="-15" dirty="0" smtClean="0">
                <a:solidFill>
                  <a:srgbClr val="A88000"/>
                </a:solidFill>
                <a:latin typeface="Times New Roman"/>
                <a:cs typeface="Times New Roman"/>
              </a:rPr>
              <a:t> </a:t>
            </a:r>
            <a:r>
              <a:rPr lang="ru-RU" sz="1500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МЛН. РУБ</a:t>
            </a:r>
            <a:r>
              <a:rPr lang="ru-RU" sz="15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1500" b="1" spc="-10" dirty="0">
              <a:solidFill>
                <a:srgbClr val="A88000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139173815"/>
              </p:ext>
            </p:extLst>
          </p:nvPr>
        </p:nvGraphicFramePr>
        <p:xfrm>
          <a:off x="1447800" y="742951"/>
          <a:ext cx="70866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3581400" y="1853457"/>
            <a:ext cx="13716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Всего</a:t>
            </a:r>
            <a:r>
              <a:rPr lang="ru-RU" sz="1800" b="1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:</a:t>
            </a:r>
            <a:r>
              <a:rPr sz="1800" b="1" spc="-5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477,2</a:t>
            </a:r>
            <a:endParaRPr sz="18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38" y="-32905"/>
            <a:ext cx="701419" cy="847548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8381" y="110228"/>
            <a:ext cx="8399419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10" dirty="0" smtClean="0">
                <a:solidFill>
                  <a:srgbClr val="A88000"/>
                </a:solidFill>
                <a:latin typeface="Times New Roman"/>
                <a:cs typeface="Times New Roman"/>
              </a:rPr>
              <a:t>Д</a:t>
            </a:r>
            <a:r>
              <a:rPr lang="ru-RU" sz="1500" b="1" spc="-10" dirty="0" smtClean="0">
                <a:solidFill>
                  <a:srgbClr val="A88000"/>
                </a:solidFill>
                <a:latin typeface="Times New Roman"/>
                <a:cs typeface="Times New Roman"/>
              </a:rPr>
              <a:t>ИНАМИКА РАСХОДОВ ПО РАЗДЕЛУ </a:t>
            </a:r>
            <a:r>
              <a:rPr sz="1500" b="1" spc="-10" dirty="0" smtClean="0">
                <a:solidFill>
                  <a:srgbClr val="A88000"/>
                </a:solidFill>
                <a:latin typeface="Times New Roman"/>
                <a:cs typeface="Times New Roman"/>
              </a:rPr>
              <a:t>«О</a:t>
            </a:r>
            <a:r>
              <a:rPr lang="ru-RU" sz="1500" b="1" spc="-10" dirty="0" smtClean="0">
                <a:solidFill>
                  <a:srgbClr val="A88000"/>
                </a:solidFill>
                <a:latin typeface="Times New Roman"/>
                <a:cs typeface="Times New Roman"/>
              </a:rPr>
              <a:t>БРАЗОВАНИЕ</a:t>
            </a:r>
            <a:r>
              <a:rPr sz="1500" b="1" spc="-10" dirty="0" smtClean="0">
                <a:solidFill>
                  <a:srgbClr val="A88000"/>
                </a:solidFill>
                <a:latin typeface="Times New Roman"/>
                <a:cs typeface="Times New Roman"/>
              </a:rPr>
              <a:t>»</a:t>
            </a:r>
            <a:r>
              <a:rPr sz="1500" b="1" spc="25" dirty="0" smtClean="0">
                <a:solidFill>
                  <a:srgbClr val="A88000"/>
                </a:solidFill>
                <a:latin typeface="Times New Roman"/>
                <a:cs typeface="Times New Roman"/>
              </a:rPr>
              <a:t> </a:t>
            </a:r>
            <a:r>
              <a:rPr lang="ru-RU" sz="1500" b="1" spc="25" dirty="0" smtClean="0">
                <a:solidFill>
                  <a:srgbClr val="A88000"/>
                </a:solidFill>
                <a:latin typeface="Times New Roman"/>
                <a:cs typeface="Times New Roman"/>
              </a:rPr>
              <a:t>В</a:t>
            </a:r>
            <a:r>
              <a:rPr sz="1500" b="1" spc="5" dirty="0" smtClean="0">
                <a:solidFill>
                  <a:srgbClr val="A88000"/>
                </a:solidFill>
                <a:latin typeface="Times New Roman"/>
                <a:cs typeface="Times New Roman"/>
              </a:rPr>
              <a:t> </a:t>
            </a:r>
            <a:r>
              <a:rPr sz="1500" b="1" dirty="0" smtClean="0">
                <a:solidFill>
                  <a:srgbClr val="A88000"/>
                </a:solidFill>
                <a:latin typeface="Times New Roman"/>
                <a:cs typeface="Times New Roman"/>
              </a:rPr>
              <a:t>20</a:t>
            </a:r>
            <a:r>
              <a:rPr lang="ru-RU" sz="1500" b="1" dirty="0" smtClean="0">
                <a:solidFill>
                  <a:srgbClr val="A88000"/>
                </a:solidFill>
                <a:latin typeface="Times New Roman"/>
                <a:cs typeface="Times New Roman"/>
              </a:rPr>
              <a:t>21</a:t>
            </a:r>
            <a:r>
              <a:rPr sz="1500" b="1" dirty="0" smtClean="0">
                <a:solidFill>
                  <a:srgbClr val="A88000"/>
                </a:solidFill>
                <a:latin typeface="Times New Roman"/>
                <a:cs typeface="Times New Roman"/>
              </a:rPr>
              <a:t>-202</a:t>
            </a:r>
            <a:r>
              <a:rPr lang="ru-RU" sz="1500" b="1" dirty="0" smtClean="0">
                <a:solidFill>
                  <a:srgbClr val="A88000"/>
                </a:solidFill>
                <a:latin typeface="Times New Roman"/>
                <a:cs typeface="Times New Roman"/>
              </a:rPr>
              <a:t>2</a:t>
            </a:r>
            <a:r>
              <a:rPr sz="1500" b="1" spc="-10" dirty="0" smtClean="0">
                <a:solidFill>
                  <a:srgbClr val="A88000"/>
                </a:solidFill>
                <a:latin typeface="Times New Roman"/>
                <a:cs typeface="Times New Roman"/>
              </a:rPr>
              <a:t> </a:t>
            </a:r>
            <a:r>
              <a:rPr lang="ru-RU" sz="1500" b="1" dirty="0" err="1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гг</a:t>
            </a:r>
            <a:r>
              <a:rPr sz="1500" b="1" spc="-55" dirty="0" smtClean="0">
                <a:solidFill>
                  <a:srgbClr val="A88000"/>
                </a:solidFill>
                <a:latin typeface="Times New Roman"/>
                <a:cs typeface="Times New Roman"/>
              </a:rPr>
              <a:t>,</a:t>
            </a:r>
            <a:r>
              <a:rPr sz="1500" b="1" spc="-10" dirty="0" smtClean="0">
                <a:solidFill>
                  <a:srgbClr val="A88000"/>
                </a:solidFill>
                <a:latin typeface="Times New Roman"/>
                <a:cs typeface="Times New Roman"/>
              </a:rPr>
              <a:t> </a:t>
            </a:r>
            <a:r>
              <a:rPr lang="ru-RU" sz="1500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МЛН. РУБ</a:t>
            </a:r>
            <a:r>
              <a:rPr lang="ru-RU" sz="15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1500" b="1" spc="-10" dirty="0">
              <a:solidFill>
                <a:srgbClr val="A88000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2366480396"/>
              </p:ext>
            </p:extLst>
          </p:nvPr>
        </p:nvGraphicFramePr>
        <p:xfrm>
          <a:off x="519957" y="827084"/>
          <a:ext cx="810940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38" y="-32905"/>
            <a:ext cx="701419" cy="847548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  <p:sp>
        <p:nvSpPr>
          <p:cNvPr id="8" name="Левая фигурная скобка 7"/>
          <p:cNvSpPr/>
          <p:nvPr/>
        </p:nvSpPr>
        <p:spPr>
          <a:xfrm rot="5400000">
            <a:off x="1981198" y="600979"/>
            <a:ext cx="304801" cy="2133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Левая фигурная скобка 8"/>
          <p:cNvSpPr/>
          <p:nvPr/>
        </p:nvSpPr>
        <p:spPr>
          <a:xfrm rot="5400000">
            <a:off x="4305298" y="-45995"/>
            <a:ext cx="304801" cy="2209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object 14"/>
          <p:cNvSpPr txBox="1"/>
          <p:nvPr/>
        </p:nvSpPr>
        <p:spPr>
          <a:xfrm>
            <a:off x="1679061" y="1094650"/>
            <a:ext cx="6096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1800" b="1" spc="-35" dirty="0" smtClean="0">
                <a:solidFill>
                  <a:srgbClr val="FF0000"/>
                </a:solidFill>
                <a:latin typeface="Times New Roman"/>
                <a:cs typeface="Times New Roman"/>
              </a:rPr>
              <a:t>388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1" name="object 14"/>
          <p:cNvSpPr txBox="1"/>
          <p:nvPr/>
        </p:nvSpPr>
        <p:spPr>
          <a:xfrm>
            <a:off x="4152898" y="607426"/>
            <a:ext cx="6096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477,2</a:t>
            </a:r>
            <a:endParaRPr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8381" y="159950"/>
            <a:ext cx="8475619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500" b="1" dirty="0" smtClean="0">
                <a:solidFill>
                  <a:srgbClr val="A88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ДОШКОЛЬНОЕ ОБРАЗОВАНИЕ</a:t>
            </a:r>
            <a:endParaRPr lang="ru-RU" sz="1500" b="1" dirty="0">
              <a:solidFill>
                <a:srgbClr val="A88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628621"/>
              </p:ext>
            </p:extLst>
          </p:nvPr>
        </p:nvGraphicFramePr>
        <p:xfrm>
          <a:off x="118910" y="1047750"/>
          <a:ext cx="8885030" cy="400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240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869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452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2868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24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Наименование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показателей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8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sz="1800" b="1" spc="-6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8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21 </a:t>
                      </a:r>
                      <a:r>
                        <a:rPr lang="ru-RU" sz="1800" b="1" spc="-35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lang="ru-RU"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27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8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8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22 </a:t>
                      </a:r>
                      <a:r>
                        <a:rPr lang="ru-RU" sz="1800" b="1" spc="-35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lang="ru-RU" sz="1800" dirty="0" smtClean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46760">
                <a:tc>
                  <a:txBody>
                    <a:bodyPr/>
                    <a:lstStyle/>
                    <a:p>
                      <a:pPr marL="91440" marR="143065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500" spc="-15" dirty="0">
                          <a:latin typeface="Times New Roman"/>
                          <a:cs typeface="Times New Roman"/>
                        </a:rPr>
                        <a:t>Количество 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пед.работников,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человек </a:t>
                      </a:r>
                      <a:r>
                        <a:rPr sz="1500" spc="-3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(среднесписочная</a:t>
                      </a:r>
                      <a:r>
                        <a:rPr sz="15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dirty="0">
                          <a:latin typeface="Times New Roman"/>
                          <a:cs typeface="Times New Roman"/>
                        </a:rPr>
                        <a:t>численность)</a:t>
                      </a: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800" spc="-25" dirty="0" smtClean="0">
                          <a:latin typeface="Times New Roman"/>
                          <a:cs typeface="Times New Roman"/>
                        </a:rPr>
                        <a:t>100,5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98,5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95,3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500" spc="-15" dirty="0">
                          <a:latin typeface="Times New Roman"/>
                          <a:cs typeface="Times New Roman"/>
                        </a:rPr>
                        <a:t>Количество</a:t>
                      </a:r>
                      <a:r>
                        <a:rPr sz="15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воспитанников,</a:t>
                      </a:r>
                      <a:r>
                        <a:rPr sz="15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человек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1 227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1 173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1 115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8701">
                <a:tc>
                  <a:txBody>
                    <a:bodyPr/>
                    <a:lstStyle/>
                    <a:p>
                      <a:pPr marL="91440" marR="5619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500" spc="-15" dirty="0">
                          <a:latin typeface="Times New Roman"/>
                          <a:cs typeface="Times New Roman"/>
                        </a:rPr>
                        <a:t>Количество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воспитанников на </a:t>
                      </a:r>
                      <a:r>
                        <a:rPr sz="1500" dirty="0">
                          <a:latin typeface="Times New Roman"/>
                          <a:cs typeface="Times New Roman"/>
                        </a:rPr>
                        <a:t>1 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пед.работника, </a:t>
                      </a:r>
                      <a:r>
                        <a:rPr sz="1500" spc="-3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человек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12,2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11,9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11,7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189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Объем</a:t>
                      </a:r>
                      <a:r>
                        <a:rPr sz="15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20" dirty="0">
                          <a:latin typeface="Times New Roman"/>
                          <a:cs typeface="Times New Roman"/>
                        </a:rPr>
                        <a:t>расходов,</a:t>
                      </a:r>
                      <a:r>
                        <a:rPr sz="15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тыс.руб.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110 711,3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121 578,9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spc="-25" dirty="0" smtClean="0">
                          <a:latin typeface="Times New Roman"/>
                          <a:cs typeface="Times New Roman"/>
                        </a:rPr>
                        <a:t>136 465,1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Средний</a:t>
                      </a:r>
                      <a:r>
                        <a:rPr sz="15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25" dirty="0">
                          <a:latin typeface="Times New Roman"/>
                          <a:cs typeface="Times New Roman"/>
                        </a:rPr>
                        <a:t>расход</a:t>
                      </a:r>
                      <a:r>
                        <a:rPr sz="15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на воспитанника</a:t>
                      </a:r>
                      <a:r>
                        <a:rPr sz="15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500" spc="-25" dirty="0">
                          <a:latin typeface="Times New Roman"/>
                          <a:cs typeface="Times New Roman"/>
                        </a:rPr>
                        <a:t>год,</a:t>
                      </a:r>
                      <a:r>
                        <a:rPr sz="15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5" dirty="0">
                          <a:latin typeface="Times New Roman"/>
                          <a:cs typeface="Times New Roman"/>
                        </a:rPr>
                        <a:t>тыс.рублей</a:t>
                      </a: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spc="-20" dirty="0" smtClean="0">
                          <a:latin typeface="Times New Roman"/>
                          <a:cs typeface="Times New Roman"/>
                        </a:rPr>
                        <a:t>90,2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103,6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spc="-15" dirty="0" smtClean="0">
                          <a:latin typeface="Times New Roman"/>
                          <a:cs typeface="Times New Roman"/>
                        </a:rPr>
                        <a:t>122,4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264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Средняя</a:t>
                      </a:r>
                      <a:r>
                        <a:rPr sz="15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заработная</a:t>
                      </a:r>
                      <a:r>
                        <a:rPr sz="15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плата</a:t>
                      </a:r>
                      <a:r>
                        <a:rPr sz="15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педагогических</a:t>
                      </a: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500" spc="-15" dirty="0">
                          <a:latin typeface="Times New Roman"/>
                          <a:cs typeface="Times New Roman"/>
                        </a:rPr>
                        <a:t>работников,</a:t>
                      </a:r>
                      <a:r>
                        <a:rPr sz="15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5" dirty="0">
                          <a:latin typeface="Times New Roman"/>
                          <a:cs typeface="Times New Roman"/>
                        </a:rPr>
                        <a:t>тыс.рублей</a:t>
                      </a: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27,295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30,738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34,072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38" y="-32905"/>
            <a:ext cx="701419" cy="847548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68381" y="209555"/>
            <a:ext cx="8475619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ru-RU" sz="1500" b="1" dirty="0" smtClean="0">
                <a:solidFill>
                  <a:srgbClr val="A88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ОБЩЕЕ ОБРАЗОВАНИЕ</a:t>
            </a:r>
            <a:endParaRPr lang="ru-RU" sz="1500" b="1" dirty="0">
              <a:solidFill>
                <a:srgbClr val="A88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326702"/>
              </p:ext>
            </p:extLst>
          </p:nvPr>
        </p:nvGraphicFramePr>
        <p:xfrm>
          <a:off x="99767" y="952634"/>
          <a:ext cx="8858249" cy="40349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653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373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643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9128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813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Наименование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показателей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8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sz="1800" b="1" spc="-65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8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21</a:t>
                      </a:r>
                      <a:r>
                        <a:rPr sz="1800" b="1" spc="-65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8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800" b="1" spc="-65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59460">
                <a:tc>
                  <a:txBody>
                    <a:bodyPr/>
                    <a:lstStyle/>
                    <a:p>
                      <a:pPr marL="91440" marR="13081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Количество</a:t>
                      </a:r>
                      <a:r>
                        <a:rPr sz="16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педагогических</a:t>
                      </a:r>
                      <a:r>
                        <a:rPr sz="16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работников,</a:t>
                      </a:r>
                      <a:r>
                        <a:rPr sz="16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человек </a:t>
                      </a:r>
                      <a:r>
                        <a:rPr sz="1600" spc="-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(среднесписочная</a:t>
                      </a:r>
                      <a:r>
                        <a:rPr sz="16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численность)</a:t>
                      </a: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204,8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200,2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188,8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532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Количество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обучающихся,</a:t>
                      </a:r>
                      <a:r>
                        <a:rPr sz="16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человек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2846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2847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2846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6255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Количество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обучающихся</a:t>
                      </a:r>
                      <a:r>
                        <a:rPr sz="16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педагогического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работника,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человек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13,9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14,2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15,1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996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Объем</a:t>
                      </a:r>
                      <a:r>
                        <a:rPr sz="16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расходов,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тыс.руб.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198 061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spc="-5" dirty="0" smtClean="0">
                          <a:latin typeface="Times New Roman"/>
                          <a:cs typeface="Times New Roman"/>
                        </a:rPr>
                        <a:t>230 428,4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304 068,2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96128">
                <a:tc>
                  <a:txBody>
                    <a:bodyPr/>
                    <a:lstStyle/>
                    <a:p>
                      <a:pPr marL="91440" marR="89916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Средний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расход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 обучающегося</a:t>
                      </a:r>
                      <a:r>
                        <a:rPr sz="16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год, </a:t>
                      </a:r>
                      <a:r>
                        <a:rPr sz="1600" spc="-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тыс.рублей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69,6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80,9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106,8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60095">
                <a:tc>
                  <a:txBody>
                    <a:bodyPr/>
                    <a:lstStyle/>
                    <a:p>
                      <a:pPr marL="91440" marR="70929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Средняя заработная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плата</a:t>
                      </a:r>
                      <a:r>
                        <a:rPr sz="16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педагогических </a:t>
                      </a:r>
                      <a:r>
                        <a:rPr sz="1600" spc="-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работников,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тыс.рублей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29,024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32,921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34,626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38" y="-32905"/>
            <a:ext cx="701419" cy="847548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7724" y="269041"/>
            <a:ext cx="8475618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1500" b="1" dirty="0" smtClean="0">
                <a:solidFill>
                  <a:srgbClr val="CCAF0A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ОСНОВНЫЕ ИТОГИ ИСПОЛНЕНИЯ БЮДЖЕТА, МЛН. РУБ.</a:t>
            </a:r>
            <a:endParaRPr lang="ru-RU" sz="1500" b="1" dirty="0">
              <a:solidFill>
                <a:srgbClr val="CCAF0A">
                  <a:lumMod val="75000"/>
                </a:srgb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744688"/>
              </p:ext>
            </p:extLst>
          </p:nvPr>
        </p:nvGraphicFramePr>
        <p:xfrm>
          <a:off x="152400" y="1200150"/>
          <a:ext cx="8915400" cy="3576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7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1494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0710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9278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3624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37332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641983">
                <a:tc rowSpan="2"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</a:pPr>
                      <a:r>
                        <a:rPr lang="ru-RU" sz="1600" spc="-10" dirty="0" smtClean="0">
                          <a:latin typeface="Times New Roman"/>
                          <a:cs typeface="Times New Roman"/>
                        </a:rPr>
                        <a:t>  </a:t>
                      </a:r>
                    </a:p>
                    <a:p>
                      <a:pPr marL="179705">
                        <a:lnSpc>
                          <a:spcPct val="100000"/>
                        </a:lnSpc>
                      </a:pPr>
                      <a:r>
                        <a:rPr lang="ru-RU" sz="1600" spc="-10" dirty="0" smtClean="0">
                          <a:latin typeface="Times New Roman"/>
                          <a:cs typeface="Times New Roman"/>
                        </a:rPr>
                        <a:t>Показатели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9060" algn="ctr">
                        <a:lnSpc>
                          <a:spcPct val="100000"/>
                        </a:lnSpc>
                      </a:pPr>
                      <a:r>
                        <a:rPr lang="ru-RU" sz="1600" b="1" spc="-15" dirty="0" smtClean="0">
                          <a:latin typeface="Times New Roman"/>
                          <a:cs typeface="Times New Roman"/>
                        </a:rPr>
                        <a:t>Остаток на </a:t>
                      </a:r>
                      <a:r>
                        <a:rPr sz="1600" b="1" spc="-5" dirty="0" smtClean="0">
                          <a:latin typeface="Times New Roman"/>
                          <a:cs typeface="Times New Roman"/>
                        </a:rPr>
                        <a:t>01.01.202</a:t>
                      </a:r>
                      <a:r>
                        <a:rPr lang="ru-RU" sz="1600" b="1" spc="-5" dirty="0" smtClean="0">
                          <a:latin typeface="Times New Roman"/>
                          <a:cs typeface="Times New Roman"/>
                        </a:rPr>
                        <a:t>2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57225" indent="-12065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lang="ru-RU" sz="1600" b="1" spc="-25" dirty="0" smtClean="0">
                          <a:latin typeface="Times New Roman"/>
                          <a:cs typeface="Times New Roman"/>
                        </a:rPr>
                        <a:t>Доходы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57975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lang="ru-RU" sz="1600" b="1" i="0" spc="-25" dirty="0" smtClean="0">
                          <a:latin typeface="Times New Roman"/>
                          <a:cs typeface="Times New Roman"/>
                        </a:rPr>
                        <a:t>Расходы</a:t>
                      </a:r>
                      <a:endParaRPr sz="1600" i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AC9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80975" marR="120014" indent="-635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lang="ru-RU" sz="1600" b="1" spc="-5" dirty="0" smtClean="0">
                          <a:latin typeface="Times New Roman"/>
                          <a:cs typeface="Times New Roman"/>
                        </a:rPr>
                        <a:t>  Дефицит </a:t>
                      </a:r>
                      <a:r>
                        <a:rPr sz="1600" b="1" spc="-5" dirty="0" smtClean="0">
                          <a:latin typeface="Times New Roman"/>
                          <a:cs typeface="Times New Roman"/>
                        </a:rPr>
                        <a:t>(-), </a:t>
                      </a:r>
                      <a:r>
                        <a:rPr lang="ru-RU" sz="1600" b="1" spc="-5" dirty="0" smtClean="0">
                          <a:latin typeface="Times New Roman"/>
                          <a:cs typeface="Times New Roman"/>
                        </a:rPr>
                        <a:t>профицит (+)</a:t>
                      </a:r>
                      <a:r>
                        <a:rPr lang="ru-RU" sz="1600" b="1" spc="-385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9225" indent="-149225">
                        <a:lnSpc>
                          <a:spcPct val="100000"/>
                        </a:lnSpc>
                      </a:pPr>
                      <a:r>
                        <a:rPr lang="ru-RU" sz="1600" b="1" spc="-5" dirty="0" smtClean="0">
                          <a:latin typeface="Times New Roman"/>
                          <a:cs typeface="Times New Roman"/>
                        </a:rPr>
                        <a:t>    Остаток</a:t>
                      </a:r>
                      <a:r>
                        <a:rPr sz="1600" b="1" spc="-7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на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149225" indent="-149225"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latin typeface="Times New Roman"/>
                          <a:cs typeface="Times New Roman"/>
                        </a:rPr>
                        <a:t>      </a:t>
                      </a:r>
                      <a:r>
                        <a:rPr sz="1600" b="1" dirty="0" smtClean="0">
                          <a:latin typeface="Times New Roman"/>
                          <a:cs typeface="Times New Roman"/>
                        </a:rPr>
                        <a:t>01.01.202</a:t>
                      </a:r>
                      <a:r>
                        <a:rPr lang="ru-RU" sz="1600" b="1" dirty="0" smtClean="0">
                          <a:latin typeface="Times New Roman"/>
                          <a:cs typeface="Times New Roman"/>
                        </a:rPr>
                        <a:t>3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0EBA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10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600" spc="-5" dirty="0" smtClean="0">
                          <a:latin typeface="Times New Roman"/>
                          <a:cs typeface="Times New Roman"/>
                        </a:rPr>
                        <a:t>  план</a:t>
                      </a:r>
                      <a:r>
                        <a:rPr sz="1600" spc="260" dirty="0" smtClean="0">
                          <a:latin typeface="Times New Roman"/>
                          <a:cs typeface="Times New Roman"/>
                        </a:rPr>
                        <a:t> 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факт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600" spc="-10" dirty="0" smtClean="0">
                          <a:latin typeface="Times New Roman"/>
                          <a:cs typeface="Times New Roman"/>
                        </a:rPr>
                        <a:t>  план</a:t>
                      </a:r>
                      <a:r>
                        <a:rPr sz="1600" spc="-10" dirty="0" smtClean="0">
                          <a:latin typeface="Times New Roman"/>
                          <a:cs typeface="Times New Roman"/>
                        </a:rPr>
                        <a:t> 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AC9D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факт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AC9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0" marR="0" marT="4064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  <a:tc>
                  <a:txBody>
                    <a:bodyPr/>
                    <a:lstStyle/>
                    <a:p>
                      <a:pPr marR="18097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факт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факт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EBA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71321">
                <a:tc>
                  <a:txBody>
                    <a:bodyPr/>
                    <a:lstStyle/>
                    <a:p>
                      <a:pPr marL="36068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2000" spc="-10" dirty="0" smtClean="0">
                          <a:latin typeface="Times New Roman"/>
                          <a:cs typeface="Times New Roman"/>
                        </a:rPr>
                        <a:t>Всего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6,5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860,7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864,9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854,2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841,7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6,5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21653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23,2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16,9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52679">
                <a:tc>
                  <a:txBody>
                    <a:bodyPr/>
                    <a:lstStyle/>
                    <a:p>
                      <a:pPr marL="187325" marR="180340" indent="2540" algn="just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вы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  нен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вые 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400" spc="4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ения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6,3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F8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356,6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351,7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AC9D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AC9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16535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-</a:t>
                      </a:r>
                    </a:p>
                    <a:p>
                      <a:pPr marR="21653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16,9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EBA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09955">
                <a:tc>
                  <a:txBody>
                    <a:bodyPr/>
                    <a:lstStyle/>
                    <a:p>
                      <a:pPr marL="36000" marR="167005" indent="-35242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Безвозмездные поступления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0,2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F8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504,1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513,2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AC9D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AC9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-</a:t>
                      </a: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-</a:t>
                      </a: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EBA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38" y="-32905"/>
            <a:ext cx="701419" cy="847548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68381" y="175262"/>
            <a:ext cx="8475619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500" b="1" dirty="0" smtClean="0">
                <a:solidFill>
                  <a:srgbClr val="A88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ДОПОЛНИТЕЛЬНОЕ ОБРАЗОВАНИЕ</a:t>
            </a:r>
            <a:endParaRPr lang="ru-RU" sz="1500" b="1" dirty="0">
              <a:solidFill>
                <a:srgbClr val="A88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301527"/>
              </p:ext>
            </p:extLst>
          </p:nvPr>
        </p:nvGraphicFramePr>
        <p:xfrm>
          <a:off x="435874" y="949713"/>
          <a:ext cx="8319453" cy="40369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686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064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064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3794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7477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Наименование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показателей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8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sz="1800" b="1" spc="-6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8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21</a:t>
                      </a:r>
                      <a:r>
                        <a:rPr sz="1800" b="1" spc="-6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8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800" b="1" spc="-6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83629">
                <a:tc>
                  <a:txBody>
                    <a:bodyPr/>
                    <a:lstStyle/>
                    <a:p>
                      <a:pPr marL="91440" marR="6242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500" spc="-15" dirty="0">
                          <a:latin typeface="Times New Roman"/>
                          <a:cs typeface="Times New Roman"/>
                        </a:rPr>
                        <a:t>Количество 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педагогических работников,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человек </a:t>
                      </a:r>
                      <a:r>
                        <a:rPr sz="1500" spc="-3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(среднесписочная</a:t>
                      </a:r>
                      <a:r>
                        <a:rPr sz="15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dirty="0">
                          <a:latin typeface="Times New Roman"/>
                          <a:cs typeface="Times New Roman"/>
                        </a:rPr>
                        <a:t>численность)</a:t>
                      </a: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24,3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24,0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22,9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983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500" spc="-15" dirty="0">
                          <a:latin typeface="Times New Roman"/>
                          <a:cs typeface="Times New Roman"/>
                        </a:rPr>
                        <a:t>Количество</a:t>
                      </a:r>
                      <a:r>
                        <a:rPr sz="15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5" dirty="0">
                          <a:latin typeface="Times New Roman"/>
                          <a:cs typeface="Times New Roman"/>
                        </a:rPr>
                        <a:t>обучающихся,</a:t>
                      </a:r>
                      <a:r>
                        <a:rPr sz="15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человек</a:t>
                      </a: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1 476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1 578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1 632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83629">
                <a:tc>
                  <a:txBody>
                    <a:bodyPr/>
                    <a:lstStyle/>
                    <a:p>
                      <a:pPr marL="91440" marR="72834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500" spc="-15" dirty="0">
                          <a:latin typeface="Times New Roman"/>
                          <a:cs typeface="Times New Roman"/>
                        </a:rPr>
                        <a:t>Количество обучающихся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 на </a:t>
                      </a:r>
                      <a:r>
                        <a:rPr sz="1500" dirty="0">
                          <a:latin typeface="Times New Roman"/>
                          <a:cs typeface="Times New Roman"/>
                        </a:rPr>
                        <a:t>1 </a:t>
                      </a:r>
                      <a:r>
                        <a:rPr sz="1500" spc="-15" dirty="0">
                          <a:latin typeface="Times New Roman"/>
                          <a:cs typeface="Times New Roman"/>
                        </a:rPr>
                        <a:t>педагогического </a:t>
                      </a:r>
                      <a:r>
                        <a:rPr sz="1500" spc="-3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работника,</a:t>
                      </a:r>
                      <a:r>
                        <a:rPr sz="15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человек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60,7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65,7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71,3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570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Объем</a:t>
                      </a:r>
                      <a:r>
                        <a:rPr sz="15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20" dirty="0">
                          <a:latin typeface="Times New Roman"/>
                          <a:cs typeface="Times New Roman"/>
                        </a:rPr>
                        <a:t>расходов, 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тыс.руб.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22 578,7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25 353,0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25 000,2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7513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Средний</a:t>
                      </a:r>
                      <a:r>
                        <a:rPr sz="1500" spc="-25" dirty="0">
                          <a:latin typeface="Times New Roman"/>
                          <a:cs typeface="Times New Roman"/>
                        </a:rPr>
                        <a:t> расход</a:t>
                      </a:r>
                      <a:r>
                        <a:rPr sz="15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 обучающегося</a:t>
                      </a:r>
                      <a:r>
                        <a:rPr sz="1500" dirty="0">
                          <a:latin typeface="Times New Roman"/>
                          <a:cs typeface="Times New Roman"/>
                        </a:rPr>
                        <a:t> в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25" dirty="0">
                          <a:latin typeface="Times New Roman"/>
                          <a:cs typeface="Times New Roman"/>
                        </a:rPr>
                        <a:t>год,</a:t>
                      </a:r>
                      <a:r>
                        <a:rPr sz="15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5" dirty="0">
                          <a:latin typeface="Times New Roman"/>
                          <a:cs typeface="Times New Roman"/>
                        </a:rPr>
                        <a:t>тыс.рублей</a:t>
                      </a: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15,3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16,1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15,3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8422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Средняя</a:t>
                      </a:r>
                      <a:r>
                        <a:rPr sz="15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заработная</a:t>
                      </a:r>
                      <a:r>
                        <a:rPr sz="15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плата педагогических</a:t>
                      </a:r>
                      <a:r>
                        <a:rPr sz="15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работников,</a:t>
                      </a: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500" spc="-15" dirty="0" err="1">
                          <a:latin typeface="Times New Roman"/>
                          <a:cs typeface="Times New Roman"/>
                        </a:rPr>
                        <a:t>тыс</a:t>
                      </a:r>
                      <a:r>
                        <a:rPr sz="1500" spc="-15" dirty="0" smtClean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lang="ru-RU" sz="1500" spc="-1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5" dirty="0" err="1" smtClean="0">
                          <a:latin typeface="Times New Roman"/>
                          <a:cs typeface="Times New Roman"/>
                        </a:rPr>
                        <a:t>рублей</a:t>
                      </a: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30,206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34,186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37,602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38" y="-32905"/>
            <a:ext cx="701419" cy="847548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68381" y="248935"/>
            <a:ext cx="8475618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ru-RU" sz="1500" b="1" dirty="0" smtClean="0">
                <a:solidFill>
                  <a:srgbClr val="A88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ДИНАМИКА РАСХОДОВ НА ОЗДОРОВЛЕНИЕ ДЕТЕЙ В 2020-2022 ГОДАХ</a:t>
            </a:r>
            <a:endParaRPr lang="ru-RU" sz="1500" b="1" dirty="0">
              <a:solidFill>
                <a:srgbClr val="A88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26680"/>
              </p:ext>
            </p:extLst>
          </p:nvPr>
        </p:nvGraphicFramePr>
        <p:xfrm>
          <a:off x="457202" y="1200150"/>
          <a:ext cx="7848598" cy="23698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900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2470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985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35" algn="ctr">
                        <a:lnSpc>
                          <a:spcPts val="2100"/>
                        </a:lnSpc>
                      </a:pPr>
                      <a:r>
                        <a:rPr sz="18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8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21</a:t>
                      </a:r>
                      <a:r>
                        <a:rPr sz="1800" b="1" spc="-65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5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lang="ru-RU" sz="1800" b="1" spc="-105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од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772160">
                        <a:lnSpc>
                          <a:spcPts val="2100"/>
                        </a:lnSpc>
                      </a:pPr>
                      <a:r>
                        <a:rPr sz="18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8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800" b="1" spc="-6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1497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500" spc="-5" dirty="0">
                          <a:latin typeface="Times New Roman"/>
                          <a:cs typeface="Times New Roman"/>
                        </a:rPr>
                        <a:t>Организация</a:t>
                      </a:r>
                      <a:r>
                        <a:rPr sz="15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отдыха</a:t>
                      </a:r>
                      <a:r>
                        <a:rPr sz="15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dirty="0">
                          <a:latin typeface="Times New Roman"/>
                          <a:cs typeface="Times New Roman"/>
                        </a:rPr>
                        <a:t>и</a:t>
                      </a:r>
                    </a:p>
                    <a:p>
                      <a:pPr marL="91440" marR="170815">
                        <a:lnSpc>
                          <a:spcPct val="100000"/>
                        </a:lnSpc>
                      </a:pPr>
                      <a:r>
                        <a:rPr sz="1500" spc="-5" dirty="0">
                          <a:latin typeface="Times New Roman"/>
                          <a:cs typeface="Times New Roman"/>
                        </a:rPr>
                        <a:t>оздоровления</a:t>
                      </a:r>
                      <a:r>
                        <a:rPr sz="15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детей </a:t>
                      </a:r>
                      <a:r>
                        <a:rPr sz="15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5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лагерях </a:t>
                      </a:r>
                      <a:r>
                        <a:rPr sz="1500" spc="-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дневным</a:t>
                      </a:r>
                      <a:r>
                        <a:rPr sz="15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пребыванием</a:t>
                      </a: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500" spc="-5" dirty="0">
                          <a:latin typeface="Times New Roman"/>
                          <a:cs typeface="Times New Roman"/>
                        </a:rPr>
                        <a:t>детей.</a:t>
                      </a: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500" dirty="0" smtClean="0">
                          <a:latin typeface="Times New Roman"/>
                          <a:cs typeface="Times New Roman"/>
                        </a:rPr>
                        <a:t>1,</a:t>
                      </a:r>
                      <a:r>
                        <a:rPr lang="ru-RU" sz="1500" dirty="0" smtClean="0">
                          <a:latin typeface="Times New Roman"/>
                          <a:cs typeface="Times New Roman"/>
                        </a:rPr>
                        <a:t>91</a:t>
                      </a:r>
                      <a:r>
                        <a:rPr lang="ru-RU" sz="1500" baseline="0" dirty="0" smtClean="0">
                          <a:latin typeface="Times New Roman"/>
                          <a:cs typeface="Times New Roman"/>
                        </a:rPr>
                        <a:t> млн. руб.</a:t>
                      </a: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500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ru-RU" sz="15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dirty="0" smtClean="0">
                          <a:latin typeface="Times New Roman"/>
                          <a:cs typeface="Times New Roman"/>
                        </a:rPr>
                        <a:t>00</a:t>
                      </a:r>
                      <a:r>
                        <a:rPr lang="ru-RU" sz="1500" dirty="0" smtClean="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500" spc="-8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dirty="0">
                          <a:latin typeface="Times New Roman"/>
                          <a:cs typeface="Times New Roman"/>
                        </a:rPr>
                        <a:t>чел.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latin typeface="Times New Roman"/>
                          <a:cs typeface="Times New Roman"/>
                        </a:rPr>
                        <a:t>1,92</a:t>
                      </a:r>
                      <a:r>
                        <a:rPr sz="1500" spc="-6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0" dirty="0" smtClean="0">
                          <a:latin typeface="Times New Roman"/>
                          <a:cs typeface="Times New Roman"/>
                        </a:rPr>
                        <a:t>млн.</a:t>
                      </a:r>
                      <a:r>
                        <a:rPr lang="ru-RU" sz="1500" spc="-10" dirty="0" smtClean="0">
                          <a:latin typeface="Times New Roman"/>
                          <a:cs typeface="Times New Roman"/>
                        </a:rPr>
                        <a:t> руб</a:t>
                      </a:r>
                      <a:r>
                        <a:rPr sz="1500" spc="-10" dirty="0" smtClean="0">
                          <a:latin typeface="Times New Roman"/>
                          <a:cs typeface="Times New Roman"/>
                        </a:rPr>
                        <a:t>.</a:t>
                      </a: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latin typeface="Times New Roman"/>
                          <a:cs typeface="Times New Roman"/>
                        </a:rPr>
                        <a:t>1 008</a:t>
                      </a:r>
                      <a:r>
                        <a:rPr sz="1500" spc="-6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dirty="0">
                          <a:latin typeface="Times New Roman"/>
                          <a:cs typeface="Times New Roman"/>
                        </a:rPr>
                        <a:t>чел.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56310">
                <a:tc>
                  <a:txBody>
                    <a:bodyPr/>
                    <a:lstStyle/>
                    <a:p>
                      <a:pPr marL="91440" marR="10033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500" spc="-5" dirty="0">
                          <a:latin typeface="Times New Roman"/>
                          <a:cs typeface="Times New Roman"/>
                        </a:rPr>
                        <a:t>Организация</a:t>
                      </a:r>
                      <a:r>
                        <a:rPr sz="15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отдыха</a:t>
                      </a:r>
                      <a:r>
                        <a:rPr sz="15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dirty="0">
                          <a:latin typeface="Times New Roman"/>
                          <a:cs typeface="Times New Roman"/>
                        </a:rPr>
                        <a:t>для</a:t>
                      </a:r>
                      <a:r>
                        <a:rPr sz="15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детей </a:t>
                      </a:r>
                      <a:r>
                        <a:rPr sz="1500" spc="-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5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подростков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5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загородном</a:t>
                      </a: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500" spc="-5" dirty="0">
                          <a:latin typeface="Times New Roman"/>
                          <a:cs typeface="Times New Roman"/>
                        </a:rPr>
                        <a:t>оздоровительном</a:t>
                      </a:r>
                      <a:r>
                        <a:rPr sz="15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лагере</a:t>
                      </a: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latin typeface="Times New Roman"/>
                          <a:cs typeface="Times New Roman"/>
                        </a:rPr>
                        <a:t>0,68</a:t>
                      </a:r>
                      <a:r>
                        <a:rPr sz="1500" spc="-6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0" dirty="0" smtClean="0">
                          <a:latin typeface="Times New Roman"/>
                          <a:cs typeface="Times New Roman"/>
                        </a:rPr>
                        <a:t>млн.</a:t>
                      </a:r>
                      <a:r>
                        <a:rPr lang="ru-RU" sz="1500" spc="-10" dirty="0" smtClean="0">
                          <a:latin typeface="Times New Roman"/>
                          <a:cs typeface="Times New Roman"/>
                        </a:rPr>
                        <a:t> руб</a:t>
                      </a:r>
                      <a:r>
                        <a:rPr sz="1500" spc="-10" dirty="0" smtClean="0">
                          <a:latin typeface="Times New Roman"/>
                          <a:cs typeface="Times New Roman"/>
                        </a:rPr>
                        <a:t>.</a:t>
                      </a: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latin typeface="Times New Roman"/>
                          <a:cs typeface="Times New Roman"/>
                        </a:rPr>
                        <a:t>58</a:t>
                      </a:r>
                      <a:r>
                        <a:rPr sz="1500" spc="-7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dirty="0">
                          <a:latin typeface="Times New Roman"/>
                          <a:cs typeface="Times New Roman"/>
                        </a:rPr>
                        <a:t>чел.</a:t>
                      </a:r>
                    </a:p>
                  </a:txBody>
                  <a:tcPr marL="0" marR="0" marT="381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latin typeface="Times New Roman"/>
                          <a:cs typeface="Times New Roman"/>
                        </a:rPr>
                        <a:t>0,74</a:t>
                      </a:r>
                      <a:r>
                        <a:rPr sz="1500" spc="-6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0" dirty="0" smtClean="0">
                          <a:latin typeface="Times New Roman"/>
                          <a:cs typeface="Times New Roman"/>
                        </a:rPr>
                        <a:t>млн.</a:t>
                      </a:r>
                      <a:r>
                        <a:rPr lang="ru-RU" sz="1500" spc="-10" dirty="0" smtClean="0">
                          <a:latin typeface="Times New Roman"/>
                          <a:cs typeface="Times New Roman"/>
                        </a:rPr>
                        <a:t> руб</a:t>
                      </a:r>
                      <a:r>
                        <a:rPr sz="1500" spc="-10" dirty="0" smtClean="0">
                          <a:latin typeface="Times New Roman"/>
                          <a:cs typeface="Times New Roman"/>
                        </a:rPr>
                        <a:t>.</a:t>
                      </a: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latin typeface="Times New Roman"/>
                          <a:cs typeface="Times New Roman"/>
                        </a:rPr>
                        <a:t>61 чел.</a:t>
                      </a: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38" y="-32905"/>
            <a:ext cx="701419" cy="847548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8381" y="203269"/>
            <a:ext cx="847561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ru-RU" sz="1500" b="1" dirty="0" smtClean="0">
                <a:solidFill>
                  <a:srgbClr val="A88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ДИНАМИКА РАСХОДОВ БЮДЖЕТА В СФЕРЕ «КУЛЬТУРА, КИНЕМАТОГРАФИЯ»</a:t>
            </a:r>
            <a:endParaRPr lang="ru-RU" sz="1500" b="1" dirty="0">
              <a:solidFill>
                <a:srgbClr val="A88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78488" y="981075"/>
            <a:ext cx="4572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ctr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2018 год –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47,6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</a:p>
          <a:p>
            <a:pPr marL="342900" lvl="0" indent="-342900" algn="ctr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2019 год –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60,8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</a:p>
          <a:p>
            <a:pPr marL="342900" lvl="0" indent="-342900" algn="ctr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2020 год –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50,8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</a:p>
          <a:p>
            <a:pPr marL="342900" lvl="0" indent="-342900" algn="ctr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2021 год –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85,8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</a:p>
          <a:p>
            <a:pPr marL="342900" lvl="0" indent="-342900" algn="ctr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2022 год –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78,2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  <p:sp>
        <p:nvSpPr>
          <p:cNvPr id="4" name="AutoShape 4" descr="https://phonoteka.org/uploads/posts/2022-01/1643158409_9-phonoteka-org-p-fon-dlya-prezentatsii-kultura-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phonoteka.org/uploads/posts/2022-01/1643158409_9-phonoteka-org-p-fon-dlya-prezentatsii-kultura-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Фон для афиши концерт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02200"/>
            <a:ext cx="4416425" cy="1678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182" y="3181350"/>
            <a:ext cx="1574710" cy="15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950" y="1133980"/>
            <a:ext cx="2033252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38" y="-32905"/>
            <a:ext cx="701419" cy="847548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19689987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68381" y="83798"/>
            <a:ext cx="8475619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00000"/>
              </a:lnSpc>
            </a:pPr>
            <a:r>
              <a:rPr lang="ru-RU" sz="1500" b="1" dirty="0" smtClean="0">
                <a:solidFill>
                  <a:srgbClr val="A88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ДИНАМИКА РАСХОДОВ ПО РАЗДЕЛУ «КУЛЬТУРА, КИНЕМАТОГРАФИЯ» В 2021-2022 </a:t>
            </a:r>
            <a:r>
              <a:rPr lang="ru-RU" sz="1500" b="1" dirty="0" err="1" smtClean="0">
                <a:solidFill>
                  <a:srgbClr val="A88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гг</a:t>
            </a:r>
            <a:r>
              <a:rPr lang="ru-RU" sz="1500" b="1" dirty="0" smtClean="0">
                <a:solidFill>
                  <a:srgbClr val="A88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МЛН. РУБ.</a:t>
            </a:r>
            <a:endParaRPr lang="ru-RU" sz="1500" b="1" dirty="0">
              <a:solidFill>
                <a:srgbClr val="A88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87273" y="753254"/>
            <a:ext cx="6096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88,4</a:t>
            </a:r>
            <a:endParaRPr sz="1800" dirty="0">
              <a:latin typeface="Times New Roman"/>
              <a:cs typeface="Times New Roman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475304188"/>
              </p:ext>
            </p:extLst>
          </p:nvPr>
        </p:nvGraphicFramePr>
        <p:xfrm>
          <a:off x="304802" y="906246"/>
          <a:ext cx="7367337" cy="4165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Левая фигурная скобка 6"/>
          <p:cNvSpPr/>
          <p:nvPr/>
        </p:nvSpPr>
        <p:spPr>
          <a:xfrm rot="5400000">
            <a:off x="5352779" y="280535"/>
            <a:ext cx="304801" cy="183944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Левая фигурная скобка 7"/>
          <p:cNvSpPr/>
          <p:nvPr/>
        </p:nvSpPr>
        <p:spPr>
          <a:xfrm rot="5400000">
            <a:off x="2539683" y="283091"/>
            <a:ext cx="304801" cy="183412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object 14"/>
          <p:cNvSpPr txBox="1"/>
          <p:nvPr/>
        </p:nvSpPr>
        <p:spPr>
          <a:xfrm>
            <a:off x="5211575" y="757929"/>
            <a:ext cx="6096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82,1</a:t>
            </a:r>
            <a:endParaRPr sz="1800" dirty="0">
              <a:latin typeface="Times New Roman"/>
              <a:cs typeface="Times New Roman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38" y="-32905"/>
            <a:ext cx="701419" cy="847548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112975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128209"/>
              </p:ext>
            </p:extLst>
          </p:nvPr>
        </p:nvGraphicFramePr>
        <p:xfrm>
          <a:off x="457200" y="1023105"/>
          <a:ext cx="8209280" cy="33710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928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7239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720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720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9106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Наименование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показателей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R="735965" algn="just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8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     2020 </a:t>
                      </a:r>
                      <a:endParaRPr lang="ru-RU"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R="73596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8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21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8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0685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Количество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работников</a:t>
                      </a:r>
                      <a:r>
                        <a:rPr sz="16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30" dirty="0">
                          <a:latin typeface="Times New Roman"/>
                          <a:cs typeface="Times New Roman"/>
                        </a:rPr>
                        <a:t>культуры,</a:t>
                      </a:r>
                      <a:r>
                        <a:rPr sz="16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человек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(среднесписочная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численность)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70739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88</a:t>
                      </a:r>
                      <a:endParaRPr sz="180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89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86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6569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Средняя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заработная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плата</a:t>
                      </a:r>
                      <a:r>
                        <a:rPr sz="16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работников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культуры, </a:t>
                      </a:r>
                      <a:r>
                        <a:rPr lang="ru-RU" sz="1600" spc="-25" dirty="0" smtClean="0">
                          <a:latin typeface="Times New Roman"/>
                          <a:cs typeface="Times New Roman"/>
                        </a:rPr>
                        <a:t>тыс. рублей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70739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25,424</a:t>
                      </a:r>
                      <a:endParaRPr sz="180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70675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   28,385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32,285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07490">
                <a:tc>
                  <a:txBody>
                    <a:bodyPr/>
                    <a:lstStyle/>
                    <a:p>
                      <a:pPr marL="91440" marR="2927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Средняя заработная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плата</a:t>
                      </a:r>
                      <a:r>
                        <a:rPr sz="16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600" spc="-10" dirty="0" smtClean="0">
                          <a:latin typeface="Times New Roman"/>
                          <a:cs typeface="Times New Roman"/>
                        </a:rPr>
                        <a:t>учреждениях </a:t>
                      </a:r>
                      <a:r>
                        <a:rPr lang="ru-RU" sz="1600" spc="-5" dirty="0" smtClean="0">
                          <a:latin typeface="Times New Roman"/>
                          <a:cs typeface="Times New Roman"/>
                        </a:rPr>
                        <a:t>культуры</a:t>
                      </a:r>
                      <a:r>
                        <a:rPr sz="16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6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600" spc="-10" dirty="0" smtClean="0">
                          <a:latin typeface="Times New Roman"/>
                          <a:cs typeface="Times New Roman"/>
                        </a:rPr>
                        <a:t>Тверской </a:t>
                      </a:r>
                      <a:r>
                        <a:rPr sz="1600" spc="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области,</a:t>
                      </a:r>
                      <a:r>
                        <a:rPr sz="16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600" spc="20" dirty="0" smtClean="0">
                          <a:latin typeface="Times New Roman"/>
                          <a:cs typeface="Times New Roman"/>
                        </a:rPr>
                        <a:t>тыс. рублей</a:t>
                      </a:r>
                      <a:r>
                        <a:rPr sz="1600" spc="-15" dirty="0" smtClean="0">
                          <a:latin typeface="Times New Roman"/>
                          <a:cs typeface="Times New Roman"/>
                        </a:rPr>
                        <a:t>.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70739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27,528</a:t>
                      </a:r>
                      <a:endParaRPr sz="180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70739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31,308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33,791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668381" y="108705"/>
            <a:ext cx="8475619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1500" b="1" dirty="0" smtClean="0">
                <a:solidFill>
                  <a:srgbClr val="A88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ДИНАМИКА СРЕДНЕЙ ЗАРАБОТНОЙ ПЛАТЫ В УЧРЕЖДЕНИЯХ КУЛЬТУРЫ</a:t>
            </a:r>
            <a:endParaRPr lang="ru-RU" sz="1500" b="1" dirty="0">
              <a:solidFill>
                <a:srgbClr val="A88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38" y="-32905"/>
            <a:ext cx="701419" cy="847548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91000" y="971550"/>
            <a:ext cx="4572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ctr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9,4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</a:p>
          <a:p>
            <a:pPr marL="342900" lvl="0" indent="-342900" algn="ctr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2020 год –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9,0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</a:p>
          <a:p>
            <a:pPr marL="342900" lvl="0" indent="-342900" algn="ctr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2021 год –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10,5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</a:p>
          <a:p>
            <a:pPr marL="342900" lvl="0" indent="-342900" algn="ctr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2022 год –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18,0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  <p:pic>
        <p:nvPicPr>
          <p:cNvPr id="3079" name="Picture 7" descr="https://s1.slide-share.ru/s_slide/6129afbfecf4907323a15776084c5903/9ebfcd8d-b37c-4d36-864c-959c3af0147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04950"/>
            <a:ext cx="427037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https://fs.znanio.ru/d5af0e/3c/6c/7c86e16fef0df4efe837afcf1df51afcf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952750"/>
            <a:ext cx="31242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38" y="-32905"/>
            <a:ext cx="701419" cy="847548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68381" y="81694"/>
            <a:ext cx="847561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" algn="ctr">
              <a:lnSpc>
                <a:spcPct val="100000"/>
              </a:lnSpc>
            </a:pPr>
            <a:r>
              <a:rPr lang="ru-RU" sz="1500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ДИНАМИКА РАСХОДОВ ПО РАЗДЕЛУ </a:t>
            </a:r>
            <a:r>
              <a:rPr lang="ru-RU" sz="15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«ФИЗИЧЕСКАЯ КУЛЬТУРА И СПОРТ»</a:t>
            </a:r>
          </a:p>
          <a:p>
            <a:pPr marR="5080" algn="ctr">
              <a:lnSpc>
                <a:spcPct val="100000"/>
              </a:lnSpc>
            </a:pPr>
            <a:r>
              <a:rPr lang="ru-RU" sz="15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 В 2020-2022 </a:t>
            </a:r>
            <a:r>
              <a:rPr lang="ru-RU" sz="1500" b="1" dirty="0" err="1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sz="15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41635524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68380" y="92766"/>
            <a:ext cx="8399420" cy="4873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8145" marR="5080" indent="-386080" algn="ctr">
              <a:lnSpc>
                <a:spcPct val="100000"/>
              </a:lnSpc>
              <a:spcBef>
                <a:spcPts val="100"/>
              </a:spcBef>
            </a:pPr>
            <a:r>
              <a:rPr lang="ru-RU" sz="1500" b="1" dirty="0" smtClean="0">
                <a:solidFill>
                  <a:srgbClr val="A88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ДИНАМИКА РАСХОДОВ ПО РАЗДЕЛУ «ФИЗИЧЕСКАЯ КУЛЬТУРА И СПОРТ» </a:t>
            </a:r>
          </a:p>
          <a:p>
            <a:pPr marL="398145" marR="5080" indent="-386080" algn="ctr">
              <a:lnSpc>
                <a:spcPct val="100000"/>
              </a:lnSpc>
              <a:spcBef>
                <a:spcPts val="100"/>
              </a:spcBef>
            </a:pPr>
            <a:r>
              <a:rPr lang="ru-RU" sz="1500" b="1" dirty="0" smtClean="0">
                <a:solidFill>
                  <a:srgbClr val="A88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2021-2022 </a:t>
            </a:r>
            <a:r>
              <a:rPr lang="ru-RU" sz="1500" b="1" dirty="0" err="1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sz="1500" b="1" dirty="0" smtClean="0">
                <a:solidFill>
                  <a:srgbClr val="A88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В МЛН.РУБ.</a:t>
            </a:r>
            <a:endParaRPr lang="ru-RU" sz="1500" b="1" dirty="0">
              <a:solidFill>
                <a:srgbClr val="A88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260593133"/>
              </p:ext>
            </p:extLst>
          </p:nvPr>
        </p:nvGraphicFramePr>
        <p:xfrm>
          <a:off x="609600" y="819150"/>
          <a:ext cx="78486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bject 14"/>
          <p:cNvSpPr txBox="1"/>
          <p:nvPr/>
        </p:nvSpPr>
        <p:spPr>
          <a:xfrm>
            <a:off x="2833267" y="756812"/>
            <a:ext cx="6096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10,5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8" name="object 14"/>
          <p:cNvSpPr txBox="1"/>
          <p:nvPr/>
        </p:nvSpPr>
        <p:spPr>
          <a:xfrm>
            <a:off x="5834642" y="756811"/>
            <a:ext cx="6096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18,0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9" name="Левая фигурная скобка 8"/>
          <p:cNvSpPr/>
          <p:nvPr/>
        </p:nvSpPr>
        <p:spPr>
          <a:xfrm rot="5400000">
            <a:off x="2985670" y="194563"/>
            <a:ext cx="304801" cy="200893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Левая фигурная скобка 9"/>
          <p:cNvSpPr/>
          <p:nvPr/>
        </p:nvSpPr>
        <p:spPr>
          <a:xfrm rot="5400000">
            <a:off x="5987052" y="291065"/>
            <a:ext cx="304801" cy="180696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38" y="-32905"/>
            <a:ext cx="701419" cy="847548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68381" y="127253"/>
            <a:ext cx="8475619" cy="4873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8145" marR="5080" indent="-386080" algn="ctr">
              <a:lnSpc>
                <a:spcPct val="100000"/>
              </a:lnSpc>
              <a:spcBef>
                <a:spcPts val="100"/>
              </a:spcBef>
            </a:pPr>
            <a:r>
              <a:rPr sz="1500" b="1" spc="-10" dirty="0" smtClean="0">
                <a:solidFill>
                  <a:srgbClr val="A88000"/>
                </a:solidFill>
                <a:latin typeface="Times New Roman"/>
                <a:cs typeface="Times New Roman"/>
              </a:rPr>
              <a:t>Д</a:t>
            </a:r>
            <a:r>
              <a:rPr lang="ru-RU" sz="1500" b="1" spc="-10" dirty="0" smtClean="0">
                <a:solidFill>
                  <a:srgbClr val="A88000"/>
                </a:solidFill>
                <a:latin typeface="Times New Roman"/>
                <a:cs typeface="Times New Roman"/>
              </a:rPr>
              <a:t>ИНАМИКА РАСХОДОВ ПО РАЗДЕЛУ</a:t>
            </a:r>
            <a:r>
              <a:rPr sz="1500" b="1" spc="15" dirty="0" smtClean="0">
                <a:solidFill>
                  <a:srgbClr val="A88000"/>
                </a:solidFill>
                <a:latin typeface="Times New Roman"/>
                <a:cs typeface="Times New Roman"/>
              </a:rPr>
              <a:t> </a:t>
            </a:r>
            <a:r>
              <a:rPr sz="1500" b="1" spc="-20" dirty="0" smtClean="0">
                <a:solidFill>
                  <a:srgbClr val="A88000"/>
                </a:solidFill>
                <a:latin typeface="Times New Roman"/>
                <a:cs typeface="Times New Roman"/>
              </a:rPr>
              <a:t>«</a:t>
            </a:r>
            <a:r>
              <a:rPr lang="ru-RU" sz="1500" b="1" spc="-20" dirty="0" smtClean="0">
                <a:solidFill>
                  <a:srgbClr val="A88000"/>
                </a:solidFill>
                <a:latin typeface="Times New Roman"/>
                <a:cs typeface="Times New Roman"/>
              </a:rPr>
              <a:t>СОЦИАЛЬНАЯ ПОЛИТИКА</a:t>
            </a:r>
            <a:r>
              <a:rPr sz="1500" b="1" spc="-15" dirty="0" smtClean="0">
                <a:solidFill>
                  <a:srgbClr val="A88000"/>
                </a:solidFill>
                <a:latin typeface="Times New Roman"/>
                <a:cs typeface="Times New Roman"/>
              </a:rPr>
              <a:t>» </a:t>
            </a:r>
            <a:endParaRPr lang="ru-RU" sz="1500" b="1" spc="-15" dirty="0" smtClean="0">
              <a:solidFill>
                <a:srgbClr val="A88000"/>
              </a:solidFill>
              <a:latin typeface="Times New Roman"/>
              <a:cs typeface="Times New Roman"/>
            </a:endParaRPr>
          </a:p>
          <a:p>
            <a:pPr marL="398145" marR="5080" indent="-386080" algn="ctr">
              <a:lnSpc>
                <a:spcPct val="100000"/>
              </a:lnSpc>
              <a:spcBef>
                <a:spcPts val="100"/>
              </a:spcBef>
            </a:pPr>
            <a:r>
              <a:rPr lang="ru-RU" sz="1500" b="1" dirty="0" smtClean="0">
                <a:solidFill>
                  <a:srgbClr val="A88000"/>
                </a:solidFill>
                <a:latin typeface="Times New Roman"/>
                <a:cs typeface="Times New Roman"/>
              </a:rPr>
              <a:t>В</a:t>
            </a:r>
            <a:r>
              <a:rPr sz="1500" b="1" dirty="0" smtClean="0">
                <a:solidFill>
                  <a:srgbClr val="A88000"/>
                </a:solidFill>
                <a:latin typeface="Times New Roman"/>
                <a:cs typeface="Times New Roman"/>
              </a:rPr>
              <a:t> 20</a:t>
            </a:r>
            <a:r>
              <a:rPr lang="ru-RU" sz="1500" b="1" dirty="0" smtClean="0">
                <a:solidFill>
                  <a:srgbClr val="A88000"/>
                </a:solidFill>
                <a:latin typeface="Times New Roman"/>
                <a:cs typeface="Times New Roman"/>
              </a:rPr>
              <a:t>21</a:t>
            </a:r>
            <a:r>
              <a:rPr sz="1500" b="1" dirty="0" smtClean="0">
                <a:solidFill>
                  <a:srgbClr val="A88000"/>
                </a:solidFill>
                <a:latin typeface="Times New Roman"/>
                <a:cs typeface="Times New Roman"/>
              </a:rPr>
              <a:t>-202</a:t>
            </a:r>
            <a:r>
              <a:rPr lang="ru-RU" sz="1500" b="1" dirty="0" smtClean="0">
                <a:solidFill>
                  <a:srgbClr val="A88000"/>
                </a:solidFill>
                <a:latin typeface="Times New Roman"/>
                <a:cs typeface="Times New Roman"/>
              </a:rPr>
              <a:t>2</a:t>
            </a:r>
            <a:r>
              <a:rPr sz="1500" b="1" spc="-5" dirty="0" smtClean="0">
                <a:solidFill>
                  <a:srgbClr val="A88000"/>
                </a:solidFill>
                <a:latin typeface="Times New Roman"/>
                <a:cs typeface="Times New Roman"/>
              </a:rPr>
              <a:t> </a:t>
            </a:r>
            <a:r>
              <a:rPr lang="ru-RU" sz="1500" b="1" dirty="0" err="1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гг</a:t>
            </a:r>
            <a:r>
              <a:rPr sz="1500" b="1" spc="-55" dirty="0" smtClean="0">
                <a:solidFill>
                  <a:srgbClr val="A88000"/>
                </a:solidFill>
                <a:latin typeface="Times New Roman"/>
                <a:cs typeface="Times New Roman"/>
              </a:rPr>
              <a:t>,</a:t>
            </a:r>
            <a:r>
              <a:rPr sz="1500" b="1" spc="-15" dirty="0" smtClean="0">
                <a:solidFill>
                  <a:srgbClr val="A88000"/>
                </a:solidFill>
                <a:latin typeface="Times New Roman"/>
                <a:cs typeface="Times New Roman"/>
              </a:rPr>
              <a:t> </a:t>
            </a:r>
            <a:r>
              <a:rPr lang="ru-RU" sz="1500" b="1" spc="-15" dirty="0" smtClean="0">
                <a:solidFill>
                  <a:srgbClr val="A88000"/>
                </a:solidFill>
                <a:latin typeface="Times New Roman"/>
                <a:cs typeface="Times New Roman"/>
              </a:rPr>
              <a:t>В МЛН</a:t>
            </a:r>
            <a:r>
              <a:rPr sz="1500" b="1" spc="-10" dirty="0" smtClean="0">
                <a:solidFill>
                  <a:srgbClr val="A88000"/>
                </a:solidFill>
                <a:latin typeface="Times New Roman"/>
                <a:cs typeface="Times New Roman"/>
              </a:rPr>
              <a:t>.</a:t>
            </a:r>
            <a:r>
              <a:rPr lang="ru-RU" sz="1500" b="1" spc="-10" dirty="0" smtClean="0">
                <a:solidFill>
                  <a:srgbClr val="A88000"/>
                </a:solidFill>
                <a:latin typeface="Times New Roman"/>
                <a:cs typeface="Times New Roman"/>
              </a:rPr>
              <a:t> РУБ</a:t>
            </a:r>
            <a:r>
              <a:rPr sz="1500" b="1" spc="-10" dirty="0" smtClean="0">
                <a:solidFill>
                  <a:srgbClr val="A88000"/>
                </a:solidFill>
                <a:latin typeface="Times New Roman"/>
                <a:cs typeface="Times New Roman"/>
              </a:rPr>
              <a:t>.</a:t>
            </a:r>
            <a:endParaRPr sz="1500" dirty="0">
              <a:solidFill>
                <a:srgbClr val="A88000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74333" y="802035"/>
            <a:ext cx="47106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23,1</a:t>
            </a:r>
            <a:endParaRPr sz="1800" dirty="0">
              <a:latin typeface="Times New Roman"/>
              <a:cs typeface="Times New Roman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067884074"/>
              </p:ext>
            </p:extLst>
          </p:nvPr>
        </p:nvGraphicFramePr>
        <p:xfrm>
          <a:off x="533403" y="1200154"/>
          <a:ext cx="7696199" cy="3810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886092365"/>
              </p:ext>
            </p:extLst>
          </p:nvPr>
        </p:nvGraphicFramePr>
        <p:xfrm>
          <a:off x="4800600" y="1351713"/>
          <a:ext cx="3352800" cy="3088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38" y="-32905"/>
            <a:ext cx="701419" cy="847548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  <p:sp>
        <p:nvSpPr>
          <p:cNvPr id="9" name="Левая фигурная скобка 8"/>
          <p:cNvSpPr/>
          <p:nvPr/>
        </p:nvSpPr>
        <p:spPr>
          <a:xfrm rot="5400000">
            <a:off x="5957467" y="243994"/>
            <a:ext cx="304801" cy="200893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Левая фигурная скобка 10"/>
          <p:cNvSpPr/>
          <p:nvPr/>
        </p:nvSpPr>
        <p:spPr>
          <a:xfrm rot="5400000">
            <a:off x="2902535" y="261064"/>
            <a:ext cx="304801" cy="216133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object 14"/>
          <p:cNvSpPr txBox="1"/>
          <p:nvPr/>
        </p:nvSpPr>
        <p:spPr>
          <a:xfrm>
            <a:off x="2830454" y="899509"/>
            <a:ext cx="47106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22,5</a:t>
            </a:r>
            <a:endParaRPr sz="1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4537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8800" y="133350"/>
            <a:ext cx="5715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spc="-20" dirty="0" smtClean="0">
                <a:solidFill>
                  <a:srgbClr val="A88000"/>
                </a:solidFill>
                <a:latin typeface="Times New Roman"/>
                <a:cs typeface="Times New Roman"/>
              </a:rPr>
              <a:t>СОЦИАЛЬНАЯ ПОЛИТИКА</a:t>
            </a:r>
            <a:endParaRPr lang="ru-RU" sz="15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98324" y="709612"/>
            <a:ext cx="56033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98145" marR="5080" lvl="0" indent="-386080" algn="ctr">
              <a:spcBef>
                <a:spcPts val="100"/>
              </a:spcBef>
            </a:pPr>
            <a:r>
              <a:rPr lang="ru-RU" sz="2000" b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Расходы за 2022 год составили – 23,1 млн. руб.</a:t>
            </a:r>
            <a:endParaRPr lang="ru-RU" sz="2000" dirty="0">
              <a:solidFill>
                <a:schemeClr val="accent2"/>
              </a:solidFill>
              <a:latin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28600" y="1217652"/>
            <a:ext cx="7620000" cy="358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ct val="20000"/>
              </a:spcBef>
              <a:buFontTx/>
              <a:buChar char="-"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Социальные выплаты молодым семьям на приобретение или строительство индивидуального жилого дома (12 семей) - 9 397,0 тыс. рублей;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-"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Обеспечение жилыми помещениями детей – сирот и детей, оставшихся без попечения родителей – 2 750,5 тыс. рублей. Приобретено 2 квартиры;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-"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Единовременная выплата при рождении ребенка на территории Лихославльского муниципального округа – 387,0 тыс. рублей. Пособие получили 129 человек;</a:t>
            </a:r>
          </a:p>
          <a:p>
            <a:pPr marL="742950" lvl="1" indent="-285750">
              <a:spcBef>
                <a:spcPct val="20000"/>
              </a:spcBef>
              <a:buFontTx/>
              <a:buChar char="-"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Обеспечением жильем многодетных, малоимущих семей (1 семья) – 2 650,0 тыс. рублей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-"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Выплата компенсации части родительской платы за присмотр и уход за ребенком в муниципальных образовательных организациях – 5 146,0 тыс. рублей;</a:t>
            </a:r>
          </a:p>
          <a:p>
            <a:pPr marL="742950" lvl="1" indent="-285750">
              <a:spcBef>
                <a:spcPct val="20000"/>
              </a:spcBef>
              <a:buFontTx/>
              <a:buChar char="-"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Выплата компенсаций расходов на оплату жилых помещений, педагогическим работникам и руководящим работникам, проживающих и работающих в сельских населенных пунктах – 2 178,3 тыс. рублей;</a:t>
            </a:r>
          </a:p>
          <a:p>
            <a:pPr marL="742950" lvl="1" indent="-285750">
              <a:spcBef>
                <a:spcPct val="20000"/>
              </a:spcBef>
              <a:buFontTx/>
              <a:buChar char="-"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Ежемесячная доплата к пенсиям лицам, замещавшим муниципальные должности муниципального округа – 603,4 тыс. рублей.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571750"/>
            <a:ext cx="1981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38" y="-32905"/>
            <a:ext cx="701419" cy="847548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14183714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8381" y="-34588"/>
            <a:ext cx="847561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500" b="1" spc="-20" dirty="0" smtClean="0">
                <a:solidFill>
                  <a:srgbClr val="A88000"/>
                </a:solidFill>
                <a:latin typeface="Times New Roman"/>
                <a:cs typeface="Times New Roman"/>
              </a:rPr>
              <a:t>ДИНАМИКА РАСХОДОВ НА СОЦИАЛЬНЫЕ ВЫПЛАТЫ МОЛОДЫМ СЕМЬЯМ НА ПРИОБРЕТЕНИЕ ЖИЛЬЯ, ТЫС. РУБ.</a:t>
            </a:r>
            <a:endParaRPr lang="ru-RU" sz="1500" dirty="0">
              <a:solidFill>
                <a:prstClr val="black"/>
              </a:solidFill>
            </a:endParaRPr>
          </a:p>
          <a:p>
            <a:pPr lvl="0" algn="ctr"/>
            <a:r>
              <a:rPr lang="ru-RU" sz="2000" b="1" spc="-20" dirty="0" smtClean="0">
                <a:solidFill>
                  <a:srgbClr val="A88000"/>
                </a:solidFill>
                <a:latin typeface="Times New Roman"/>
                <a:cs typeface="Times New Roman"/>
              </a:rPr>
              <a:t>                                                  </a:t>
            </a:r>
            <a:endParaRPr lang="ru-RU" sz="1400" dirty="0">
              <a:solidFill>
                <a:prstClr val="black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826442"/>
              </p:ext>
            </p:extLst>
          </p:nvPr>
        </p:nvGraphicFramePr>
        <p:xfrm>
          <a:off x="914400" y="666750"/>
          <a:ext cx="5867400" cy="43266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33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66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7565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5202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0239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1738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95158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Количество семей, получивших выплаты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pPr marR="73596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2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Всего</a:t>
                      </a:r>
                    </a:p>
                    <a:p>
                      <a:pPr marR="73596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За счет  средств федерального бюджета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За счет  средств областного бюджета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За счет  средств  бюджета округа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7864"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2016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70739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2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1 700,9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549,6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212,6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938,7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5163"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2017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70739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3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2 646,0</a:t>
                      </a:r>
                    </a:p>
                    <a:p>
                      <a:pPr marL="0" marR="706755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982,8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529,2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1 134,0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5163"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2018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70739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14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387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9 517,5</a:t>
                      </a:r>
                    </a:p>
                    <a:p>
                      <a:pPr marL="0" marR="706755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387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3 198,1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4 199,5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2 119,9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5163"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2019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70739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13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387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9 329,8</a:t>
                      </a:r>
                    </a:p>
                    <a:p>
                      <a:pPr marR="70675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   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3 432,3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3 844,9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2 052,6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5163"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2020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70739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18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387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12 222,1</a:t>
                      </a:r>
                    </a:p>
                    <a:p>
                      <a:pPr marR="70675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2 060,7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7 686,6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2 474,8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25163"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2021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70739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11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6 709,5</a:t>
                      </a:r>
                    </a:p>
                    <a:p>
                      <a:pPr marR="70675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   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2 068,2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3 299,4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1 341,9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25163"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2022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70739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11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387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9 072,0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pPr marR="70675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2 464,2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4 793,4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1 814,4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2516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Всего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70739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72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387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51 197,8</a:t>
                      </a:r>
                    </a:p>
                    <a:p>
                      <a:pPr marR="70675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14 755,9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24 565,6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11 876,3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029" name="Picture 5" descr="Презентация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495550"/>
            <a:ext cx="1905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Молодые семьи могут стать участниками подпрограммы по улучшению жилищных  условий | Новости Кувандыка - БезФормат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742950"/>
            <a:ext cx="1905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38" y="-32905"/>
            <a:ext cx="701419" cy="847548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3244887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463295" y="3287267"/>
            <a:ext cx="1739264" cy="0"/>
          </a:xfrm>
          <a:custGeom>
            <a:avLst/>
            <a:gdLst/>
            <a:ahLst/>
            <a:cxnLst/>
            <a:rect l="l" t="t" r="r" b="b"/>
            <a:pathLst>
              <a:path w="1739264">
                <a:moveTo>
                  <a:pt x="0" y="0"/>
                </a:moveTo>
                <a:lnTo>
                  <a:pt x="173888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4899152" y="3842720"/>
            <a:ext cx="1671320" cy="275717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0"/>
              </a:spcBef>
              <a:tabLst>
                <a:tab pos="332740" algn="l"/>
              </a:tabLst>
            </a:pPr>
            <a:r>
              <a:rPr sz="1200" u="sng" dirty="0">
                <a:uFill>
                  <a:solidFill>
                    <a:srgbClr val="D9D9D9"/>
                  </a:solidFill>
                </a:uFill>
                <a:latin typeface="Times New Roman"/>
                <a:cs typeface="Times New Roman"/>
              </a:rPr>
              <a:t> 	</a:t>
            </a:r>
            <a:endParaRPr sz="1200" dirty="0">
              <a:latin typeface="Times New Roman"/>
              <a:cs typeface="Times New Roman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4082275654"/>
              </p:ext>
            </p:extLst>
          </p:nvPr>
        </p:nvGraphicFramePr>
        <p:xfrm>
          <a:off x="152400" y="1352550"/>
          <a:ext cx="2728836" cy="2971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696592166"/>
              </p:ext>
            </p:extLst>
          </p:nvPr>
        </p:nvGraphicFramePr>
        <p:xfrm>
          <a:off x="2881236" y="1428755"/>
          <a:ext cx="3057732" cy="2876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937271782"/>
              </p:ext>
            </p:extLst>
          </p:nvPr>
        </p:nvGraphicFramePr>
        <p:xfrm>
          <a:off x="5715000" y="1428755"/>
          <a:ext cx="3322954" cy="2743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68381" y="101484"/>
            <a:ext cx="847561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CCAF0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ДИНАМИКА ИСПОЛНЕНИЯ БЮДЖЕТА К 2021 ГОДУ, МЛН. РУБ.</a:t>
            </a:r>
            <a:endParaRPr lang="ru-RU" sz="1500" b="1" dirty="0">
              <a:solidFill>
                <a:srgbClr val="CCAF0A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1754" y="3398003"/>
            <a:ext cx="1066799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112,2%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832363" y="3395261"/>
            <a:ext cx="1066799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109,81%</a:t>
            </a:r>
            <a:endParaRPr lang="ru-RU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38" y="-32905"/>
            <a:ext cx="701419" cy="847548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8381" y="96055"/>
            <a:ext cx="847561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500" b="1" spc="-20" dirty="0" smtClean="0">
                <a:solidFill>
                  <a:srgbClr val="A88000"/>
                </a:solidFill>
                <a:latin typeface="Times New Roman"/>
                <a:cs typeface="Times New Roman"/>
              </a:rPr>
              <a:t>ДИНАМИКА РАСХОДОВ НА ПРИОБРЕТЕНИЕ ЖИЛЬЯ    МНОГОДЕТНЫМ МАЛОИМУЩИМ СЕМЬЯМ, ТЫС. РУБ.</a:t>
            </a:r>
            <a:endParaRPr lang="ru-RU" sz="1500" dirty="0">
              <a:solidFill>
                <a:prstClr val="black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182992"/>
              </p:ext>
            </p:extLst>
          </p:nvPr>
        </p:nvGraphicFramePr>
        <p:xfrm>
          <a:off x="304800" y="946840"/>
          <a:ext cx="5711557" cy="3975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04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258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52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2407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7576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9301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96325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Количество семей, получивших выплаты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pPr marR="73596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2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Всего</a:t>
                      </a:r>
                    </a:p>
                    <a:p>
                      <a:pPr marR="73596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За счет  средств федерального бюджета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За счет  средств областного бюджета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За счет  средств  бюджета округа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9510"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2015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70739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1 997,0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1 397,9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599,1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6812"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2017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70739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2 192,6</a:t>
                      </a:r>
                    </a:p>
                    <a:p>
                      <a:pPr marL="0" marR="706755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1 534,8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657,8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9405"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2018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70739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387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1 540,6</a:t>
                      </a:r>
                    </a:p>
                    <a:p>
                      <a:pPr marL="0" marR="706755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387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1 078,4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462,2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4010"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2020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70739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387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1 357,3</a:t>
                      </a:r>
                    </a:p>
                    <a:p>
                      <a:pPr marR="70675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1 085,8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271,5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0378"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2021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70739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2 696,6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2 157,3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539,3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0378"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2022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70739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387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2 650,0</a:t>
                      </a:r>
                    </a:p>
                    <a:p>
                      <a:pPr marR="70675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2 120,0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530,0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037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Всего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70739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6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387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12 434,1</a:t>
                      </a:r>
                    </a:p>
                    <a:p>
                      <a:pPr marR="70675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9 374,2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3 059,9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2052" name="Picture 4" descr="многодетная семья рисунок квартира: 2 тыс изображений найдено в Яндекс  Картинка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971549"/>
            <a:ext cx="2270125" cy="164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многодетная семья рисунок квартира: 2 тыс изображений найдено в Яндекс  Картинка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970190"/>
            <a:ext cx="2819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38" y="-32905"/>
            <a:ext cx="701419" cy="847548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1076434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02797" y="83795"/>
            <a:ext cx="8406913" cy="48667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500" b="1" spc="-5" dirty="0" smtClean="0">
                <a:solidFill>
                  <a:srgbClr val="A88000"/>
                </a:solidFill>
                <a:latin typeface="Times New Roman"/>
                <a:cs typeface="Times New Roman"/>
              </a:rPr>
              <a:t>Н</a:t>
            </a:r>
            <a:r>
              <a:rPr lang="ru-RU" sz="1500" b="1" spc="-5" dirty="0" smtClean="0">
                <a:solidFill>
                  <a:srgbClr val="A88000"/>
                </a:solidFill>
                <a:latin typeface="Times New Roman"/>
                <a:cs typeface="Times New Roman"/>
              </a:rPr>
              <a:t>АЦИОНАЛЬНЫЙ ПРОЕКТ </a:t>
            </a:r>
            <a:r>
              <a:rPr sz="1500" b="1" spc="-5" dirty="0" smtClean="0">
                <a:solidFill>
                  <a:srgbClr val="A88000"/>
                </a:solidFill>
                <a:latin typeface="Times New Roman"/>
                <a:cs typeface="Times New Roman"/>
              </a:rPr>
              <a:t>«Б</a:t>
            </a:r>
            <a:r>
              <a:rPr lang="ru-RU" sz="1500" b="1" spc="-5" dirty="0" smtClean="0">
                <a:solidFill>
                  <a:srgbClr val="A88000"/>
                </a:solidFill>
                <a:latin typeface="Times New Roman"/>
                <a:cs typeface="Times New Roman"/>
              </a:rPr>
              <a:t>ЕЗОПАСНЫЕ И КАЧЕСТВЕННЫЕ ДОРОГИ</a:t>
            </a:r>
            <a:r>
              <a:rPr sz="1500" b="1" spc="-5" dirty="0" smtClean="0">
                <a:solidFill>
                  <a:srgbClr val="A88000"/>
                </a:solidFill>
                <a:latin typeface="Times New Roman"/>
                <a:cs typeface="Times New Roman"/>
              </a:rPr>
              <a:t>»</a:t>
            </a:r>
            <a:r>
              <a:rPr sz="1500" b="1" spc="5" dirty="0" smtClean="0">
                <a:solidFill>
                  <a:srgbClr val="A88000"/>
                </a:solidFill>
                <a:latin typeface="Times New Roman"/>
                <a:cs typeface="Times New Roman"/>
              </a:rPr>
              <a:t> </a:t>
            </a:r>
            <a:r>
              <a:rPr lang="ru-RU" sz="1500" b="1" spc="-10" dirty="0" smtClean="0">
                <a:solidFill>
                  <a:srgbClr val="A88000"/>
                </a:solidFill>
                <a:latin typeface="Times New Roman"/>
                <a:cs typeface="Times New Roman"/>
              </a:rPr>
              <a:t> </a:t>
            </a:r>
          </a:p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ru-RU" sz="1500" b="1" spc="-10" dirty="0" smtClean="0">
                <a:solidFill>
                  <a:srgbClr val="A88000"/>
                </a:solidFill>
                <a:latin typeface="Times New Roman"/>
                <a:cs typeface="Times New Roman"/>
              </a:rPr>
              <a:t>(РЕГИОНАЛЬНЫЙ ПРОЕКТ </a:t>
            </a:r>
            <a:r>
              <a:rPr sz="1500" b="1" spc="-10" dirty="0" smtClean="0">
                <a:solidFill>
                  <a:srgbClr val="A88000"/>
                </a:solidFill>
                <a:latin typeface="Times New Roman"/>
                <a:cs typeface="Times New Roman"/>
              </a:rPr>
              <a:t>«Б</a:t>
            </a:r>
            <a:r>
              <a:rPr lang="ru-RU" sz="1500" b="1" spc="-10" dirty="0" smtClean="0">
                <a:solidFill>
                  <a:srgbClr val="A88000"/>
                </a:solidFill>
                <a:latin typeface="Times New Roman"/>
                <a:cs typeface="Times New Roman"/>
              </a:rPr>
              <a:t>ЕЗОПАСНОСТЬ ДОРОЖНОГО ДВИЖЕНИЯ»</a:t>
            </a:r>
            <a:r>
              <a:rPr sz="1500" b="1" spc="-10" dirty="0" smtClean="0">
                <a:solidFill>
                  <a:srgbClr val="A88000"/>
                </a:solidFill>
                <a:latin typeface="Times New Roman"/>
                <a:cs typeface="Times New Roman"/>
              </a:rPr>
              <a:t>),</a:t>
            </a:r>
            <a:r>
              <a:rPr sz="1500" b="1" spc="35" dirty="0" smtClean="0">
                <a:solidFill>
                  <a:srgbClr val="A88000"/>
                </a:solidFill>
                <a:latin typeface="Times New Roman"/>
                <a:cs typeface="Times New Roman"/>
              </a:rPr>
              <a:t> </a:t>
            </a:r>
            <a:r>
              <a:rPr lang="ru-RU" sz="1500" b="1" spc="35" dirty="0" smtClean="0">
                <a:solidFill>
                  <a:srgbClr val="A88000"/>
                </a:solidFill>
                <a:latin typeface="Times New Roman"/>
                <a:cs typeface="Times New Roman"/>
              </a:rPr>
              <a:t>МЛН</a:t>
            </a:r>
            <a:r>
              <a:rPr sz="1500" b="1" spc="-10" dirty="0" smtClean="0">
                <a:solidFill>
                  <a:srgbClr val="A88000"/>
                </a:solidFill>
                <a:latin typeface="Times New Roman"/>
                <a:cs typeface="Times New Roman"/>
              </a:rPr>
              <a:t>.</a:t>
            </a:r>
            <a:r>
              <a:rPr lang="ru-RU" sz="1500" b="1" spc="-10" dirty="0" smtClean="0">
                <a:solidFill>
                  <a:srgbClr val="A88000"/>
                </a:solidFill>
                <a:latin typeface="Times New Roman"/>
                <a:cs typeface="Times New Roman"/>
              </a:rPr>
              <a:t> РУБ</a:t>
            </a:r>
            <a:r>
              <a:rPr sz="1500" b="1" spc="-10" dirty="0" smtClean="0">
                <a:solidFill>
                  <a:srgbClr val="A88000"/>
                </a:solidFill>
                <a:latin typeface="Times New Roman"/>
                <a:cs typeface="Times New Roman"/>
              </a:rPr>
              <a:t>.:</a:t>
            </a:r>
            <a:endParaRPr sz="1500" dirty="0">
              <a:solidFill>
                <a:srgbClr val="A88000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45" name="Диаграмма 44"/>
          <p:cNvGraphicFramePr/>
          <p:nvPr>
            <p:extLst>
              <p:ext uri="{D42A27DB-BD31-4B8C-83A1-F6EECF244321}">
                <p14:modId xmlns:p14="http://schemas.microsoft.com/office/powerpoint/2010/main" val="2234314065"/>
              </p:ext>
            </p:extLst>
          </p:nvPr>
        </p:nvGraphicFramePr>
        <p:xfrm>
          <a:off x="1524000" y="539751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010400" y="1833092"/>
            <a:ext cx="19284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монтаж уличного освещения в поселке Калашниково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38" y="-32905"/>
            <a:ext cx="701419" cy="847548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68380" y="210930"/>
            <a:ext cx="8475619" cy="4738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500" b="1" spc="-5" dirty="0" smtClean="0">
                <a:solidFill>
                  <a:srgbClr val="A88000"/>
                </a:solidFill>
                <a:latin typeface="Times New Roman"/>
                <a:cs typeface="Times New Roman"/>
              </a:rPr>
              <a:t>Н</a:t>
            </a:r>
            <a:r>
              <a:rPr lang="ru-RU" sz="1500" b="1" spc="-5" dirty="0" smtClean="0">
                <a:solidFill>
                  <a:srgbClr val="A88000"/>
                </a:solidFill>
                <a:latin typeface="Times New Roman"/>
                <a:cs typeface="Times New Roman"/>
              </a:rPr>
              <a:t>АЦИОНАЛЬНЫЙ ПРОЕКТ </a:t>
            </a:r>
            <a:r>
              <a:rPr sz="1500" b="1" spc="-5" dirty="0" smtClean="0">
                <a:solidFill>
                  <a:srgbClr val="A88000"/>
                </a:solidFill>
                <a:latin typeface="Times New Roman"/>
                <a:cs typeface="Times New Roman"/>
              </a:rPr>
              <a:t>«</a:t>
            </a:r>
            <a:r>
              <a:rPr lang="ru-RU" sz="1500" b="1" spc="-5" dirty="0" smtClean="0">
                <a:solidFill>
                  <a:srgbClr val="A88000"/>
                </a:solidFill>
                <a:latin typeface="Times New Roman"/>
                <a:cs typeface="Times New Roman"/>
              </a:rPr>
              <a:t>ЖИЛЬЕ И ГОРОДСКАЯ СРЕДА</a:t>
            </a:r>
            <a:r>
              <a:rPr sz="1500" b="1" spc="-5" dirty="0" smtClean="0">
                <a:solidFill>
                  <a:srgbClr val="A88000"/>
                </a:solidFill>
                <a:latin typeface="Times New Roman"/>
                <a:cs typeface="Times New Roman"/>
              </a:rPr>
              <a:t>»</a:t>
            </a:r>
            <a:r>
              <a:rPr sz="1500" b="1" spc="5" dirty="0" smtClean="0">
                <a:solidFill>
                  <a:srgbClr val="A88000"/>
                </a:solidFill>
                <a:latin typeface="Times New Roman"/>
                <a:cs typeface="Times New Roman"/>
              </a:rPr>
              <a:t> </a:t>
            </a:r>
            <a:r>
              <a:rPr sz="1500" b="1" spc="-10" dirty="0" smtClean="0">
                <a:solidFill>
                  <a:srgbClr val="A88000"/>
                </a:solidFill>
                <a:latin typeface="Times New Roman"/>
                <a:cs typeface="Times New Roman"/>
              </a:rPr>
              <a:t>(</a:t>
            </a:r>
            <a:r>
              <a:rPr lang="ru-RU" sz="1500" b="1" spc="-10" dirty="0" smtClean="0">
                <a:solidFill>
                  <a:srgbClr val="A88000"/>
                </a:solidFill>
                <a:latin typeface="Times New Roman"/>
                <a:cs typeface="Times New Roman"/>
              </a:rPr>
              <a:t>РЕГИОНАЛЬНЫЙ ПРОЕКТ «ФОРМИРОВАНИЯ СОВРЕМЕННОЙ ГОРОДСКОЙ СРЕДЫ»</a:t>
            </a:r>
            <a:r>
              <a:rPr sz="1500" b="1" spc="-10" dirty="0" smtClean="0">
                <a:solidFill>
                  <a:srgbClr val="A88000"/>
                </a:solidFill>
                <a:latin typeface="Times New Roman"/>
                <a:cs typeface="Times New Roman"/>
              </a:rPr>
              <a:t>),</a:t>
            </a:r>
            <a:r>
              <a:rPr sz="1500" b="1" spc="35" dirty="0" smtClean="0">
                <a:solidFill>
                  <a:srgbClr val="A88000"/>
                </a:solidFill>
                <a:latin typeface="Times New Roman"/>
                <a:cs typeface="Times New Roman"/>
              </a:rPr>
              <a:t> </a:t>
            </a:r>
            <a:r>
              <a:rPr lang="ru-RU" sz="1500" b="1" spc="35" dirty="0" smtClean="0">
                <a:solidFill>
                  <a:srgbClr val="A88000"/>
                </a:solidFill>
                <a:latin typeface="Times New Roman"/>
                <a:cs typeface="Times New Roman"/>
              </a:rPr>
              <a:t>МЛН</a:t>
            </a:r>
            <a:r>
              <a:rPr sz="1500" b="1" spc="-10" dirty="0" smtClean="0">
                <a:solidFill>
                  <a:srgbClr val="A88000"/>
                </a:solidFill>
                <a:latin typeface="Times New Roman"/>
                <a:cs typeface="Times New Roman"/>
              </a:rPr>
              <a:t>.</a:t>
            </a:r>
            <a:r>
              <a:rPr lang="ru-RU" sz="1500" b="1" spc="-10" dirty="0" smtClean="0">
                <a:solidFill>
                  <a:srgbClr val="A88000"/>
                </a:solidFill>
                <a:latin typeface="Times New Roman"/>
                <a:cs typeface="Times New Roman"/>
              </a:rPr>
              <a:t> РУБ</a:t>
            </a:r>
            <a:r>
              <a:rPr sz="1500" b="1" spc="-10" dirty="0" smtClean="0">
                <a:solidFill>
                  <a:srgbClr val="A88000"/>
                </a:solidFill>
                <a:latin typeface="Times New Roman"/>
                <a:cs typeface="Times New Roman"/>
              </a:rPr>
              <a:t>.:</a:t>
            </a:r>
            <a:endParaRPr sz="1500" dirty="0">
              <a:solidFill>
                <a:srgbClr val="A88000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45" name="Диаграмма 44"/>
          <p:cNvGraphicFramePr/>
          <p:nvPr>
            <p:extLst>
              <p:ext uri="{D42A27DB-BD31-4B8C-83A1-F6EECF244321}">
                <p14:modId xmlns:p14="http://schemas.microsoft.com/office/powerpoint/2010/main" val="3836533975"/>
              </p:ext>
            </p:extLst>
          </p:nvPr>
        </p:nvGraphicFramePr>
        <p:xfrm>
          <a:off x="157988" y="70231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924835" y="1885955"/>
            <a:ext cx="31242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парка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ЦДОиР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придомовой территории в пос. Калашниково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этап музыкальной площадки в пос. Калашниково по ул. Ленина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38" y="-32905"/>
            <a:ext cx="701419" cy="847548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71365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Диаграмма 44"/>
          <p:cNvGraphicFramePr/>
          <p:nvPr>
            <p:extLst>
              <p:ext uri="{D42A27DB-BD31-4B8C-83A1-F6EECF244321}">
                <p14:modId xmlns:p14="http://schemas.microsoft.com/office/powerpoint/2010/main" val="572752211"/>
              </p:ext>
            </p:extLst>
          </p:nvPr>
        </p:nvGraphicFramePr>
        <p:xfrm>
          <a:off x="170020" y="81674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bject 3"/>
          <p:cNvSpPr txBox="1"/>
          <p:nvPr/>
        </p:nvSpPr>
        <p:spPr>
          <a:xfrm>
            <a:off x="668380" y="192409"/>
            <a:ext cx="8475619" cy="4873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500" b="1" spc="-5" dirty="0" smtClean="0">
                <a:solidFill>
                  <a:srgbClr val="A88000"/>
                </a:solidFill>
                <a:latin typeface="Times New Roman"/>
                <a:cs typeface="Times New Roman"/>
              </a:rPr>
              <a:t>НАЦИОНАЛЬНЫЙ ПРОЕКТ «КУЛЬТУРА» 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500" b="1" spc="-5" dirty="0" smtClean="0">
                <a:solidFill>
                  <a:srgbClr val="A88000"/>
                </a:solidFill>
                <a:latin typeface="Times New Roman"/>
                <a:cs typeface="Times New Roman"/>
              </a:rPr>
              <a:t>(РЕГИОНАЛЬНЫЙ ПРОЕКТ «КУЛЬТУРНАЯ СРЕДА</a:t>
            </a:r>
            <a:r>
              <a:rPr sz="1500" b="1" spc="-15" dirty="0" smtClean="0">
                <a:solidFill>
                  <a:srgbClr val="A88000"/>
                </a:solidFill>
                <a:latin typeface="Times New Roman"/>
                <a:cs typeface="Times New Roman"/>
              </a:rPr>
              <a:t>»</a:t>
            </a:r>
            <a:r>
              <a:rPr lang="ru-RU" sz="1500" b="1" spc="-15" dirty="0" smtClean="0">
                <a:solidFill>
                  <a:srgbClr val="A88000"/>
                </a:solidFill>
                <a:latin typeface="Times New Roman"/>
                <a:cs typeface="Times New Roman"/>
              </a:rPr>
              <a:t>),</a:t>
            </a:r>
            <a:r>
              <a:rPr sz="1500" b="1" spc="35" dirty="0" smtClean="0">
                <a:solidFill>
                  <a:srgbClr val="A88000"/>
                </a:solidFill>
                <a:latin typeface="Times New Roman"/>
                <a:cs typeface="Times New Roman"/>
              </a:rPr>
              <a:t> </a:t>
            </a:r>
            <a:r>
              <a:rPr lang="ru-RU" sz="1500" b="1" spc="35" dirty="0" smtClean="0">
                <a:solidFill>
                  <a:srgbClr val="A88000"/>
                </a:solidFill>
                <a:latin typeface="Times New Roman"/>
                <a:cs typeface="Times New Roman"/>
              </a:rPr>
              <a:t>МЛН. РУБ</a:t>
            </a:r>
            <a:r>
              <a:rPr sz="1500" b="1" spc="-10" dirty="0" smtClean="0">
                <a:solidFill>
                  <a:srgbClr val="A88000"/>
                </a:solidFill>
                <a:latin typeface="Times New Roman"/>
                <a:cs typeface="Times New Roman"/>
              </a:rPr>
              <a:t>.</a:t>
            </a:r>
            <a:endParaRPr sz="1500" dirty="0">
              <a:solidFill>
                <a:srgbClr val="A88000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22"/>
          <p:cNvSpPr txBox="1"/>
          <p:nvPr/>
        </p:nvSpPr>
        <p:spPr>
          <a:xfrm>
            <a:off x="6172200" y="1733555"/>
            <a:ext cx="2870845" cy="12567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600" dirty="0" smtClean="0">
                <a:latin typeface="Times New Roman"/>
                <a:cs typeface="Times New Roman"/>
              </a:rPr>
              <a:t>Средства направлены на развитие сети учреждений культурно – досугового типа (капитальный ремонт 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600" dirty="0" err="1" smtClean="0">
                <a:latin typeface="Times New Roman"/>
                <a:cs typeface="Times New Roman"/>
              </a:rPr>
              <a:t>Станского</a:t>
            </a:r>
            <a:r>
              <a:rPr lang="ru-RU" sz="1600" dirty="0" smtClean="0">
                <a:latin typeface="Times New Roman"/>
                <a:cs typeface="Times New Roman"/>
              </a:rPr>
              <a:t> ДК)</a:t>
            </a: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38" y="-32905"/>
            <a:ext cx="701419" cy="847548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157861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381" y="57150"/>
            <a:ext cx="8475619" cy="762000"/>
          </a:xfrm>
        </p:spPr>
        <p:txBody>
          <a:bodyPr>
            <a:normAutofit/>
          </a:bodyPr>
          <a:lstStyle/>
          <a:p>
            <a:r>
              <a:rPr lang="ru-RU" sz="15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ПРОЕКТОВ, ОСНОВАННЫХ НА МЕСТНЫХ ИНИЦИАТИВАХ В 2022 ГОДУ (МЛН. РУБ.)</a:t>
            </a:r>
            <a:endParaRPr lang="ru-RU" sz="15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429445655"/>
              </p:ext>
            </p:extLst>
          </p:nvPr>
        </p:nvGraphicFramePr>
        <p:xfrm>
          <a:off x="0" y="971550"/>
          <a:ext cx="60198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562600" y="980404"/>
            <a:ext cx="3352800" cy="31085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2700" lvl="0"/>
            <a:r>
              <a:rPr lang="ru-RU" sz="1400" b="1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5 проектов 3,9 млн. рублей:                     </a:t>
            </a:r>
            <a:r>
              <a:rPr lang="ru-RU" sz="1400" i="1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0,5 млн. рублей  1 проект </a:t>
            </a:r>
            <a:r>
              <a:rPr lang="ru-RU" sz="14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обустройство контейнерных площадок (</a:t>
            </a:r>
            <a:r>
              <a:rPr lang="ru-RU" sz="1400" spc="-5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Вескинское</a:t>
            </a:r>
            <a:r>
              <a:rPr lang="ru-RU" sz="14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 сельское поселение)</a:t>
            </a:r>
          </a:p>
          <a:p>
            <a:pPr marL="12700" lvl="0"/>
            <a:r>
              <a:rPr lang="ru-RU" sz="1400" i="1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0,3 млн. рублей 1проект </a:t>
            </a:r>
          </a:p>
          <a:p>
            <a:pPr marL="12700" lvl="0"/>
            <a:r>
              <a:rPr lang="ru-RU" sz="14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по инфраструктуре (наружные сети водоотведения д. </a:t>
            </a:r>
            <a:r>
              <a:rPr lang="ru-RU" sz="1400" spc="-5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Высокуши</a:t>
            </a:r>
            <a:r>
              <a:rPr lang="ru-RU" sz="14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</a:p>
          <a:p>
            <a:pPr marL="12700" lvl="0"/>
            <a:r>
              <a:rPr lang="ru-RU" sz="1400" i="1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2,6 млн. рублей 2 проекта</a:t>
            </a:r>
          </a:p>
          <a:p>
            <a:pPr marL="12700" lvl="0"/>
            <a:r>
              <a:rPr lang="ru-RU" sz="14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обустройство территории </a:t>
            </a:r>
            <a:r>
              <a:rPr lang="ru-RU" sz="1400" spc="-5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Вескинского</a:t>
            </a:r>
            <a:r>
              <a:rPr lang="ru-RU" sz="14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 ДК для массового отдыха и зоны отдыха в с. Толмачи</a:t>
            </a:r>
          </a:p>
          <a:p>
            <a:pPr marL="12700" lvl="0"/>
            <a:r>
              <a:rPr lang="ru-RU" sz="1400" i="1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0,5 млн. рублей 1 проект </a:t>
            </a:r>
          </a:p>
          <a:p>
            <a:pPr marL="12700" lvl="0"/>
            <a:r>
              <a:rPr lang="ru-RU" sz="14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капитальный ремонт здания </a:t>
            </a:r>
            <a:r>
              <a:rPr lang="ru-RU" sz="1400" spc="-5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Первитинского</a:t>
            </a:r>
            <a:r>
              <a:rPr lang="ru-RU" sz="14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 ДК</a:t>
            </a:r>
            <a:endParaRPr lang="ru-RU" sz="1400" i="1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38" y="-32905"/>
            <a:ext cx="701419" cy="847548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31377291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66950"/>
            <a:ext cx="8229600" cy="1142999"/>
          </a:xfrm>
        </p:spPr>
        <p:txBody>
          <a:bodyPr>
            <a:normAutofit/>
          </a:bodyPr>
          <a:lstStyle/>
          <a:p>
            <a:pPr marL="12700" indent="0" algn="ctr">
              <a:spcBef>
                <a:spcPts val="100"/>
              </a:spcBef>
              <a:buNone/>
            </a:pPr>
            <a:r>
              <a:rPr lang="ru-RU" sz="3500" b="1" spc="-5" dirty="0">
                <a:solidFill>
                  <a:srgbClr val="A88000"/>
                </a:solidFill>
                <a:latin typeface="Times New Roman"/>
                <a:cs typeface="Times New Roman"/>
              </a:rPr>
              <a:t>СПАСИБО ЗА ВНИМАНИЕ!</a:t>
            </a:r>
            <a:endParaRPr lang="ru-RU" sz="3500" b="1" spc="-5" dirty="0">
              <a:solidFill>
                <a:srgbClr val="A88000"/>
              </a:solidFill>
              <a:latin typeface="Times New Roman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70167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4816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000047"/>
              </p:ext>
            </p:extLst>
          </p:nvPr>
        </p:nvGraphicFramePr>
        <p:xfrm>
          <a:off x="76200" y="920582"/>
          <a:ext cx="8991600" cy="40133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4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424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560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4017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3832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843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Наименование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386080" marR="261620" indent="-1162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Исполнение</a:t>
                      </a: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за </a:t>
                      </a: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21</a:t>
                      </a:r>
                      <a:r>
                        <a:rPr sz="1200" b="1" spc="-7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b="1" spc="-70" dirty="0" smtClean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F8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307975" marR="84455" indent="-2133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b="1" spc="-5" dirty="0" smtClean="0">
                          <a:latin typeface="Times New Roman"/>
                          <a:cs typeface="Times New Roman"/>
                        </a:rPr>
                        <a:t>  Уточненный план</a:t>
                      </a:r>
                      <a:r>
                        <a:rPr sz="1200" b="1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endParaRPr lang="ru-RU" sz="1200" b="1" spc="-5" dirty="0" smtClean="0">
                        <a:latin typeface="Times New Roman"/>
                        <a:cs typeface="Times New Roman"/>
                      </a:endParaRPr>
                    </a:p>
                    <a:p>
                      <a:pPr marL="307975" marR="84455" indent="2286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b="1" spc="-335" dirty="0" smtClean="0">
                          <a:latin typeface="Times New Roman"/>
                          <a:cs typeface="Times New Roman"/>
                        </a:rPr>
                        <a:t>      н</a:t>
                      </a:r>
                      <a:r>
                        <a:rPr lang="ru-RU" sz="1200" b="1" spc="-5" dirty="0" smtClean="0">
                          <a:latin typeface="Times New Roman"/>
                          <a:cs typeface="Times New Roman"/>
                        </a:rPr>
                        <a:t>а 2022 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350520" marR="224790" indent="-1162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 Исполнение  за </a:t>
                      </a: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200" b="1" spc="-7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b="1" spc="-70" dirty="0" smtClean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Динамика</a:t>
                      </a:r>
                      <a:r>
                        <a:rPr sz="12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изменения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2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отношению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2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21</a:t>
                      </a:r>
                      <a:r>
                        <a:rPr sz="1200" b="1" spc="-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70" dirty="0">
                          <a:latin typeface="Times New Roman"/>
                          <a:cs typeface="Times New Roman"/>
                        </a:rPr>
                        <a:t>г.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%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2288">
                <a:tc>
                  <a:txBody>
                    <a:bodyPr/>
                    <a:lstStyle/>
                    <a:p>
                      <a:pPr marL="1027430" marR="247015" indent="-7766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Налоговые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неналоговые </a:t>
                      </a:r>
                      <a:r>
                        <a:rPr sz="1200" b="1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доходы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338,7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F8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356,6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351,7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103,8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Налоговые</a:t>
                      </a:r>
                      <a:r>
                        <a:rPr sz="12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доходы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303,1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F8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319,8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329,3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108,6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Неналоговые</a:t>
                      </a:r>
                      <a:r>
                        <a:rPr sz="12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доходы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35,6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F8B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36,8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22,4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62,9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75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Безвозмездные</a:t>
                      </a:r>
                      <a:r>
                        <a:rPr sz="12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поступления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432,1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F8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504,1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513,2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118,8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Дотации</a:t>
                      </a: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28,2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F8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15,1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27,7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98,2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Субсидии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146,8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F8B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229,8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226,7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154,4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57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Субвенции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249,8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F8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254,3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254,1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101,7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Иные</a:t>
                      </a:r>
                      <a:r>
                        <a:rPr sz="12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МБТ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8,3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F8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4,7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4,7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56,6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596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Итого</a:t>
                      </a:r>
                      <a:r>
                        <a:rPr sz="1200" b="1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доходов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770,8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860,7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864,9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112,2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Заголовок 5"/>
          <p:cNvSpPr txBox="1">
            <a:spLocks noGrp="1"/>
          </p:cNvSpPr>
          <p:nvPr>
            <p:ph type="title"/>
          </p:nvPr>
        </p:nvSpPr>
        <p:spPr>
          <a:xfrm>
            <a:off x="668381" y="171792"/>
            <a:ext cx="847561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CCAF0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ДИНАМИКА ИСПОЛНЕНИЯ БЮДЖЕТА К </a:t>
            </a:r>
            <a:r>
              <a:rPr lang="ru-RU" sz="1500" b="1" dirty="0" smtClean="0">
                <a:solidFill>
                  <a:srgbClr val="CCAF0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2021 ГОДУ, МЛН. РУБ</a:t>
            </a:r>
            <a:r>
              <a:rPr lang="ru-RU" sz="1200" b="1" dirty="0" smtClean="0">
                <a:solidFill>
                  <a:srgbClr val="CCAF0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b="1" dirty="0">
              <a:solidFill>
                <a:srgbClr val="CCAF0A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38" y="-32905"/>
            <a:ext cx="701419" cy="847548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8381" y="188585"/>
            <a:ext cx="8475619" cy="243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500" b="1" dirty="0">
                <a:solidFill>
                  <a:srgbClr val="CCAF0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ДИНАМИКА НАЛОГОВЫХ ДОХОДОВ, </a:t>
            </a:r>
            <a:r>
              <a:rPr lang="ru-RU" sz="1500" b="1" dirty="0" smtClean="0">
                <a:solidFill>
                  <a:srgbClr val="CCAF0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МЛН. РУБ</a:t>
            </a:r>
            <a:r>
              <a:rPr lang="ru-RU" sz="1500" b="1" dirty="0">
                <a:solidFill>
                  <a:srgbClr val="CCAF0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3865191833"/>
              </p:ext>
            </p:extLst>
          </p:nvPr>
        </p:nvGraphicFramePr>
        <p:xfrm>
          <a:off x="1447800" y="1512895"/>
          <a:ext cx="6096000" cy="3462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4191000" y="826848"/>
            <a:ext cx="862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+8,6%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825544" y="1450673"/>
            <a:ext cx="862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+3,0%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38" y="-32905"/>
            <a:ext cx="701419" cy="847548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  <p:sp>
        <p:nvSpPr>
          <p:cNvPr id="2" name="Выгнутая вверх стрелка 1"/>
          <p:cNvSpPr/>
          <p:nvPr/>
        </p:nvSpPr>
        <p:spPr>
          <a:xfrm rot="21137909">
            <a:off x="3221290" y="1200855"/>
            <a:ext cx="2930020" cy="50898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Выгнутая вверх стрелка 3"/>
          <p:cNvSpPr/>
          <p:nvPr/>
        </p:nvSpPr>
        <p:spPr>
          <a:xfrm>
            <a:off x="4466897" y="1397287"/>
            <a:ext cx="1600200" cy="45349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object 43"/>
          <p:cNvSpPr txBox="1"/>
          <p:nvPr/>
        </p:nvSpPr>
        <p:spPr>
          <a:xfrm>
            <a:off x="6705600" y="2800350"/>
            <a:ext cx="24384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tabLst>
                <a:tab pos="1922780" algn="l"/>
              </a:tabLst>
            </a:pPr>
            <a:r>
              <a:rPr lang="ru-RU" sz="1400" b="1" dirty="0" smtClean="0">
                <a:latin typeface="Times New Roman"/>
                <a:cs typeface="Times New Roman"/>
              </a:rPr>
              <a:t>Поступило </a:t>
            </a:r>
            <a:r>
              <a:rPr lang="ru-RU" sz="1400" b="1" dirty="0">
                <a:latin typeface="Times New Roman"/>
                <a:cs typeface="Times New Roman"/>
              </a:rPr>
              <a:t>в</a:t>
            </a:r>
            <a:r>
              <a:rPr lang="ru-RU" sz="1400" b="1" spc="-20" dirty="0">
                <a:latin typeface="Times New Roman"/>
                <a:cs typeface="Times New Roman"/>
              </a:rPr>
              <a:t> </a:t>
            </a:r>
            <a:r>
              <a:rPr lang="ru-RU" sz="1400" b="1" dirty="0" smtClean="0">
                <a:latin typeface="Times New Roman"/>
                <a:cs typeface="Times New Roman"/>
              </a:rPr>
              <a:t>2022</a:t>
            </a:r>
            <a:r>
              <a:rPr lang="ru-RU" sz="1400" b="1" spc="-15" dirty="0" smtClean="0">
                <a:latin typeface="Times New Roman"/>
                <a:cs typeface="Times New Roman"/>
              </a:rPr>
              <a:t> </a:t>
            </a:r>
            <a:r>
              <a:rPr lang="ru-RU" sz="1400" b="1" spc="-5" dirty="0" smtClean="0">
                <a:latin typeface="Times New Roman"/>
                <a:cs typeface="Times New Roman"/>
              </a:rPr>
              <a:t>году </a:t>
            </a:r>
            <a:r>
              <a:rPr lang="ru-RU" sz="1400" b="1" dirty="0" smtClean="0">
                <a:latin typeface="Times New Roman"/>
                <a:cs typeface="Times New Roman"/>
              </a:rPr>
              <a:t>на +26,2</a:t>
            </a:r>
            <a:r>
              <a:rPr sz="1400" b="1" spc="-30" dirty="0" smtClean="0">
                <a:latin typeface="Times New Roman"/>
                <a:cs typeface="Times New Roman"/>
              </a:rPr>
              <a:t> </a:t>
            </a:r>
            <a:r>
              <a:rPr lang="ru-RU" sz="1400" b="1" spc="-30" dirty="0" smtClean="0">
                <a:latin typeface="Times New Roman"/>
                <a:cs typeface="Times New Roman"/>
              </a:rPr>
              <a:t>млн. руб. больше</a:t>
            </a:r>
            <a:endParaRPr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8381" y="101007"/>
            <a:ext cx="8475619" cy="4738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ru-RU" sz="15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ДИНАМИКА ПОКАЗАТЕЛЕЙ НАЛОГОВЫХ ДОХОДОВ БЮДЖЕТА </a:t>
            </a:r>
            <a:br>
              <a:rPr lang="ru-RU" sz="15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ЗА 2020 – 2022 ГОДЫ</a:t>
            </a:r>
            <a:endParaRPr lang="ru-RU" sz="15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8739" y="931555"/>
            <a:ext cx="86296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млн.</a:t>
            </a:r>
            <a:r>
              <a:rPr sz="1800" spc="-20" dirty="0">
                <a:latin typeface="Times New Roman"/>
                <a:cs typeface="Times New Roman"/>
              </a:rPr>
              <a:t>р</a:t>
            </a:r>
            <a:r>
              <a:rPr sz="1800" dirty="0">
                <a:latin typeface="Times New Roman"/>
                <a:cs typeface="Times New Roman"/>
              </a:rPr>
              <a:t>у</a:t>
            </a:r>
            <a:r>
              <a:rPr sz="1800" spc="-10" dirty="0">
                <a:latin typeface="Times New Roman"/>
                <a:cs typeface="Times New Roman"/>
              </a:rPr>
              <a:t>б</a:t>
            </a:r>
            <a:r>
              <a:rPr sz="1800" dirty="0">
                <a:latin typeface="Times New Roman"/>
                <a:cs typeface="Times New Roman"/>
              </a:rPr>
              <a:t>.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069028047"/>
              </p:ext>
            </p:extLst>
          </p:nvPr>
        </p:nvGraphicFramePr>
        <p:xfrm>
          <a:off x="78741" y="562240"/>
          <a:ext cx="4188461" cy="2182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3443533090"/>
              </p:ext>
            </p:extLst>
          </p:nvPr>
        </p:nvGraphicFramePr>
        <p:xfrm>
          <a:off x="171202" y="2742191"/>
          <a:ext cx="4206952" cy="2166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3302955613"/>
              </p:ext>
            </p:extLst>
          </p:nvPr>
        </p:nvGraphicFramePr>
        <p:xfrm>
          <a:off x="4803149" y="592644"/>
          <a:ext cx="4340861" cy="2273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3622473719"/>
              </p:ext>
            </p:extLst>
          </p:nvPr>
        </p:nvGraphicFramePr>
        <p:xfrm>
          <a:off x="4803140" y="2744614"/>
          <a:ext cx="4118967" cy="2164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38" y="-32905"/>
            <a:ext cx="701419" cy="847548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412363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8381" y="218192"/>
            <a:ext cx="8475619" cy="243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500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500" b="1" dirty="0">
                <a:solidFill>
                  <a:srgbClr val="CCAF0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ИНАМИКА </a:t>
            </a:r>
            <a:r>
              <a:rPr lang="ru-RU" sz="15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НЕНАЛОГОВЫХ </a:t>
            </a:r>
            <a:r>
              <a:rPr lang="ru-RU" sz="1500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ДОХОДОВ, </a:t>
            </a:r>
            <a:r>
              <a:rPr lang="ru-RU" sz="15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МЛН. РУБ.</a:t>
            </a:r>
            <a:endParaRPr sz="1500" dirty="0">
              <a:solidFill>
                <a:srgbClr val="A8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2191860332"/>
              </p:ext>
            </p:extLst>
          </p:nvPr>
        </p:nvGraphicFramePr>
        <p:xfrm>
          <a:off x="1447800" y="1459675"/>
          <a:ext cx="6096000" cy="3462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4637320" y="814643"/>
            <a:ext cx="931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-37,1%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252635" y="2114550"/>
            <a:ext cx="931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-39,1%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38" y="-32905"/>
            <a:ext cx="701419" cy="847548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  <p:sp>
        <p:nvSpPr>
          <p:cNvPr id="2" name="Выгнутая вверх стрелка 1"/>
          <p:cNvSpPr/>
          <p:nvPr/>
        </p:nvSpPr>
        <p:spPr>
          <a:xfrm rot="729802">
            <a:off x="3357713" y="1282692"/>
            <a:ext cx="2956338" cy="39469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Выгнутая вверх стрелка 3"/>
          <p:cNvSpPr/>
          <p:nvPr/>
        </p:nvSpPr>
        <p:spPr>
          <a:xfrm rot="1272708">
            <a:off x="4638639" y="1767199"/>
            <a:ext cx="1646425" cy="31558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object 43"/>
          <p:cNvSpPr txBox="1"/>
          <p:nvPr/>
        </p:nvSpPr>
        <p:spPr>
          <a:xfrm>
            <a:off x="6705600" y="2800350"/>
            <a:ext cx="24384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tabLst>
                <a:tab pos="1922780" algn="l"/>
              </a:tabLst>
            </a:pPr>
            <a:r>
              <a:rPr lang="ru-RU" sz="1400" b="1" dirty="0" smtClean="0">
                <a:latin typeface="Times New Roman"/>
                <a:cs typeface="Times New Roman"/>
              </a:rPr>
              <a:t>Поступило </a:t>
            </a:r>
            <a:r>
              <a:rPr lang="ru-RU" sz="1400" b="1" dirty="0">
                <a:latin typeface="Times New Roman"/>
                <a:cs typeface="Times New Roman"/>
              </a:rPr>
              <a:t>в</a:t>
            </a:r>
            <a:r>
              <a:rPr lang="ru-RU" sz="1400" b="1" spc="-20" dirty="0">
                <a:latin typeface="Times New Roman"/>
                <a:cs typeface="Times New Roman"/>
              </a:rPr>
              <a:t> </a:t>
            </a:r>
            <a:r>
              <a:rPr lang="ru-RU" sz="1400" b="1" dirty="0" smtClean="0">
                <a:latin typeface="Times New Roman"/>
                <a:cs typeface="Times New Roman"/>
              </a:rPr>
              <a:t>2022</a:t>
            </a:r>
            <a:r>
              <a:rPr lang="ru-RU" sz="1400" b="1" spc="-15" dirty="0" smtClean="0">
                <a:latin typeface="Times New Roman"/>
                <a:cs typeface="Times New Roman"/>
              </a:rPr>
              <a:t> </a:t>
            </a:r>
            <a:r>
              <a:rPr lang="ru-RU" sz="1400" b="1" spc="-5" dirty="0" smtClean="0">
                <a:latin typeface="Times New Roman"/>
                <a:cs typeface="Times New Roman"/>
              </a:rPr>
              <a:t>году </a:t>
            </a:r>
          </a:p>
          <a:p>
            <a:pPr marL="12700" algn="ctr">
              <a:lnSpc>
                <a:spcPct val="100000"/>
              </a:lnSpc>
              <a:tabLst>
                <a:tab pos="1922780" algn="l"/>
              </a:tabLst>
            </a:pPr>
            <a:r>
              <a:rPr lang="ru-RU" sz="1400" b="1" dirty="0" smtClean="0">
                <a:latin typeface="Times New Roman"/>
                <a:cs typeface="Times New Roman"/>
              </a:rPr>
              <a:t>на 13,2 </a:t>
            </a:r>
            <a:r>
              <a:rPr lang="ru-RU" sz="1400" b="1" spc="-30" dirty="0" smtClean="0">
                <a:latin typeface="Times New Roman"/>
                <a:cs typeface="Times New Roman"/>
              </a:rPr>
              <a:t>млн. руб. меньше</a:t>
            </a:r>
            <a:endParaRPr sz="1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1805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8381" y="218192"/>
            <a:ext cx="8475619" cy="243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500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500" b="1" dirty="0">
                <a:solidFill>
                  <a:srgbClr val="CCAF0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ИНАМИКА </a:t>
            </a:r>
            <a:r>
              <a:rPr lang="ru-RU" sz="15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БЕЗВОЗМЕЗДНЫХ ПОСТУПЛЕНИЙ, МЛН. РУБ.</a:t>
            </a:r>
            <a:endParaRPr sz="1500" dirty="0">
              <a:solidFill>
                <a:srgbClr val="A8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2044238422"/>
              </p:ext>
            </p:extLst>
          </p:nvPr>
        </p:nvGraphicFramePr>
        <p:xfrm>
          <a:off x="1447800" y="1459675"/>
          <a:ext cx="6096000" cy="3462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4219201" y="965505"/>
            <a:ext cx="846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18,7%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022641" y="1741924"/>
            <a:ext cx="718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1,8%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38" y="-32905"/>
            <a:ext cx="701419" cy="847548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  <p:sp>
        <p:nvSpPr>
          <p:cNvPr id="2" name="Выгнутая вверх стрелка 1"/>
          <p:cNvSpPr/>
          <p:nvPr/>
        </p:nvSpPr>
        <p:spPr>
          <a:xfrm rot="21055179">
            <a:off x="3310412" y="1386103"/>
            <a:ext cx="2826212" cy="39469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Выгнутая вверх стрелка 3"/>
          <p:cNvSpPr/>
          <p:nvPr/>
        </p:nvSpPr>
        <p:spPr>
          <a:xfrm rot="21425314">
            <a:off x="4555354" y="1652141"/>
            <a:ext cx="1646425" cy="31558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object 43"/>
          <p:cNvSpPr txBox="1"/>
          <p:nvPr/>
        </p:nvSpPr>
        <p:spPr>
          <a:xfrm>
            <a:off x="6705600" y="2800350"/>
            <a:ext cx="24384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tabLst>
                <a:tab pos="1922780" algn="l"/>
              </a:tabLst>
            </a:pPr>
            <a:r>
              <a:rPr lang="ru-RU" sz="1400" b="1" dirty="0" smtClean="0">
                <a:latin typeface="Times New Roman"/>
                <a:cs typeface="Times New Roman"/>
              </a:rPr>
              <a:t>Поступило </a:t>
            </a:r>
            <a:r>
              <a:rPr lang="ru-RU" sz="1400" b="1" dirty="0">
                <a:latin typeface="Times New Roman"/>
                <a:cs typeface="Times New Roman"/>
              </a:rPr>
              <a:t>в</a:t>
            </a:r>
            <a:r>
              <a:rPr lang="ru-RU" sz="1400" b="1" spc="-20" dirty="0">
                <a:latin typeface="Times New Roman"/>
                <a:cs typeface="Times New Roman"/>
              </a:rPr>
              <a:t> </a:t>
            </a:r>
            <a:r>
              <a:rPr lang="ru-RU" sz="1400" b="1" dirty="0" smtClean="0">
                <a:latin typeface="Times New Roman"/>
                <a:cs typeface="Times New Roman"/>
              </a:rPr>
              <a:t>2022</a:t>
            </a:r>
            <a:r>
              <a:rPr lang="ru-RU" sz="1400" b="1" spc="-15" dirty="0" smtClean="0">
                <a:latin typeface="Times New Roman"/>
                <a:cs typeface="Times New Roman"/>
              </a:rPr>
              <a:t> </a:t>
            </a:r>
            <a:r>
              <a:rPr lang="ru-RU" sz="1400" b="1" spc="-5" dirty="0" smtClean="0">
                <a:latin typeface="Times New Roman"/>
                <a:cs typeface="Times New Roman"/>
              </a:rPr>
              <a:t>году </a:t>
            </a:r>
            <a:r>
              <a:rPr lang="ru-RU" sz="1400" b="1" dirty="0" smtClean="0">
                <a:latin typeface="Times New Roman"/>
                <a:cs typeface="Times New Roman"/>
              </a:rPr>
              <a:t>на +81,1</a:t>
            </a:r>
            <a:r>
              <a:rPr sz="1400" b="1" spc="-30" dirty="0" smtClean="0">
                <a:latin typeface="Times New Roman"/>
                <a:cs typeface="Times New Roman"/>
              </a:rPr>
              <a:t> </a:t>
            </a:r>
            <a:r>
              <a:rPr lang="ru-RU" sz="1400" b="1" spc="-30" dirty="0" smtClean="0">
                <a:latin typeface="Times New Roman"/>
                <a:cs typeface="Times New Roman"/>
              </a:rPr>
              <a:t>млн. руб. больше</a:t>
            </a:r>
            <a:endParaRPr sz="1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6700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5900</TotalTime>
  <Words>2142</Words>
  <Application>Microsoft Office PowerPoint</Application>
  <PresentationFormat>Экран (16:9)</PresentationFormat>
  <Paragraphs>624</Paragraphs>
  <Slides>45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Презентация PowerPoint</vt:lpstr>
      <vt:lpstr>Презентация PowerPoint</vt:lpstr>
      <vt:lpstr>ОСНОВНЫЕ ИТОГИ ИСПОЛНЕНИЯ БЮДЖЕТА, МЛН. РУБ.</vt:lpstr>
      <vt:lpstr>Презентация PowerPoint</vt:lpstr>
      <vt:lpstr>ДИНАМИКА ИСПОЛНЕНИЯ БЮДЖЕТА К 2021 ГОДУ, МЛН. РУБ.</vt:lpstr>
      <vt:lpstr>ДИНАМИКА НАЛОГОВЫХ ДОХОДОВ, МЛН. РУБ.</vt:lpstr>
      <vt:lpstr>ДИНАМИКА ПОКАЗАТЕЛЕЙ НАЛОГОВЫХ ДОХОДОВ БЮДЖЕТА  ЗА 2020 – 2022 ГОДЫ</vt:lpstr>
      <vt:lpstr>ДИНАМИКА НЕНАЛОГОВЫХ ДОХОДОВ, МЛН. РУБ.</vt:lpstr>
      <vt:lpstr>ДИНАМИКА БЕЗВОЗМЕЗДНЫХ ПОСТУПЛЕНИЙ, МЛН. РУБ.</vt:lpstr>
      <vt:lpstr>ДИНАМИКА БЕЗВОЗМЕЗДНЫХ ПОСТУПЛЕНИЙ, МЛН. РУБ.</vt:lpstr>
      <vt:lpstr>Презентация PowerPoint</vt:lpstr>
      <vt:lpstr>Презентация PowerPoint</vt:lpstr>
      <vt:lpstr>РАСХОДНАЯ ЧАСТЬ БЮДЖЕТА</vt:lpstr>
      <vt:lpstr>ДИНАМИКА РАСХОДОВ БЮДЖЕТА, МЛН. РУБ.</vt:lpstr>
      <vt:lpstr>ДОЛЯ РАСХОДОВ МУНИЦИПАЛЬНЫХ ПРОГРАММ  В БЮДЖЕТЕ В 2020-2022 годах, %</vt:lpstr>
      <vt:lpstr>Презентация PowerPoint</vt:lpstr>
      <vt:lpstr>Презентация PowerPoint</vt:lpstr>
      <vt:lpstr>Презентация PowerPoint</vt:lpstr>
      <vt:lpstr>ДИНАМИКА РАСХОДОВ НА СОДЕРЖАНИЕ ОМСУ  И ИХ ДОЛЯ  В ОБЩИХ РАСХОДАХ БЮДЖЕТА</vt:lpstr>
      <vt:lpstr>Презентация PowerPoint</vt:lpstr>
      <vt:lpstr>Презентация PowerPoint</vt:lpstr>
      <vt:lpstr>Презентация PowerPoint</vt:lpstr>
      <vt:lpstr>Презентация PowerPoint</vt:lpstr>
      <vt:lpstr>ДИНАМИКА РАСХОДОВ ПО РАЗДЕЛУ «ЖИЛИЩНО-КОММУНАЛЬНОЕ ХОЗЯЙСТВО», МЛН. РУБ.</vt:lpstr>
      <vt:lpstr>ДИНАМИКА РАСХОДОВ БЮДЖЕТА ПО ОТРАСЛИ «ОБРАЗОВАНИЕ»</vt:lpstr>
      <vt:lpstr>СТРУКТУРА РАСХОДОВ ПО РАЗДЕЛУ «ОБРАЗОВАНИЕ» В 2022 ГОДУ, МЛН. РУБ.</vt:lpstr>
      <vt:lpstr>ДИНАМИКА РАСХОДОВ ПО РАЗДЕЛУ «ОБРАЗОВАНИЕ» В 2021-2022 гг, МЛН. РУБ.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РЕАЛИЗАЦИЯ ПРОЕКТОВ, ОСНОВАННЫХ НА МЕСТНЫХ ИНИЦИАТИВАХ В 2022 ГОДУ (МЛН. РУБ.)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Широкоэкранная презентация</dc:title>
  <dc:creator>mar6420</dc:creator>
  <cp:lastModifiedBy>Пользователь Windows</cp:lastModifiedBy>
  <cp:revision>229</cp:revision>
  <cp:lastPrinted>2023-03-02T06:17:38Z</cp:lastPrinted>
  <dcterms:created xsi:type="dcterms:W3CDTF">2023-02-15T14:40:57Z</dcterms:created>
  <dcterms:modified xsi:type="dcterms:W3CDTF">2023-06-01T15:22:30Z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2021-05-14T00:00:00Z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2023-02-15T00:00:00Z</vt:filetime>
  </property>
</Properties>
</file>