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4.xml" ContentType="application/vnd.openxmlformats-officedocument.drawingml.chartshapes+xml"/>
  <Override PartName="/ppt/charts/chart11.xml" ContentType="application/vnd.openxmlformats-officedocument.drawingml.chart+xml"/>
  <Override PartName="/ppt/notesSlides/notesSlide1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8"/>
  </p:notesMasterIdLst>
  <p:sldIdLst>
    <p:sldId id="256" r:id="rId2"/>
    <p:sldId id="351" r:id="rId3"/>
    <p:sldId id="337" r:id="rId4"/>
    <p:sldId id="352" r:id="rId5"/>
    <p:sldId id="353" r:id="rId6"/>
    <p:sldId id="354" r:id="rId7"/>
    <p:sldId id="355" r:id="rId8"/>
    <p:sldId id="356" r:id="rId9"/>
    <p:sldId id="312" r:id="rId10"/>
    <p:sldId id="314" r:id="rId11"/>
    <p:sldId id="313" r:id="rId12"/>
    <p:sldId id="311" r:id="rId13"/>
    <p:sldId id="316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58" r:id="rId24"/>
    <p:sldId id="360" r:id="rId25"/>
    <p:sldId id="335" r:id="rId26"/>
    <p:sldId id="276" r:id="rId27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D26F"/>
    <a:srgbClr val="0099FF"/>
    <a:srgbClr val="000000"/>
    <a:srgbClr val="99FF99"/>
    <a:srgbClr val="FFCCCC"/>
    <a:srgbClr val="FF9933"/>
    <a:srgbClr val="FFCC66"/>
    <a:srgbClr val="FFFF99"/>
    <a:srgbClr val="66FFCC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5" autoAdjust="0"/>
    <p:restoredTop sz="88645" autoAdjust="0"/>
  </p:normalViewPr>
  <p:slideViewPr>
    <p:cSldViewPr>
      <p:cViewPr varScale="1">
        <p:scale>
          <a:sx n="115" d="100"/>
          <a:sy n="115" d="100"/>
        </p:scale>
        <p:origin x="-69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3656788888487841E-2"/>
          <c:y val="6.4558909203465492E-2"/>
          <c:w val="0.90395506444532669"/>
          <c:h val="0.4397494994888063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Доходы бюджета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572.70000000000005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Доходы бюджета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759.6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Доходы бюджета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747.7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17730688"/>
        <c:axId val="117736576"/>
        <c:axId val="0"/>
      </c:bar3DChart>
      <c:catAx>
        <c:axId val="1177306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17736576"/>
        <c:crosses val="autoZero"/>
        <c:auto val="1"/>
        <c:lblAlgn val="ctr"/>
        <c:lblOffset val="100"/>
        <c:noMultiLvlLbl val="0"/>
      </c:catAx>
      <c:valAx>
        <c:axId val="1177365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1773068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3238508725342077"/>
          <c:y val="0.70149731271605875"/>
          <c:w val="0.51804486336628219"/>
          <c:h val="0.11950675286263221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9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643002927990079"/>
          <c:y val="3.9351851851851853E-2"/>
          <c:w val="0.7131045957909502"/>
          <c:h val="0.907191236512106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layout>
                <c:manualLayout>
                  <c:x val="-0.21343226756458028"/>
                  <c:y val="8.487556272013515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7231230214131431E-3"/>
                  <c:y val="4.62962962962969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Иные межбюджетные                                     трансферты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Дотации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47.9</c:v>
                </c:pt>
                <c:pt idx="1">
                  <c:v>219.5</c:v>
                </c:pt>
                <c:pt idx="2">
                  <c:v>219.6</c:v>
                </c:pt>
                <c:pt idx="3">
                  <c:v>54.5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0000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layout>
                <c:manualLayout>
                  <c:x val="-0.2404870620445967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Иные межбюджетные                                     трансферты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Дотации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29.1</c:v>
                </c:pt>
                <c:pt idx="1">
                  <c:v>225.4</c:v>
                </c:pt>
                <c:pt idx="2">
                  <c:v>254.3</c:v>
                </c:pt>
                <c:pt idx="3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939392"/>
        <c:axId val="158973952"/>
      </c:barChart>
      <c:catAx>
        <c:axId val="1589393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8973952"/>
        <c:crosses val="autoZero"/>
        <c:auto val="1"/>
        <c:lblAlgn val="ctr"/>
        <c:lblOffset val="100"/>
        <c:noMultiLvlLbl val="0"/>
      </c:catAx>
      <c:valAx>
        <c:axId val="158973952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1589393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8817619130696208"/>
          <c:y val="0.85953430300379119"/>
          <c:w val="0.21753127340689743"/>
          <c:h val="6.333880139982502E-2"/>
        </c:manualLayout>
      </c:layout>
      <c:overlay val="0"/>
      <c:txPr>
        <a:bodyPr/>
        <a:lstStyle/>
        <a:p>
          <a:pPr>
            <a:defRPr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60"/>
      <c:rotY val="40"/>
      <c:rAngAx val="0"/>
      <c:perspective val="10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285229605028305E-2"/>
          <c:y val="0.22843884463862135"/>
          <c:w val="0.91971472047789482"/>
          <c:h val="0.7615319660201144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4"/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explosion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3"/>
            <c:bubble3D val="0"/>
            <c:spPr>
              <a:solidFill>
                <a:srgbClr val="92D050"/>
              </a:solidFill>
            </c:spPr>
          </c:dPt>
          <c:dPt>
            <c:idx val="4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5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-3.5886823695853047E-2"/>
                  <c:y val="-3.187499938305179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Общегосударственные вопросы
</a:t>
                    </a:r>
                    <a:r>
                      <a:rPr lang="ru-RU" dirty="0" smtClean="0"/>
                      <a:t>5,5%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5015174192381633"/>
                  <c:y val="-0.2464410972399217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Образование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62,1%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035471440775909E-2"/>
                  <c:y val="-5.445372444230349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Культура, кинематография
</a:t>
                    </a:r>
                    <a:r>
                      <a:rPr lang="ru-RU" dirty="0" smtClean="0"/>
                      <a:t>7,3%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3077959179444485E-2"/>
                  <c:y val="-9.030621360622515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Социальная политика
</a:t>
                    </a:r>
                    <a:r>
                      <a:rPr lang="ru-RU" dirty="0" smtClean="0"/>
                      <a:t>3,4%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22641854209072301"/>
                  <c:y val="-0.15712200076797714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МБТ общего характера бюджетам муниципальных образований
</a:t>
                    </a:r>
                    <a:r>
                      <a:rPr lang="ru-RU" dirty="0" smtClean="0"/>
                      <a:t>9,2%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7875288107144305"/>
                  <c:y val="-5.141439078585382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Прочие
</a:t>
                    </a:r>
                    <a:r>
                      <a:rPr lang="ru-RU" dirty="0" smtClean="0"/>
                      <a:t>12,5%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7853417245683578E-2"/>
                  <c:y val="7.606878742650136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3801044853528588"/>
                  <c:y val="0.1552484840966566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13894446816663203"/>
                  <c:y val="3.024347884801552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0.10592008404516498"/>
                  <c:y val="-5.397797533570496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.16386449709368153"/>
                  <c:y val="1.724416113210480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</c:v>
                </c:pt>
                <c:pt idx="1">
                  <c:v>Образование</c:v>
                </c:pt>
                <c:pt idx="2">
                  <c:v>Культура, кинематография</c:v>
                </c:pt>
                <c:pt idx="3">
                  <c:v>Социальная политика</c:v>
                </c:pt>
                <c:pt idx="4">
                  <c:v>МБТ общего характера бюджетам муниципальных образований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45715.8</c:v>
                </c:pt>
                <c:pt idx="1">
                  <c:v>464245.3</c:v>
                </c:pt>
                <c:pt idx="2">
                  <c:v>53299.4</c:v>
                </c:pt>
                <c:pt idx="3">
                  <c:v>24870.5</c:v>
                </c:pt>
                <c:pt idx="4">
                  <c:v>1815.8</c:v>
                </c:pt>
                <c:pt idx="5">
                  <c:v>158185.1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900" b="1">
          <a:solidFill>
            <a:srgbClr val="000000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60"/>
      <c:rotY val="60"/>
      <c:rAngAx val="0"/>
      <c:perspective val="5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289562477410421E-2"/>
          <c:y val="0.1800795282005703"/>
          <c:w val="0.83510674718428046"/>
          <c:h val="0.81865980940389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CC66"/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Pt>
            <c:idx val="7"/>
            <c:bubble3D val="0"/>
            <c:spPr>
              <a:solidFill>
                <a:srgbClr val="99FF99"/>
              </a:solidFill>
            </c:spPr>
          </c:dPt>
          <c:dPt>
            <c:idx val="8"/>
            <c:bubble3D val="0"/>
            <c:spPr>
              <a:solidFill>
                <a:srgbClr val="FFCCCC"/>
              </a:solidFill>
            </c:spPr>
          </c:dPt>
          <c:dLbls>
            <c:dLbl>
              <c:idx val="0"/>
              <c:layout>
                <c:manualLayout>
                  <c:x val="-3.5701642736824224E-3"/>
                  <c:y val="-0.278135184053623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4024485129688607"/>
                  <c:y val="-0.2351590564011406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5783113109346123E-2"/>
                  <c:y val="0.1298273957214630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6912966628827781E-2"/>
                  <c:y val="3.330918478193781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8.1505214885004701E-2"/>
                  <c:y val="-3.174647261415398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МП </a:t>
                    </a:r>
                    <a:r>
                      <a:rPr lang="ru-RU" dirty="0" smtClean="0"/>
                      <a:t>«Управление</a:t>
                    </a:r>
                    <a:r>
                      <a:rPr lang="ru-RU" baseline="0" dirty="0" smtClean="0"/>
                      <a:t> общественными финансами</a:t>
                    </a:r>
                    <a:r>
                      <a:rPr lang="ru-RU" dirty="0" smtClean="0"/>
                      <a:t>";  8 885,8; 1,2%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4052483014347986"/>
                  <c:y val="-0.136597669703366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МП </a:t>
                    </a:r>
                    <a:r>
                      <a:rPr lang="ru-RU" dirty="0" smtClean="0"/>
                      <a:t>«Муниципальное управление";  34 888,0; 4,8%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7.1041966448416247E-2"/>
                  <c:y val="-3.46743880309595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МП "Развитие жилищно-коммунальной </a:t>
                    </a:r>
                    <a:r>
                      <a:rPr lang="ru-RU" dirty="0" smtClean="0"/>
                      <a:t>инфраструктуры"; </a:t>
                    </a:r>
                    <a:r>
                      <a:rPr lang="ru-RU" dirty="0"/>
                      <a:t>91 051,10; 12,3%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9.8376978249561844E-3"/>
                  <c:y val="-0.1056921530323791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9.1981358715767528E-2"/>
                  <c:y val="-4.625913478749272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МП «Формирование   городской среды" </a:t>
                    </a:r>
                    <a:r>
                      <a:rPr lang="ru-RU" dirty="0"/>
                      <a:t>; </a:t>
                    </a:r>
                    <a:r>
                      <a:rPr lang="ru-RU" dirty="0" smtClean="0"/>
                      <a:t>9 158,4 1,2%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.10805137574636743"/>
                  <c:y val="1.3790905948721748E-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numFmt formatCode="0.0%" sourceLinked="0"/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МП "Культура Лихославльского района" </c:v>
                </c:pt>
                <c:pt idx="1">
                  <c:v>МП "Развитие системы образования" </c:v>
                </c:pt>
                <c:pt idx="2">
                  <c:v>МП "Физическая культура и спорт Лихославльского района" </c:v>
                </c:pt>
                <c:pt idx="3">
                  <c:v>МП "Социальная поддержка населения " </c:v>
                </c:pt>
                <c:pt idx="4">
                  <c:v>МП "Управление общественными финансами и совершенствование местной налоговой политики " </c:v>
                </c:pt>
                <c:pt idx="5">
                  <c:v>МП "Формирование современной городской среды" </c:v>
                </c:pt>
                <c:pt idx="6">
                  <c:v>МП "Развитие жилищно-коммунальной инфраструктуры, обеспечение энергосбережения в целях повышения энергетической эффективноси"</c:v>
                </c:pt>
                <c:pt idx="7">
                  <c:v>МП "Развитие городского поселения город Лихославль"</c:v>
                </c:pt>
                <c:pt idx="8">
                  <c:v>МП "Муниципальное управление" </c:v>
                </c:pt>
                <c:pt idx="9">
                  <c:v>Иные программы</c:v>
                </c:pt>
              </c:strCache>
            </c:strRef>
          </c:cat>
          <c:val>
            <c:numRef>
              <c:f>Лист1!$B$2:$B$11</c:f>
              <c:numCache>
                <c:formatCode>#,##0.00</c:formatCode>
                <c:ptCount val="10"/>
                <c:pt idx="0">
                  <c:v>62712.7</c:v>
                </c:pt>
                <c:pt idx="1">
                  <c:v>455759.3</c:v>
                </c:pt>
                <c:pt idx="2">
                  <c:v>8418.1</c:v>
                </c:pt>
                <c:pt idx="3">
                  <c:v>11228.9</c:v>
                </c:pt>
                <c:pt idx="4">
                  <c:v>8885.7999999999993</c:v>
                </c:pt>
                <c:pt idx="5">
                  <c:v>9158.4</c:v>
                </c:pt>
                <c:pt idx="6">
                  <c:v>91051.1</c:v>
                </c:pt>
                <c:pt idx="7">
                  <c:v>53015.7</c:v>
                </c:pt>
                <c:pt idx="8">
                  <c:v>34888</c:v>
                </c:pt>
                <c:pt idx="9">
                  <c:v>5724.900000000096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900">
          <a:solidFill>
            <a:srgbClr val="000000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975574706199905E-2"/>
          <c:y val="1.9003214086918008E-2"/>
          <c:w val="0.93404885058760023"/>
          <c:h val="0.7313324594847485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Иные расходы </c:v>
                </c:pt>
              </c:strCache>
            </c:strRef>
          </c:tx>
          <c:spPr>
            <a:solidFill>
              <a:srgbClr val="1ED26F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9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175</a:t>
                    </a:r>
                    <a:r>
                      <a:rPr lang="ru-RU" sz="900" b="1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 739</a:t>
                    </a:r>
                    <a:r>
                      <a:rPr lang="en-US" sz="9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 </a:t>
                    </a:r>
                  </a:p>
                  <a:p>
                    <a:r>
                      <a:rPr lang="ru-RU" sz="9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36</a:t>
                    </a:r>
                    <a:r>
                      <a:rPr lang="en-US" sz="9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9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225</a:t>
                    </a:r>
                    <a:r>
                      <a:rPr lang="ru-RU" sz="900" b="1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 495</a:t>
                    </a:r>
                    <a:endParaRPr lang="en-US" sz="900" b="1" dirty="0" smtClean="0">
                      <a:solidFill>
                        <a:schemeClr val="tx1">
                          <a:lumMod val="50000"/>
                        </a:schemeClr>
                      </a:solidFill>
                    </a:endParaRPr>
                  </a:p>
                  <a:p>
                    <a:r>
                      <a:rPr lang="ru-RU" sz="9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40</a:t>
                    </a:r>
                    <a:r>
                      <a:rPr lang="en-US" sz="9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997779518745445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9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382</a:t>
                    </a:r>
                    <a:r>
                      <a:rPr lang="ru-RU" sz="900" b="1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 911</a:t>
                    </a:r>
                    <a:endParaRPr lang="en-US" sz="900" b="1" dirty="0" smtClean="0">
                      <a:solidFill>
                        <a:schemeClr val="tx1">
                          <a:lumMod val="50000"/>
                        </a:schemeClr>
                      </a:solidFill>
                    </a:endParaRPr>
                  </a:p>
                  <a:p>
                    <a:r>
                      <a:rPr lang="ru-RU" sz="9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49</a:t>
                    </a:r>
                    <a:r>
                      <a:rPr lang="en-US" sz="9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9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367</a:t>
                    </a:r>
                    <a:r>
                      <a:rPr lang="ru-RU" sz="900" b="1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 067</a:t>
                    </a:r>
                    <a:endParaRPr lang="en-US" sz="900" b="1" dirty="0" smtClean="0">
                      <a:solidFill>
                        <a:schemeClr val="tx1">
                          <a:lumMod val="50000"/>
                        </a:schemeClr>
                      </a:solidFill>
                    </a:endParaRPr>
                  </a:p>
                  <a:p>
                    <a:r>
                      <a:rPr lang="ru-RU" sz="9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49</a:t>
                    </a:r>
                    <a:r>
                      <a:rPr lang="en-US" sz="9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175739</c:v>
                </c:pt>
                <c:pt idx="1">
                  <c:v>225495</c:v>
                </c:pt>
                <c:pt idx="2">
                  <c:v>382911</c:v>
                </c:pt>
                <c:pt idx="3">
                  <c:v>367067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Социально-значимые расходы</c:v>
                </c:pt>
              </c:strCache>
            </c:strRef>
          </c:tx>
          <c:spPr>
            <a:solidFill>
              <a:srgbClr val="FFFF6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900" b="1" dirty="0" smtClean="0">
                        <a:solidFill>
                          <a:schemeClr val="tx1"/>
                        </a:solidFill>
                      </a:rPr>
                      <a:t>309 596</a:t>
                    </a:r>
                    <a:endParaRPr lang="en-US" sz="900" b="1" dirty="0" smtClean="0">
                      <a:solidFill>
                        <a:schemeClr val="tx1"/>
                      </a:solidFill>
                    </a:endParaRPr>
                  </a:p>
                  <a:p>
                    <a:r>
                      <a:rPr lang="ru-RU" sz="900" b="1" dirty="0" smtClean="0">
                        <a:solidFill>
                          <a:schemeClr val="tx1"/>
                        </a:solidFill>
                      </a:rPr>
                      <a:t>64</a:t>
                    </a:r>
                    <a:r>
                      <a:rPr lang="en-US" sz="900" b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900" b="1" dirty="0" smtClean="0">
                        <a:solidFill>
                          <a:schemeClr val="tx1"/>
                        </a:solidFill>
                      </a:rPr>
                      <a:t>337</a:t>
                    </a:r>
                    <a:r>
                      <a:rPr lang="ru-RU" sz="900" b="1" baseline="0" dirty="0" smtClean="0">
                        <a:solidFill>
                          <a:schemeClr val="tx1"/>
                        </a:solidFill>
                      </a:rPr>
                      <a:t> 863</a:t>
                    </a:r>
                    <a:r>
                      <a:rPr lang="en-US" sz="900" b="1" dirty="0" smtClean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r>
                      <a:rPr lang="ru-RU" sz="900" b="1" dirty="0" smtClean="0">
                        <a:solidFill>
                          <a:schemeClr val="tx1"/>
                        </a:solidFill>
                      </a:rPr>
                      <a:t>60</a:t>
                    </a:r>
                    <a:r>
                      <a:rPr lang="en-US" sz="900" b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900" b="1" dirty="0" smtClean="0">
                        <a:solidFill>
                          <a:schemeClr val="tx1"/>
                        </a:solidFill>
                      </a:rPr>
                      <a:t>394</a:t>
                    </a:r>
                    <a:r>
                      <a:rPr lang="ru-RU" sz="900" b="1" baseline="0" dirty="0" smtClean="0">
                        <a:solidFill>
                          <a:schemeClr val="tx1"/>
                        </a:solidFill>
                      </a:rPr>
                      <a:t> 818</a:t>
                    </a:r>
                    <a:endParaRPr lang="en-US" sz="900" b="1" dirty="0" smtClean="0">
                      <a:solidFill>
                        <a:schemeClr val="tx1"/>
                      </a:solidFill>
                    </a:endParaRPr>
                  </a:p>
                  <a:p>
                    <a:r>
                      <a:rPr lang="ru-RU" sz="900" b="1" dirty="0" smtClean="0">
                        <a:solidFill>
                          <a:schemeClr val="tx1"/>
                        </a:solidFill>
                      </a:rPr>
                      <a:t>51</a:t>
                    </a:r>
                    <a:r>
                      <a:rPr lang="en-US" sz="900" b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900" b="1" dirty="0" smtClean="0">
                        <a:solidFill>
                          <a:schemeClr val="tx1"/>
                        </a:solidFill>
                      </a:rPr>
                      <a:t>381</a:t>
                    </a:r>
                    <a:r>
                      <a:rPr lang="ru-RU" sz="900" b="1" baseline="0" dirty="0" smtClean="0">
                        <a:solidFill>
                          <a:schemeClr val="tx1"/>
                        </a:solidFill>
                      </a:rPr>
                      <a:t> 065</a:t>
                    </a:r>
                    <a:endParaRPr lang="en-US" sz="900" b="1" dirty="0" smtClean="0">
                      <a:solidFill>
                        <a:schemeClr val="tx1"/>
                      </a:solidFill>
                    </a:endParaRPr>
                  </a:p>
                  <a:p>
                    <a:r>
                      <a:rPr lang="ru-RU" sz="900" b="1" dirty="0" smtClean="0">
                        <a:solidFill>
                          <a:schemeClr val="tx1"/>
                        </a:solidFill>
                      </a:rPr>
                      <a:t>51</a:t>
                    </a:r>
                    <a:r>
                      <a:rPr lang="en-US" sz="900" b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309596</c:v>
                </c:pt>
                <c:pt idx="1">
                  <c:v>337863</c:v>
                </c:pt>
                <c:pt idx="2">
                  <c:v>394818</c:v>
                </c:pt>
                <c:pt idx="3">
                  <c:v>381065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cylinder"/>
        <c:axId val="133401600"/>
        <c:axId val="133415680"/>
        <c:axId val="0"/>
      </c:bar3DChart>
      <c:catAx>
        <c:axId val="13340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3415680"/>
        <c:crosses val="autoZero"/>
        <c:auto val="1"/>
        <c:lblAlgn val="ctr"/>
        <c:lblOffset val="100"/>
        <c:noMultiLvlLbl val="0"/>
      </c:catAx>
      <c:valAx>
        <c:axId val="1334156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340160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rgbClr val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60"/>
      <c:rotY val="13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554719509280111E-2"/>
          <c:y val="1.6327808112152075E-2"/>
          <c:w val="0.79174320595158365"/>
          <c:h val="0.7893050514316812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plosion val="8"/>
            <c:spPr>
              <a:solidFill>
                <a:srgbClr val="99FF99"/>
              </a:solidFill>
            </c:spPr>
          </c:dPt>
          <c:dPt>
            <c:idx val="1"/>
            <c:bubble3D val="0"/>
            <c:explosion val="7"/>
            <c:spPr>
              <a:solidFill>
                <a:srgbClr val="CCCCFF"/>
              </a:solidFill>
            </c:spPr>
          </c:dPt>
          <c:dPt>
            <c:idx val="2"/>
            <c:bubble3D val="0"/>
            <c:explosion val="8"/>
            <c:spPr>
              <a:solidFill>
                <a:srgbClr val="66FFFF"/>
              </a:solidFill>
            </c:spPr>
          </c:dPt>
          <c:dPt>
            <c:idx val="3"/>
            <c:bubble3D val="0"/>
            <c:explosion val="5"/>
            <c:spPr>
              <a:solidFill>
                <a:srgbClr val="FFCC00"/>
              </a:solidFill>
            </c:spPr>
          </c:dPt>
          <c:dLbls>
            <c:dLbl>
              <c:idx val="0"/>
              <c:layout>
                <c:manualLayout>
                  <c:x val="0.22261644444444445"/>
                  <c:y val="-0.12403927138154268"/>
                </c:manualLayout>
              </c:layout>
              <c:tx>
                <c:rich>
                  <a:bodyPr/>
                  <a:lstStyle/>
                  <a:p>
                    <a:r>
                      <a:rPr lang="ru-RU" sz="1100" dirty="0" smtClean="0"/>
                      <a:t>Заработная </a:t>
                    </a:r>
                    <a:r>
                      <a:rPr lang="ru-RU" sz="1100" dirty="0"/>
                      <a:t>плата</a:t>
                    </a:r>
                    <a:r>
                      <a:rPr lang="ru-RU" sz="1100" dirty="0" smtClean="0"/>
                      <a:t>;                </a:t>
                    </a:r>
                    <a:r>
                      <a:rPr lang="ru-RU" sz="1100" dirty="0" smtClean="0"/>
                      <a:t>262 498</a:t>
                    </a:r>
                  </a:p>
                  <a:p>
                    <a:r>
                      <a:rPr lang="ru-RU" sz="1100" dirty="0" err="1" smtClean="0"/>
                      <a:t>т.р</a:t>
                    </a:r>
                    <a:r>
                      <a:rPr lang="ru-RU" sz="1100" dirty="0" smtClean="0"/>
                      <a:t>; </a:t>
                    </a:r>
                    <a:r>
                      <a:rPr lang="ru-RU" sz="1100" dirty="0" smtClean="0"/>
                      <a:t>69%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2173260210145103E-2"/>
                  <c:y val="1.6056080754305777E-3"/>
                </c:manualLayout>
              </c:layout>
              <c:tx>
                <c:rich>
                  <a:bodyPr/>
                  <a:lstStyle/>
                  <a:p>
                    <a:pPr>
                      <a:defRPr sz="1100"/>
                    </a:pPr>
                    <a:r>
                      <a:rPr lang="ru-RU" sz="1100" dirty="0"/>
                      <a:t>Начисления на заработную плату</a:t>
                    </a:r>
                    <a:r>
                      <a:rPr lang="ru-RU" sz="1100" dirty="0" smtClean="0"/>
                      <a:t>;              </a:t>
                    </a:r>
                    <a:r>
                      <a:rPr lang="ru-RU" sz="1100" dirty="0" smtClean="0"/>
                      <a:t>79 800; 21%</a:t>
                    </a:r>
                    <a:endParaRPr lang="ru-RU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1380666666666662E-2"/>
                  <c:y val="-1.3014197610562814E-2"/>
                </c:manualLayout>
              </c:layout>
              <c:tx>
                <c:rich>
                  <a:bodyPr/>
                  <a:lstStyle/>
                  <a:p>
                    <a:r>
                      <a:rPr lang="ru-RU" sz="1100" dirty="0"/>
                      <a:t>Коммунальные услуги</a:t>
                    </a:r>
                    <a:r>
                      <a:rPr lang="ru-RU" sz="1100" dirty="0" smtClean="0"/>
                      <a:t>;              </a:t>
                    </a:r>
                    <a:r>
                      <a:rPr lang="ru-RU" sz="1100" dirty="0" smtClean="0"/>
                      <a:t>31 221; 8,26</a:t>
                    </a:r>
                    <a:r>
                      <a:rPr lang="ru-RU" sz="1100" dirty="0"/>
                      <a:t>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0572335397077093E-2"/>
                  <c:y val="7.676680988840022E-2"/>
                </c:manualLayout>
              </c:layout>
              <c:tx>
                <c:rich>
                  <a:bodyPr rot="0" vert="horz" anchor="ctr" anchorCtr="1"/>
                  <a:lstStyle/>
                  <a:p>
                    <a:pPr>
                      <a:defRPr sz="1100"/>
                    </a:pPr>
                    <a:r>
                      <a:rPr lang="ru-RU" sz="1100" dirty="0"/>
                      <a:t>Основные виды социальной поддержки</a:t>
                    </a:r>
                    <a:r>
                      <a:rPr lang="ru-RU" sz="1100" dirty="0" smtClean="0"/>
                      <a:t>;                 11 228,9; </a:t>
                    </a:r>
                    <a:r>
                      <a:rPr lang="ru-RU" sz="1100" dirty="0" smtClean="0"/>
                      <a:t>1,8% </a:t>
                    </a:r>
                    <a:r>
                      <a:rPr lang="ru-RU" sz="1100" dirty="0" smtClean="0"/>
                      <a:t>из них:</a:t>
                    </a:r>
                    <a:endParaRPr lang="ru-RU" dirty="0"/>
                  </a:p>
                </c:rich>
              </c:tx>
              <c:numFmt formatCode="General" sourceLinked="0"/>
              <c:spPr>
                <a:noFill/>
                <a:ln w="0">
                  <a:solidFill>
                    <a:schemeClr val="tx1"/>
                  </a:solidFill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Заработная плата</c:v>
                </c:pt>
                <c:pt idx="1">
                  <c:v>Начисления на заработную плату</c:v>
                </c:pt>
                <c:pt idx="2">
                  <c:v>Коммунальные услуги</c:v>
                </c:pt>
                <c:pt idx="3">
                  <c:v>Основные виды социальной поддержки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262500</c:v>
                </c:pt>
                <c:pt idx="1">
                  <c:v>79800</c:v>
                </c:pt>
                <c:pt idx="2">
                  <c:v>31221</c:v>
                </c:pt>
                <c:pt idx="3">
                  <c:v>11229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900" b="1">
          <a:solidFill>
            <a:srgbClr val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659787650897029E-3"/>
          <c:y val="0.15210894740953917"/>
          <c:w val="0.95107504145102062"/>
          <c:h val="0.591042195038864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7.7709944796661937E-3"/>
                  <c:y val="-2.072161165879388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24,7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0755344908879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2397570014403637E-3"/>
                  <c:y val="-1.3288285731123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2.1510689817758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учреждений дошкольного образования</c:v>
                </c:pt>
                <c:pt idx="1">
                  <c:v>Педагогические работники образовательных учреждений общего образования</c:v>
                </c:pt>
                <c:pt idx="2">
                  <c:v>Педагогические работники учреждений дополнительного образования</c:v>
                </c:pt>
                <c:pt idx="3">
                  <c:v>Средняя заработная плата основных работников учреждений культуры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24.7</c:v>
                </c:pt>
                <c:pt idx="1">
                  <c:v>22.6</c:v>
                </c:pt>
                <c:pt idx="2">
                  <c:v>24</c:v>
                </c:pt>
                <c:pt idx="3">
                  <c:v>18.100000000000001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9.5783983928925936E-3"/>
                  <c:y val="-1.803277543157409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25,6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0605715940487484E-3"/>
                  <c:y val="-1.34441811360989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9227463839852156E-3"/>
                  <c:y val="-2.0599059579941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1.3444181136098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учреждений дошкольного образования</c:v>
                </c:pt>
                <c:pt idx="1">
                  <c:v>Педагогические работники образовательных учреждений общего образования</c:v>
                </c:pt>
                <c:pt idx="2">
                  <c:v>Педагогические работники учреждений дополнительного образования</c:v>
                </c:pt>
                <c:pt idx="3">
                  <c:v>Средняя заработная плата основных работников учреждений культуры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25.6</c:v>
                </c:pt>
                <c:pt idx="1">
                  <c:v>23.9</c:v>
                </c:pt>
                <c:pt idx="2">
                  <c:v>26.5</c:v>
                </c:pt>
                <c:pt idx="3">
                  <c:v>21.9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99FF99"/>
            </a:solidFill>
          </c:spPr>
          <c:invertIfNegative val="0"/>
          <c:dLbls>
            <c:dLbl>
              <c:idx val="0"/>
              <c:layout>
                <c:manualLayout>
                  <c:x val="6.6007116078464273E-3"/>
                  <c:y val="-9.966266749914730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893609271101026E-2"/>
                  <c:y val="-1.7621616380136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2290519632609123E-3"/>
                  <c:y val="-1.6421590889121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565199495138062E-2"/>
                  <c:y val="-1.8821853590538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учреждений дошкольного образования</c:v>
                </c:pt>
                <c:pt idx="1">
                  <c:v>Педагогические работники образовательных учреждений общего образования</c:v>
                </c:pt>
                <c:pt idx="2">
                  <c:v>Педагогические работники учреждений дополнительного образования</c:v>
                </c:pt>
                <c:pt idx="3">
                  <c:v>Средняя заработная плата основных работников учреждений культуры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26.7</c:v>
                </c:pt>
                <c:pt idx="1">
                  <c:v>27.7</c:v>
                </c:pt>
                <c:pt idx="2">
                  <c:v>30.2</c:v>
                </c:pt>
                <c:pt idx="3">
                  <c:v>24.3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56519949513809E-2"/>
                  <c:y val="-1.075534490887915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565199495138062E-2"/>
                  <c:y val="-1.3444181136098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119549558245806E-2"/>
                  <c:y val="-1.3444181136098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119549558245912E-2"/>
                  <c:y val="-1.8821853590538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Педагогические работники учреждений дошкольного образования</c:v>
                </c:pt>
                <c:pt idx="1">
                  <c:v>Педагогические работники образовательных учреждений общего образования</c:v>
                </c:pt>
                <c:pt idx="2">
                  <c:v>Педагогические работники учреждений дополнительного образования</c:v>
                </c:pt>
                <c:pt idx="3">
                  <c:v>Средняя заработная плата основных работников учреждений культуры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27.3</c:v>
                </c:pt>
                <c:pt idx="1">
                  <c:v>28.8</c:v>
                </c:pt>
                <c:pt idx="2">
                  <c:v>30.2</c:v>
                </c:pt>
                <c:pt idx="3">
                  <c:v>25.4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3612288"/>
        <c:axId val="133613824"/>
        <c:axId val="0"/>
      </c:bar3DChart>
      <c:catAx>
        <c:axId val="133612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33613824"/>
        <c:crosses val="autoZero"/>
        <c:auto val="1"/>
        <c:lblAlgn val="ctr"/>
        <c:lblOffset val="100"/>
        <c:noMultiLvlLbl val="0"/>
      </c:catAx>
      <c:valAx>
        <c:axId val="1336138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361228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6.3608597223259344E-2"/>
          <c:y val="0.91451152208667241"/>
          <c:w val="0.82722605047526598"/>
          <c:h val="4.8555300998278088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>
          <a:solidFill>
            <a:srgbClr val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86567369743971E-2"/>
          <c:y val="7.06416870305005E-2"/>
          <c:w val="0.90749679847545184"/>
          <c:h val="0.443961573768796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Расходы бюджета 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655.9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Расходы бюджета 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863.9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748,1</a:t>
                    </a:r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Расходы бюджета 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823.5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29270528"/>
        <c:axId val="129272064"/>
        <c:axId val="0"/>
      </c:bar3DChart>
      <c:catAx>
        <c:axId val="129270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29272064"/>
        <c:crosses val="autoZero"/>
        <c:auto val="1"/>
        <c:lblAlgn val="ctr"/>
        <c:lblOffset val="100"/>
        <c:noMultiLvlLbl val="0"/>
      </c:catAx>
      <c:valAx>
        <c:axId val="12927206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927052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7168627310759103"/>
          <c:y val="0.70935960591133007"/>
          <c:w val="0.54433796975006254"/>
          <c:h val="0.1258265130651772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10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5.469932104591993E-2"/>
          <c:y val="3.4208630048682666E-2"/>
          <c:w val="0.9074319182299817"/>
          <c:h val="0.6350184160663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Дефицит (-), Профицит (+)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Дефицит (-), Профицит (+)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-18.100000000000001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Дефицит (-), Профицит (+)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-0.5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29566976"/>
        <c:axId val="129589248"/>
        <c:axId val="0"/>
      </c:bar3DChart>
      <c:catAx>
        <c:axId val="12956697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29589248"/>
        <c:crosses val="autoZero"/>
        <c:auto val="1"/>
        <c:lblAlgn val="ctr"/>
        <c:lblOffset val="100"/>
        <c:noMultiLvlLbl val="0"/>
      </c:catAx>
      <c:valAx>
        <c:axId val="12958924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956697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604108445793834"/>
          <c:y val="0.74527606736134777"/>
          <c:w val="0.54471975957478314"/>
          <c:h val="0.1320134609833333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915450952780135E-2"/>
          <c:y val="3.5823532555558701E-2"/>
          <c:w val="0.67547292725050756"/>
          <c:h val="0.810004611863699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100581897826648E-2"/>
                  <c:y val="4.391317718402089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413 674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6424798399023488E-2"/>
                  <c:y val="3.787717155049439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558 154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Утверждено превоначально</c:v>
                </c:pt>
                <c:pt idx="1">
                  <c:v>Уточненный план в последней редакции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413674</c:v>
                </c:pt>
                <c:pt idx="1">
                  <c:v>558154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(в том числе безвозмездные поступления)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4134288109401985E-2"/>
                  <c:y val="1.313463736042443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674 669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6424618043882569E-2"/>
                  <c:y val="2.66800550586786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810 713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Утверждено превоначально</c:v>
                </c:pt>
                <c:pt idx="1">
                  <c:v>Уточненный план в последней редакции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674669</c:v>
                </c:pt>
                <c:pt idx="1">
                  <c:v>810713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pyramid"/>
        <c:axId val="107432192"/>
        <c:axId val="129393024"/>
        <c:axId val="158636224"/>
      </c:bar3DChart>
      <c:catAx>
        <c:axId val="1074321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9393024"/>
        <c:crosses val="autoZero"/>
        <c:auto val="1"/>
        <c:lblAlgn val="ctr"/>
        <c:lblOffset val="100"/>
        <c:noMultiLvlLbl val="0"/>
      </c:catAx>
      <c:valAx>
        <c:axId val="129393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7432192"/>
        <c:crosses val="autoZero"/>
        <c:crossBetween val="between"/>
      </c:valAx>
      <c:serAx>
        <c:axId val="158636224"/>
        <c:scaling>
          <c:orientation val="minMax"/>
        </c:scaling>
        <c:delete val="1"/>
        <c:axPos val="b"/>
        <c:majorTickMark val="out"/>
        <c:minorTickMark val="none"/>
        <c:tickLblPos val="nextTo"/>
        <c:crossAx val="129393024"/>
        <c:crosses val="autoZero"/>
      </c:serAx>
    </c:plotArea>
    <c:legend>
      <c:legendPos val="t"/>
      <c:layout>
        <c:manualLayout>
          <c:xMode val="edge"/>
          <c:yMode val="edge"/>
          <c:x val="8.8109438056666128E-2"/>
          <c:y val="0.9260038302893544"/>
          <c:w val="0.62450654833445629"/>
          <c:h val="7.3072734808668299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56803212341486E-2"/>
          <c:y val="0.13913939269041781"/>
          <c:w val="0.96103337074250206"/>
          <c:h val="0.558449851311887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 (налоговые и неналоговые доходы, дотация на сбалансированность)</c:v>
                </c:pt>
              </c:strCache>
            </c:strRef>
          </c:tx>
          <c:spPr>
            <a:gradFill rotWithShape="1">
              <a:gsLst>
                <a:gs pos="0">
                  <a:srgbClr val="70A33D">
                    <a:satMod val="103000"/>
                    <a:lumMod val="102000"/>
                    <a:tint val="94000"/>
                  </a:srgbClr>
                </a:gs>
                <a:gs pos="50000">
                  <a:srgbClr val="70A33D">
                    <a:satMod val="110000"/>
                    <a:lumMod val="100000"/>
                    <a:shade val="100000"/>
                  </a:srgbClr>
                </a:gs>
                <a:gs pos="100000">
                  <a:srgbClr val="70A33D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0996344321530221E-3"/>
                  <c:y val="-5.7257740681132253E-17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193 438</a:t>
                    </a:r>
                  </a:p>
                </c:rich>
              </c:tx>
              <c:numFmt formatCode="#,##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240 149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193438</c:v>
                </c:pt>
                <c:pt idx="1">
                  <c:v>193083</c:v>
                </c:pt>
                <c:pt idx="2">
                  <c:v>198716</c:v>
                </c:pt>
                <c:pt idx="3">
                  <c:v>226643</c:v>
                </c:pt>
                <c:pt idx="4">
                  <c:v>274578</c:v>
                </c:pt>
                <c:pt idx="5">
                  <c:v>240149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982912"/>
        <c:axId val="68153728"/>
      </c:barChart>
      <c:catAx>
        <c:axId val="158982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8153728"/>
        <c:crosses val="autoZero"/>
        <c:auto val="1"/>
        <c:lblAlgn val="ctr"/>
        <c:lblOffset val="100"/>
        <c:noMultiLvlLbl val="0"/>
      </c:catAx>
      <c:valAx>
        <c:axId val="6815372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58982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3648496727876795E-2"/>
          <c:y val="0.73137112205778476"/>
          <c:w val="0.53834957491495661"/>
          <c:h val="0.25581699678053849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849162058916535E-2"/>
          <c:y val="7.348090370754197E-2"/>
          <c:w val="0.75236854024766475"/>
          <c:h val="0.7116626160665675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accent4">
                  <a:lumMod val="50000"/>
                </a:schemeClr>
              </a:solidFill>
            </a:ln>
          </c:spPr>
          <c:dPt>
            <c:idx val="0"/>
            <c:bubble3D val="0"/>
            <c:spPr>
              <a:solidFill>
                <a:srgbClr val="66FF33"/>
              </a:solidFill>
              <a:ln w="19050">
                <a:solidFill>
                  <a:schemeClr val="accent4">
                    <a:lumMod val="50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99FF"/>
              </a:solidFill>
              <a:ln w="19050">
                <a:solidFill>
                  <a:schemeClr val="accent4">
                    <a:lumMod val="50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accent4">
                    <a:lumMod val="50000"/>
                  </a:schemeClr>
                </a:solidFill>
              </a:ln>
              <a:effectLst/>
            </c:spPr>
          </c:dPt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206.3</c:v>
                </c:pt>
                <c:pt idx="1">
                  <c:v>16.8</c:v>
                </c:pt>
                <c:pt idx="2">
                  <c:v>524.6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73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1" u="none" strike="noStrike" kern="120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9654205088323522E-2"/>
          <c:y val="8.7499999999999994E-2"/>
          <c:w val="0.89439402887139108"/>
          <c:h val="0.878125000000000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accent6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>
                <a:solidFill>
                  <a:srgbClr val="000000"/>
                </a:solidFill>
              </a:ln>
            </c:spPr>
          </c:dPt>
          <c:dPt>
            <c:idx val="1"/>
            <c:invertIfNegative val="0"/>
            <c:bubble3D val="0"/>
            <c:spPr>
              <a:pattFill prst="ltUpDiag">
                <a:fgClr>
                  <a:schemeClr val="accent6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rgbClr val="000000"/>
                </a:solidFill>
              </a:ln>
            </c:spPr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rgbClr val="000000"/>
                </a:solidFill>
              </a:ln>
            </c:spPr>
          </c:dPt>
          <c:dPt>
            <c:idx val="3"/>
            <c:invertIfNegative val="0"/>
            <c:bubble3D val="0"/>
            <c:spPr>
              <a:pattFill prst="ltUpDiag">
                <a:fgClr>
                  <a:srgbClr val="00CC66"/>
                </a:fgClr>
                <a:bgClr>
                  <a:schemeClr val="bg1"/>
                </a:bgClr>
              </a:pattFill>
              <a:ln>
                <a:solidFill>
                  <a:srgbClr val="000000"/>
                </a:solidFill>
              </a:ln>
            </c:spPr>
          </c:dPt>
          <c:dPt>
            <c:idx val="4"/>
            <c:invertIfNegative val="0"/>
            <c:bubble3D val="0"/>
            <c:spPr>
              <a:pattFill prst="ltUpDiag">
                <a:fgClr>
                  <a:srgbClr val="00B050"/>
                </a:fgClr>
                <a:bgClr>
                  <a:schemeClr val="bg1"/>
                </a:bgClr>
              </a:pattFill>
              <a:ln>
                <a:solidFill>
                  <a:srgbClr val="000000"/>
                </a:solidFill>
              </a:ln>
            </c:spPr>
          </c:dPt>
          <c:dLbls>
            <c:dLbl>
              <c:idx val="6"/>
              <c:layout>
                <c:manualLayout>
                  <c:x val="-1.2597806592918247E-2"/>
                  <c:y val="1.2499999999999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Государственная пошлина</c:v>
                </c:pt>
                <c:pt idx="2">
                  <c:v>Доходы от использования имущества</c:v>
                </c:pt>
                <c:pt idx="3">
                  <c:v>Платежи при пользовании природными ресурсами</c:v>
                </c:pt>
                <c:pt idx="4">
                  <c:v>Штрафы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187</c:v>
                </c:pt>
                <c:pt idx="1">
                  <c:v>2.8</c:v>
                </c:pt>
                <c:pt idx="2">
                  <c:v>5.5</c:v>
                </c:pt>
                <c:pt idx="3">
                  <c:v>-0.1</c:v>
                </c:pt>
                <c:pt idx="4">
                  <c:v>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99FF"/>
            </a:solidFill>
            <a:ln>
              <a:solidFill>
                <a:srgbClr val="000000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solidFill>
                  <a:srgbClr val="0000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1ED26F"/>
              </a:solidFill>
              <a:ln>
                <a:solidFill>
                  <a:srgbClr val="000000"/>
                </a:solidFill>
              </a:ln>
            </c:spPr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000000"/>
                </a:solidFill>
              </a:ln>
            </c:spPr>
          </c:dPt>
          <c:dLbls>
            <c:dLbl>
              <c:idx val="6"/>
              <c:layout>
                <c:manualLayout>
                  <c:x val="-2.0996344321530412E-3"/>
                  <c:y val="-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Государственная пошлина</c:v>
                </c:pt>
                <c:pt idx="2">
                  <c:v>Доходы от использования имущества</c:v>
                </c:pt>
                <c:pt idx="3">
                  <c:v>Платежи при пользовании природными ресурсами</c:v>
                </c:pt>
                <c:pt idx="4">
                  <c:v>Штрафы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191.7</c:v>
                </c:pt>
                <c:pt idx="1">
                  <c:v>3</c:v>
                </c:pt>
                <c:pt idx="2">
                  <c:v>9.1999999999999993</c:v>
                </c:pt>
                <c:pt idx="3">
                  <c:v>0.3</c:v>
                </c:pt>
                <c:pt idx="4">
                  <c:v>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517888"/>
        <c:axId val="158536064"/>
      </c:barChart>
      <c:catAx>
        <c:axId val="1585178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8536064"/>
        <c:crosses val="autoZero"/>
        <c:auto val="1"/>
        <c:lblAlgn val="ctr"/>
        <c:lblOffset val="100"/>
        <c:noMultiLvlLbl val="0"/>
      </c:catAx>
      <c:valAx>
        <c:axId val="158536064"/>
        <c:scaling>
          <c:orientation val="minMax"/>
        </c:scaling>
        <c:delete val="1"/>
        <c:axPos val="b"/>
        <c:numFmt formatCode="#,##0.00" sourceLinked="1"/>
        <c:majorTickMark val="out"/>
        <c:minorTickMark val="none"/>
        <c:tickLblPos val="nextTo"/>
        <c:crossAx val="158517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095767136984783E-2"/>
          <c:y val="0.21455687426155212"/>
          <c:w val="0.53629437415450576"/>
          <c:h val="0.4862402325667518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Pt>
            <c:idx val="2"/>
            <c:bubble3D val="0"/>
            <c:spPr>
              <a:solidFill>
                <a:srgbClr val="00CC66"/>
              </a:solidFill>
            </c:spPr>
          </c:dPt>
          <c:dPt>
            <c:idx val="3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5.2593621938474423E-2"/>
                  <c:y val="-4.054631556089801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1165289138129791"/>
                  <c:y val="-4.609651957863267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6848586151305057E-2"/>
                  <c:y val="-7.805572108149599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445764278327832E-2"/>
                  <c:y val="-9.018884265384657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6.6293904257645642E-2"/>
                  <c:y val="-8.217205664017129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3664222493796986E-2"/>
                  <c:y val="-0.1063341260765668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2245259785949706E-2"/>
                  <c:y val="-0.1005177208505400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3.4294029058499674E-2"/>
                  <c:y val="-0.1346935338239223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Государственная пошлина</c:v>
                </c:pt>
                <c:pt idx="2">
                  <c:v>Доходы от использования имущества</c:v>
                </c:pt>
                <c:pt idx="3">
                  <c:v>Платежи при пользовании природными ресурсами</c:v>
                </c:pt>
                <c:pt idx="4">
                  <c:v>Штрафы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191.7</c:v>
                </c:pt>
                <c:pt idx="1">
                  <c:v>3</c:v>
                </c:pt>
                <c:pt idx="2">
                  <c:v>9.1999999999999993</c:v>
                </c:pt>
                <c:pt idx="3">
                  <c:v>0.3</c:v>
                </c:pt>
                <c:pt idx="4">
                  <c:v>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"/>
          <c:y val="0.77356558316164492"/>
          <c:w val="1"/>
          <c:h val="0.22442405894140063"/>
        </c:manualLayout>
      </c:layout>
      <c:overlay val="0"/>
      <c:txPr>
        <a:bodyPr/>
        <a:lstStyle/>
        <a:p>
          <a:pPr>
            <a:defRPr sz="11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7660829543042198E-2"/>
          <c:y val="0"/>
          <c:w val="0.8864527391722635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solidFill>
                  <a:srgbClr val="00000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00B0F0"/>
              </a:solidFill>
              <a:ln>
                <a:solidFill>
                  <a:srgbClr val="00000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solidFill>
                <a:srgbClr val="00CC66"/>
              </a:solidFill>
              <a:ln>
                <a:solidFill>
                  <a:srgbClr val="00000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solidFill>
                  <a:srgbClr val="00000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1.3405930272497752E-2"/>
                  <c:y val="-2.3036800173593437E-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21877566268161194"/>
                  <c:y val="-9.57776022357090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48,4%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21601693887432777"/>
                  <c:y val="-8.741796855551088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42,9%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17</c:v>
                </c:pt>
                <c:pt idx="1">
                  <c:v>254.3</c:v>
                </c:pt>
                <c:pt idx="2">
                  <c:v>225.4</c:v>
                </c:pt>
                <c:pt idx="3">
                  <c:v>29.1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73624993789493E-2"/>
          <c:y val="0.77946755078625429"/>
          <c:w val="0.9"/>
          <c:h val="0.187408788416155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1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9032DF3-3E14-47A0-924B-BBB81EB4DF06}" type="presOf" srcId="{2AAB9AD4-0B2A-4827-9D47-6606F0244C7B}" destId="{F12F9EA1-A18A-4829-AE08-7D19F9E130EF}" srcOrd="0" destOrd="0" presId="urn:microsoft.com/office/officeart/2005/8/layout/default#1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0D695D-FCED-42B6-AFB9-C740DCA2834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BF233A-7674-4A11-A994-C1A23C12F901}" type="pres">
      <dgm:prSet presAssocID="{2F0D695D-FCED-42B6-AFB9-C740DCA2834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6B2417B-F45A-47C1-8A7E-C817923199CE}" type="presOf" srcId="{2F0D695D-FCED-42B6-AFB9-C740DCA28344}" destId="{71BF233A-7674-4A11-A994-C1A23C12F90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B9CF7E-F74A-4D7D-AF19-47D482A5142E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514D24A9-1E0B-44F7-9E0F-12062BC30041}">
      <dgm:prSet phldrT="[Текст]" custT="1"/>
      <dgm:spPr>
        <a:solidFill>
          <a:srgbClr val="6DC4FF"/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МП «Управление общественными финансами и совершенствование местной налоговой политики» на 2018-2022 годы</a:t>
          </a:r>
        </a:p>
        <a:p>
          <a:endParaRPr lang="ru-RU" sz="1400" b="1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2020 год -8 885,8  тыс. руб.</a:t>
          </a:r>
        </a:p>
        <a:p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5EE2085-5C5C-4FED-9104-698D13895D7D}" type="parTrans" cxnId="{63621E1A-4714-4709-82FA-781B50282C80}">
      <dgm:prSet/>
      <dgm:spPr/>
      <dgm:t>
        <a:bodyPr/>
        <a:lstStyle/>
        <a:p>
          <a:endParaRPr lang="ru-RU"/>
        </a:p>
      </dgm:t>
    </dgm:pt>
    <dgm:pt modelId="{53E0B1A7-6AB0-4E48-BA04-98E6F2BB97B3}" type="sibTrans" cxnId="{63621E1A-4714-4709-82FA-781B50282C80}">
      <dgm:prSet/>
      <dgm:spPr/>
      <dgm:t>
        <a:bodyPr/>
        <a:lstStyle/>
        <a:p>
          <a:endParaRPr lang="ru-RU"/>
        </a:p>
      </dgm:t>
    </dgm:pt>
    <dgm:pt modelId="{FB199065-ED59-4370-9A95-858C61A26FF0}">
      <dgm:prSet phldrT="[Текст]" custT="1"/>
      <dgm:spPr>
        <a:solidFill>
          <a:srgbClr val="B9DCFF">
            <a:alpha val="89804"/>
          </a:srgbClr>
        </a:solidFill>
      </dgm:spPr>
      <dgm:t>
        <a:bodyPr/>
        <a:lstStyle/>
        <a:p>
          <a:pPr algn="just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28,6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тыс. руб.-  обеспечение эффективного управления муниципальным долгом;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42E9CA58-95FF-4131-9E3D-BD294AEC4320}" type="parTrans" cxnId="{D6F9AA77-055C-43E7-BF1D-0F296AD84B7E}">
      <dgm:prSet/>
      <dgm:spPr/>
      <dgm:t>
        <a:bodyPr/>
        <a:lstStyle/>
        <a:p>
          <a:endParaRPr lang="ru-RU"/>
        </a:p>
      </dgm:t>
    </dgm:pt>
    <dgm:pt modelId="{8F5DAD7B-2E81-4189-92D2-3FAD3F326569}" type="sibTrans" cxnId="{D6F9AA77-055C-43E7-BF1D-0F296AD84B7E}">
      <dgm:prSet/>
      <dgm:spPr/>
      <dgm:t>
        <a:bodyPr/>
        <a:lstStyle/>
        <a:p>
          <a:endParaRPr lang="ru-RU"/>
        </a:p>
      </dgm:t>
    </dgm:pt>
    <dgm:pt modelId="{A611D698-51C6-4703-B62C-A4D2B8E80A13}">
      <dgm:prSet phldrT="[Текст]" custT="1"/>
      <dgm:spPr>
        <a:solidFill>
          <a:srgbClr val="B9DCFF">
            <a:alpha val="89804"/>
          </a:srgbClr>
        </a:solidFill>
      </dgm:spPr>
      <dgm:t>
        <a:bodyPr/>
        <a:lstStyle/>
        <a:p>
          <a:pPr algn="just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1 815,8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. – создание условий для обеспечения финансовой устойчивости бюджетов муниципальных образований Лихославльского района (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гпг.Калашниково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1100 тыс. руб. на погашение кредита, 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Толмачевское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поселение 715,8 тыс. руб. на реализацию проекта ПМИ);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2675B48-B89B-4336-8615-20DEC411C1AA}" type="parTrans" cxnId="{4ACEBB90-518C-4CF3-8EEF-2BA9F99E2223}">
      <dgm:prSet/>
      <dgm:spPr/>
      <dgm:t>
        <a:bodyPr/>
        <a:lstStyle/>
        <a:p>
          <a:endParaRPr lang="ru-RU"/>
        </a:p>
      </dgm:t>
    </dgm:pt>
    <dgm:pt modelId="{E51A2675-48BB-473B-84F4-DE8537908506}" type="sibTrans" cxnId="{4ACEBB90-518C-4CF3-8EEF-2BA9F99E2223}">
      <dgm:prSet/>
      <dgm:spPr/>
      <dgm:t>
        <a:bodyPr/>
        <a:lstStyle/>
        <a:p>
          <a:endParaRPr lang="ru-RU"/>
        </a:p>
      </dgm:t>
    </dgm:pt>
    <dgm:pt modelId="{646A3BCA-663F-441B-A198-C7A505D27D9E}">
      <dgm:prSet phldrT="[Текст]" custT="1"/>
      <dgm:spPr>
        <a:solidFill>
          <a:srgbClr val="BA75FF"/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МП «Управление муниципальным имуществом и земельными ресурсами </a:t>
          </a:r>
          <a:r>
            <a:rPr lang="ru-RU" sz="14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Лихославльского</a:t>
          </a: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района» на 2018-2022 годы</a:t>
          </a:r>
        </a:p>
        <a:p>
          <a:endParaRPr lang="ru-RU" sz="1400" b="1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2020 год – 37,3  тыс. руб.</a:t>
          </a:r>
        </a:p>
        <a:p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6B69C411-DA4B-494B-995F-8FEF2BB78F24}" type="parTrans" cxnId="{F94AB2A9-8496-4F1E-905F-E768DD2D0265}">
      <dgm:prSet/>
      <dgm:spPr/>
      <dgm:t>
        <a:bodyPr/>
        <a:lstStyle/>
        <a:p>
          <a:endParaRPr lang="ru-RU"/>
        </a:p>
      </dgm:t>
    </dgm:pt>
    <dgm:pt modelId="{92686409-BE0C-41B1-9ED2-DBF5A2FC4117}" type="sibTrans" cxnId="{F94AB2A9-8496-4F1E-905F-E768DD2D0265}">
      <dgm:prSet/>
      <dgm:spPr/>
      <dgm:t>
        <a:bodyPr/>
        <a:lstStyle/>
        <a:p>
          <a:endParaRPr lang="ru-RU"/>
        </a:p>
      </dgm:t>
    </dgm:pt>
    <dgm:pt modelId="{144B6E98-D73F-4F8B-9716-9EDB9E96329E}">
      <dgm:prSet phldrT="[Текст]" custT="1"/>
      <dgm:spPr>
        <a:solidFill>
          <a:srgbClr val="E8D1FF">
            <a:alpha val="89804"/>
          </a:srgbClr>
        </a:solidFill>
      </dgm:spPr>
      <dgm:t>
        <a:bodyPr/>
        <a:lstStyle/>
        <a:p>
          <a:pPr algn="just"/>
          <a:r>
            <a:rPr lang="ru-RU" sz="1300" b="1" dirty="0" smtClean="0">
              <a:latin typeface="Times New Roman" pitchFamily="18" charset="0"/>
              <a:cs typeface="Times New Roman" pitchFamily="18" charset="0"/>
            </a:rPr>
            <a:t>37,3</a:t>
          </a: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 тыс. руб. – управление земельными ресурсами (межевание земельных участков). </a:t>
          </a:r>
          <a:endParaRPr lang="ru-RU" sz="1300" dirty="0">
            <a:latin typeface="Times New Roman" pitchFamily="18" charset="0"/>
            <a:cs typeface="Times New Roman" pitchFamily="18" charset="0"/>
          </a:endParaRPr>
        </a:p>
      </dgm:t>
    </dgm:pt>
    <dgm:pt modelId="{7983FB24-3FF6-4F40-AB2C-FD0D1D1D6D43}" type="parTrans" cxnId="{540D7687-761B-4C8C-B826-3514CD517A3C}">
      <dgm:prSet/>
      <dgm:spPr/>
      <dgm:t>
        <a:bodyPr/>
        <a:lstStyle/>
        <a:p>
          <a:endParaRPr lang="ru-RU"/>
        </a:p>
      </dgm:t>
    </dgm:pt>
    <dgm:pt modelId="{2A62651D-5086-4A1F-88DF-A654420D4F1D}" type="sibTrans" cxnId="{540D7687-761B-4C8C-B826-3514CD517A3C}">
      <dgm:prSet/>
      <dgm:spPr/>
      <dgm:t>
        <a:bodyPr/>
        <a:lstStyle/>
        <a:p>
          <a:endParaRPr lang="ru-RU"/>
        </a:p>
      </dgm:t>
    </dgm:pt>
    <dgm:pt modelId="{8C2A9590-988F-4B46-AA8B-31667FCD043A}">
      <dgm:prSet phldrT="[Текст]" custT="1"/>
      <dgm:spPr>
        <a:solidFill>
          <a:srgbClr val="95B850"/>
        </a:solidFill>
      </dgm:spPr>
      <dgm:t>
        <a:bodyPr/>
        <a:lstStyle/>
        <a:p>
          <a:r>
            <a:rPr lang="ru-RU" sz="14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МП «Развитие малого и среднего предпринимательства» </a:t>
          </a:r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 2018-2022 годы</a:t>
          </a:r>
          <a:endParaRPr lang="ru-RU" sz="1400" b="1" dirty="0" smtClean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400" b="1" dirty="0" smtClean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4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2020 год –0,0 тыс. руб.</a:t>
          </a:r>
        </a:p>
        <a:p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A667106-5656-480F-8A55-0E76BCD7E2BE}" type="parTrans" cxnId="{02DD34A0-1E12-4939-9CBE-05564D6D6F98}">
      <dgm:prSet/>
      <dgm:spPr/>
      <dgm:t>
        <a:bodyPr/>
        <a:lstStyle/>
        <a:p>
          <a:endParaRPr lang="ru-RU"/>
        </a:p>
      </dgm:t>
    </dgm:pt>
    <dgm:pt modelId="{F3F84B6E-CE0F-4500-AF9E-F2255C9097A3}" type="sibTrans" cxnId="{02DD34A0-1E12-4939-9CBE-05564D6D6F98}">
      <dgm:prSet/>
      <dgm:spPr/>
      <dgm:t>
        <a:bodyPr/>
        <a:lstStyle/>
        <a:p>
          <a:endParaRPr lang="ru-RU"/>
        </a:p>
      </dgm:t>
    </dgm:pt>
    <dgm:pt modelId="{78A4B46E-5125-4D3B-8752-C86375808CD3}">
      <dgm:prSet phldrT="[Текст]" custT="1"/>
      <dgm:spPr>
        <a:solidFill>
          <a:srgbClr val="B9DCFF">
            <a:alpha val="89804"/>
          </a:srgbClr>
        </a:solidFill>
      </dgm:spPr>
      <dgm:t>
        <a:bodyPr/>
        <a:lstStyle/>
        <a:p>
          <a:pPr algn="just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7 036,8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тыс. руб. – обеспечение деятельности администратора программы.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502D8BD5-D47D-41AC-AC07-D9F4CA8F1C29}" type="parTrans" cxnId="{D883AF9F-D17D-4598-80E4-1BA5F1D356D5}">
      <dgm:prSet/>
      <dgm:spPr/>
      <dgm:t>
        <a:bodyPr/>
        <a:lstStyle/>
        <a:p>
          <a:endParaRPr lang="ru-RU"/>
        </a:p>
      </dgm:t>
    </dgm:pt>
    <dgm:pt modelId="{8075C3CC-CD00-4AC4-A27E-2D01EE606982}" type="sibTrans" cxnId="{D883AF9F-D17D-4598-80E4-1BA5F1D356D5}">
      <dgm:prSet/>
      <dgm:spPr/>
      <dgm:t>
        <a:bodyPr/>
        <a:lstStyle/>
        <a:p>
          <a:endParaRPr lang="ru-RU"/>
        </a:p>
      </dgm:t>
    </dgm:pt>
    <dgm:pt modelId="{FEEE6728-5A2D-4DB5-9077-BC5B05F12D1C}" type="pres">
      <dgm:prSet presAssocID="{F3B9CF7E-F74A-4D7D-AF19-47D482A5142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BA7AC7-26A0-4BB2-B0AA-72447BA8F081}" type="pres">
      <dgm:prSet presAssocID="{514D24A9-1E0B-44F7-9E0F-12062BC30041}" presName="linNode" presStyleCnt="0"/>
      <dgm:spPr/>
    </dgm:pt>
    <dgm:pt modelId="{1F649AB5-C2C7-4A23-BE68-48FD0CC1AA9E}" type="pres">
      <dgm:prSet presAssocID="{514D24A9-1E0B-44F7-9E0F-12062BC30041}" presName="parentText" presStyleLbl="node1" presStyleIdx="0" presStyleCnt="3" custScaleY="54275" custLinFactNeighborX="-1519" custLinFactNeighborY="-14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745B81-D553-4C19-B048-B81A544F637A}" type="pres">
      <dgm:prSet presAssocID="{514D24A9-1E0B-44F7-9E0F-12062BC30041}" presName="descendantText" presStyleLbl="alignAccFollowNode1" presStyleIdx="0" presStyleCnt="2" custScaleY="67286" custLinFactNeighborX="-285" custLinFactNeighborY="-14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0CA9AB-5B1D-409E-887E-C6AA09DDE10E}" type="pres">
      <dgm:prSet presAssocID="{53E0B1A7-6AB0-4E48-BA04-98E6F2BB97B3}" presName="sp" presStyleCnt="0"/>
      <dgm:spPr/>
    </dgm:pt>
    <dgm:pt modelId="{F350A26F-E9AB-465C-94DC-C0FC6F2B235A}" type="pres">
      <dgm:prSet presAssocID="{646A3BCA-663F-441B-A198-C7A505D27D9E}" presName="linNode" presStyleCnt="0"/>
      <dgm:spPr/>
    </dgm:pt>
    <dgm:pt modelId="{78BB678A-4783-4F2E-9286-5A578E9FFED4}" type="pres">
      <dgm:prSet presAssocID="{646A3BCA-663F-441B-A198-C7A505D27D9E}" presName="parentText" presStyleLbl="node1" presStyleIdx="1" presStyleCnt="3" custScaleY="60018" custLinFactNeighborY="-34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D50F07-E7FA-496D-8EE3-D7626564C389}" type="pres">
      <dgm:prSet presAssocID="{646A3BCA-663F-441B-A198-C7A505D27D9E}" presName="descendantText" presStyleLbl="alignAccFollowNode1" presStyleIdx="1" presStyleCnt="2" custScaleY="40481" custLinFactNeighborX="1716" custLinFactNeighborY="-16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B3F7F5-E046-4FCD-A6FC-FC8464A32FCB}" type="pres">
      <dgm:prSet presAssocID="{92686409-BE0C-41B1-9ED2-DBF5A2FC4117}" presName="sp" presStyleCnt="0"/>
      <dgm:spPr/>
    </dgm:pt>
    <dgm:pt modelId="{5448D71F-390A-49DE-95BE-73FBB76AB003}" type="pres">
      <dgm:prSet presAssocID="{8C2A9590-988F-4B46-AA8B-31667FCD043A}" presName="linNode" presStyleCnt="0"/>
      <dgm:spPr/>
    </dgm:pt>
    <dgm:pt modelId="{FBD84FE9-1A3A-41ED-A51D-0CF894299A88}" type="pres">
      <dgm:prSet presAssocID="{8C2A9590-988F-4B46-AA8B-31667FCD043A}" presName="parentText" presStyleLbl="node1" presStyleIdx="2" presStyleCnt="3" custScaleY="47525" custLinFactNeighborX="690" custLinFactNeighborY="-38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0E7328-12EC-42FD-9277-6835671D6356}" type="presOf" srcId="{78A4B46E-5125-4D3B-8752-C86375808CD3}" destId="{6F745B81-D553-4C19-B048-B81A544F637A}" srcOrd="0" destOrd="2" presId="urn:microsoft.com/office/officeart/2005/8/layout/vList5"/>
    <dgm:cxn modelId="{F9B05D98-4EB2-436C-BED7-E9D1B9EA3CBE}" type="presOf" srcId="{8C2A9590-988F-4B46-AA8B-31667FCD043A}" destId="{FBD84FE9-1A3A-41ED-A51D-0CF894299A88}" srcOrd="0" destOrd="0" presId="urn:microsoft.com/office/officeart/2005/8/layout/vList5"/>
    <dgm:cxn modelId="{F94AB2A9-8496-4F1E-905F-E768DD2D0265}" srcId="{F3B9CF7E-F74A-4D7D-AF19-47D482A5142E}" destId="{646A3BCA-663F-441B-A198-C7A505D27D9E}" srcOrd="1" destOrd="0" parTransId="{6B69C411-DA4B-494B-995F-8FEF2BB78F24}" sibTransId="{92686409-BE0C-41B1-9ED2-DBF5A2FC4117}"/>
    <dgm:cxn modelId="{D6F9AA77-055C-43E7-BF1D-0F296AD84B7E}" srcId="{514D24A9-1E0B-44F7-9E0F-12062BC30041}" destId="{FB199065-ED59-4370-9A95-858C61A26FF0}" srcOrd="0" destOrd="0" parTransId="{42E9CA58-95FF-4131-9E3D-BD294AEC4320}" sibTransId="{8F5DAD7B-2E81-4189-92D2-3FAD3F326569}"/>
    <dgm:cxn modelId="{02DD34A0-1E12-4939-9CBE-05564D6D6F98}" srcId="{F3B9CF7E-F74A-4D7D-AF19-47D482A5142E}" destId="{8C2A9590-988F-4B46-AA8B-31667FCD043A}" srcOrd="2" destOrd="0" parTransId="{DA667106-5656-480F-8A55-0E76BCD7E2BE}" sibTransId="{F3F84B6E-CE0F-4500-AF9E-F2255C9097A3}"/>
    <dgm:cxn modelId="{63621E1A-4714-4709-82FA-781B50282C80}" srcId="{F3B9CF7E-F74A-4D7D-AF19-47D482A5142E}" destId="{514D24A9-1E0B-44F7-9E0F-12062BC30041}" srcOrd="0" destOrd="0" parTransId="{05EE2085-5C5C-4FED-9104-698D13895D7D}" sibTransId="{53E0B1A7-6AB0-4E48-BA04-98E6F2BB97B3}"/>
    <dgm:cxn modelId="{D883AF9F-D17D-4598-80E4-1BA5F1D356D5}" srcId="{514D24A9-1E0B-44F7-9E0F-12062BC30041}" destId="{78A4B46E-5125-4D3B-8752-C86375808CD3}" srcOrd="2" destOrd="0" parTransId="{502D8BD5-D47D-41AC-AC07-D9F4CA8F1C29}" sibTransId="{8075C3CC-CD00-4AC4-A27E-2D01EE606982}"/>
    <dgm:cxn modelId="{48E70135-0918-4146-94D7-586350E94077}" type="presOf" srcId="{646A3BCA-663F-441B-A198-C7A505D27D9E}" destId="{78BB678A-4783-4F2E-9286-5A578E9FFED4}" srcOrd="0" destOrd="0" presId="urn:microsoft.com/office/officeart/2005/8/layout/vList5"/>
    <dgm:cxn modelId="{6AC4BC00-4143-41E6-B248-D6507503B939}" type="presOf" srcId="{FB199065-ED59-4370-9A95-858C61A26FF0}" destId="{6F745B81-D553-4C19-B048-B81A544F637A}" srcOrd="0" destOrd="0" presId="urn:microsoft.com/office/officeart/2005/8/layout/vList5"/>
    <dgm:cxn modelId="{6C76FBB6-25CE-493A-A3BC-30C85BFF64B4}" type="presOf" srcId="{144B6E98-D73F-4F8B-9716-9EDB9E96329E}" destId="{35D50F07-E7FA-496D-8EE3-D7626564C389}" srcOrd="0" destOrd="0" presId="urn:microsoft.com/office/officeart/2005/8/layout/vList5"/>
    <dgm:cxn modelId="{6AECCD5F-F05D-481B-8F00-E6D4E63C5590}" type="presOf" srcId="{A611D698-51C6-4703-B62C-A4D2B8E80A13}" destId="{6F745B81-D553-4C19-B048-B81A544F637A}" srcOrd="0" destOrd="1" presId="urn:microsoft.com/office/officeart/2005/8/layout/vList5"/>
    <dgm:cxn modelId="{1C132181-DF27-4B7B-B6D5-E69782B845EF}" type="presOf" srcId="{514D24A9-1E0B-44F7-9E0F-12062BC30041}" destId="{1F649AB5-C2C7-4A23-BE68-48FD0CC1AA9E}" srcOrd="0" destOrd="0" presId="urn:microsoft.com/office/officeart/2005/8/layout/vList5"/>
    <dgm:cxn modelId="{B1B90798-D60F-43B6-BA5C-C4457A13F6A3}" type="presOf" srcId="{F3B9CF7E-F74A-4D7D-AF19-47D482A5142E}" destId="{FEEE6728-5A2D-4DB5-9077-BC5B05F12D1C}" srcOrd="0" destOrd="0" presId="urn:microsoft.com/office/officeart/2005/8/layout/vList5"/>
    <dgm:cxn modelId="{4ACEBB90-518C-4CF3-8EEF-2BA9F99E2223}" srcId="{514D24A9-1E0B-44F7-9E0F-12062BC30041}" destId="{A611D698-51C6-4703-B62C-A4D2B8E80A13}" srcOrd="1" destOrd="0" parTransId="{12675B48-B89B-4336-8615-20DEC411C1AA}" sibTransId="{E51A2675-48BB-473B-84F4-DE8537908506}"/>
    <dgm:cxn modelId="{540D7687-761B-4C8C-B826-3514CD517A3C}" srcId="{646A3BCA-663F-441B-A198-C7A505D27D9E}" destId="{144B6E98-D73F-4F8B-9716-9EDB9E96329E}" srcOrd="0" destOrd="0" parTransId="{7983FB24-3FF6-4F40-AB2C-FD0D1D1D6D43}" sibTransId="{2A62651D-5086-4A1F-88DF-A654420D4F1D}"/>
    <dgm:cxn modelId="{A989D15F-FB11-4A34-B991-7AE17AB7FC4B}" type="presParOf" srcId="{FEEE6728-5A2D-4DB5-9077-BC5B05F12D1C}" destId="{C6BA7AC7-26A0-4BB2-B0AA-72447BA8F081}" srcOrd="0" destOrd="0" presId="urn:microsoft.com/office/officeart/2005/8/layout/vList5"/>
    <dgm:cxn modelId="{AD4D4435-8BEE-4BFD-9D05-F6D5B4AAFF9C}" type="presParOf" srcId="{C6BA7AC7-26A0-4BB2-B0AA-72447BA8F081}" destId="{1F649AB5-C2C7-4A23-BE68-48FD0CC1AA9E}" srcOrd="0" destOrd="0" presId="urn:microsoft.com/office/officeart/2005/8/layout/vList5"/>
    <dgm:cxn modelId="{E9A1E28B-89FB-46C5-9397-B65922F03436}" type="presParOf" srcId="{C6BA7AC7-26A0-4BB2-B0AA-72447BA8F081}" destId="{6F745B81-D553-4C19-B048-B81A544F637A}" srcOrd="1" destOrd="0" presId="urn:microsoft.com/office/officeart/2005/8/layout/vList5"/>
    <dgm:cxn modelId="{EA3152F9-C059-41D2-A790-C80AB67EDDB4}" type="presParOf" srcId="{FEEE6728-5A2D-4DB5-9077-BC5B05F12D1C}" destId="{110CA9AB-5B1D-409E-887E-C6AA09DDE10E}" srcOrd="1" destOrd="0" presId="urn:microsoft.com/office/officeart/2005/8/layout/vList5"/>
    <dgm:cxn modelId="{8BE5D996-4FD2-4440-B935-42058B33DA27}" type="presParOf" srcId="{FEEE6728-5A2D-4DB5-9077-BC5B05F12D1C}" destId="{F350A26F-E9AB-465C-94DC-C0FC6F2B235A}" srcOrd="2" destOrd="0" presId="urn:microsoft.com/office/officeart/2005/8/layout/vList5"/>
    <dgm:cxn modelId="{0E798201-8466-4DBE-8670-F1DE919B336D}" type="presParOf" srcId="{F350A26F-E9AB-465C-94DC-C0FC6F2B235A}" destId="{78BB678A-4783-4F2E-9286-5A578E9FFED4}" srcOrd="0" destOrd="0" presId="urn:microsoft.com/office/officeart/2005/8/layout/vList5"/>
    <dgm:cxn modelId="{A3A8A1F6-A61D-4B0E-AC1E-378A0CAAACE3}" type="presParOf" srcId="{F350A26F-E9AB-465C-94DC-C0FC6F2B235A}" destId="{35D50F07-E7FA-496D-8EE3-D7626564C389}" srcOrd="1" destOrd="0" presId="urn:microsoft.com/office/officeart/2005/8/layout/vList5"/>
    <dgm:cxn modelId="{8D71FE4F-37A9-4D99-B471-016A6FEB52A9}" type="presParOf" srcId="{FEEE6728-5A2D-4DB5-9077-BC5B05F12D1C}" destId="{6AB3F7F5-E046-4FCD-A6FC-FC8464A32FCB}" srcOrd="3" destOrd="0" presId="urn:microsoft.com/office/officeart/2005/8/layout/vList5"/>
    <dgm:cxn modelId="{DC7A1999-220A-406A-AE44-9E368D38E431}" type="presParOf" srcId="{FEEE6728-5A2D-4DB5-9077-BC5B05F12D1C}" destId="{5448D71F-390A-49DE-95BE-73FBB76AB003}" srcOrd="4" destOrd="0" presId="urn:microsoft.com/office/officeart/2005/8/layout/vList5"/>
    <dgm:cxn modelId="{E8DA446D-450E-4159-9F01-338959C0A440}" type="presParOf" srcId="{5448D71F-390A-49DE-95BE-73FBB76AB003}" destId="{FBD84FE9-1A3A-41ED-A51D-0CF894299A8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AB9AD4-0B2A-4827-9D47-6606F0244C7B}" type="doc">
      <dgm:prSet loTypeId="urn:microsoft.com/office/officeart/2005/8/layout/default#1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2F9EA1-A18A-4829-AE08-7D19F9E130EF}" type="pres">
      <dgm:prSet presAssocID="{2AAB9AD4-0B2A-4827-9D47-6606F0244C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75D383D-844C-40A5-9241-696302FFEE5A}" type="presOf" srcId="{2AAB9AD4-0B2A-4827-9D47-6606F0244C7B}" destId="{F12F9EA1-A18A-4829-AE08-7D19F9E130EF}" srcOrd="0" destOrd="0" presId="urn:microsoft.com/office/officeart/2005/8/layout/default#1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0D695D-FCED-42B6-AFB9-C740DCA2834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BF233A-7674-4A11-A994-C1A23C12F901}" type="pres">
      <dgm:prSet presAssocID="{2F0D695D-FCED-42B6-AFB9-C740DCA2834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F5A67FD-7222-40F1-BA74-90876C6F8709}" type="presOf" srcId="{2F0D695D-FCED-42B6-AFB9-C740DCA28344}" destId="{71BF233A-7674-4A11-A994-C1A23C12F90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B9CF7E-F74A-4D7D-AF19-47D482A5142E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646A3BCA-663F-441B-A198-C7A505D27D9E}">
      <dgm:prSet phldrT="[Текст]" custT="1"/>
      <dgm:spPr>
        <a:solidFill>
          <a:srgbClr val="FF8B8B"/>
        </a:solidFill>
        <a:ln>
          <a:solidFill>
            <a:srgbClr val="A40000"/>
          </a:solidFill>
        </a:ln>
      </dgm:spPr>
      <dgm:t>
        <a:bodyPr/>
        <a:lstStyle/>
        <a:p>
          <a:r>
            <a:rPr lang="ru-RU" sz="14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МП «Муниципальное управление» </a:t>
          </a:r>
        </a:p>
        <a:p>
          <a:r>
            <a:rPr lang="ru-RU" sz="1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на 2018-2022 годы</a:t>
          </a:r>
        </a:p>
        <a:p>
          <a:endParaRPr lang="ru-RU" sz="1400" b="1" dirty="0" smtClean="0">
            <a:solidFill>
              <a:srgbClr val="990000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400" b="1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2020 год – 34 888,0 тыс. руб.</a:t>
          </a:r>
        </a:p>
        <a:p>
          <a:endParaRPr lang="ru-RU" sz="14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B69C411-DA4B-494B-995F-8FEF2BB78F24}" type="parTrans" cxnId="{F94AB2A9-8496-4F1E-905F-E768DD2D0265}">
      <dgm:prSet/>
      <dgm:spPr/>
      <dgm:t>
        <a:bodyPr/>
        <a:lstStyle/>
        <a:p>
          <a:endParaRPr lang="ru-RU"/>
        </a:p>
      </dgm:t>
    </dgm:pt>
    <dgm:pt modelId="{92686409-BE0C-41B1-9ED2-DBF5A2FC4117}" type="sibTrans" cxnId="{F94AB2A9-8496-4F1E-905F-E768DD2D0265}">
      <dgm:prSet/>
      <dgm:spPr/>
      <dgm:t>
        <a:bodyPr/>
        <a:lstStyle/>
        <a:p>
          <a:endParaRPr lang="ru-RU"/>
        </a:p>
      </dgm:t>
    </dgm:pt>
    <dgm:pt modelId="{144B6E98-D73F-4F8B-9716-9EDB9E96329E}">
      <dgm:prSet phldrT="[Текст]" custT="1"/>
      <dgm:spPr>
        <a:solidFill>
          <a:srgbClr val="FFD1D1">
            <a:alpha val="89804"/>
          </a:srgbClr>
        </a:solidFill>
        <a:ln>
          <a:solidFill>
            <a:srgbClr val="A40000">
              <a:alpha val="90000"/>
            </a:srgbClr>
          </a:solidFill>
        </a:ln>
      </dgm:spPr>
      <dgm:t>
        <a:bodyPr/>
        <a:lstStyle/>
        <a:p>
          <a:pPr algn="just"/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1 549,0 тыс. руб. –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поддержка общественного сектора и обеспечение информационной открытости органов местного самоуправления 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Лихославльского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района;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7983FB24-3FF6-4F40-AB2C-FD0D1D1D6D43}" type="parTrans" cxnId="{540D7687-761B-4C8C-B826-3514CD517A3C}">
      <dgm:prSet/>
      <dgm:spPr/>
      <dgm:t>
        <a:bodyPr/>
        <a:lstStyle/>
        <a:p>
          <a:endParaRPr lang="ru-RU"/>
        </a:p>
      </dgm:t>
    </dgm:pt>
    <dgm:pt modelId="{2A62651D-5086-4A1F-88DF-A654420D4F1D}" type="sibTrans" cxnId="{540D7687-761B-4C8C-B826-3514CD517A3C}">
      <dgm:prSet/>
      <dgm:spPr/>
      <dgm:t>
        <a:bodyPr/>
        <a:lstStyle/>
        <a:p>
          <a:endParaRPr lang="ru-RU"/>
        </a:p>
      </dgm:t>
    </dgm:pt>
    <dgm:pt modelId="{E1D4D4E5-814C-4B48-AD88-FD61B36F0BC8}">
      <dgm:prSet phldrT="[Текст]" custT="1"/>
      <dgm:spPr>
        <a:solidFill>
          <a:srgbClr val="FFD1D1">
            <a:alpha val="89804"/>
          </a:srgbClr>
        </a:solidFill>
        <a:ln>
          <a:solidFill>
            <a:srgbClr val="A40000">
              <a:alpha val="90000"/>
            </a:srgbClr>
          </a:solidFill>
        </a:ln>
      </dgm:spPr>
      <dgm:t>
        <a:bodyPr/>
        <a:lstStyle/>
        <a:p>
          <a:pPr algn="just"/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2 070,2 тыс. руб. –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высшее должностное лицо;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CC985401-8FA5-4BB8-94EE-6639DAFB01A5}" type="parTrans" cxnId="{C4199623-38F9-4550-B463-B1C5B9D529A9}">
      <dgm:prSet/>
      <dgm:spPr/>
      <dgm:t>
        <a:bodyPr/>
        <a:lstStyle/>
        <a:p>
          <a:endParaRPr lang="ru-RU"/>
        </a:p>
      </dgm:t>
    </dgm:pt>
    <dgm:pt modelId="{0C0C0F9C-55E1-419B-8F63-1605DA6F44DF}" type="sibTrans" cxnId="{C4199623-38F9-4550-B463-B1C5B9D529A9}">
      <dgm:prSet/>
      <dgm:spPr/>
      <dgm:t>
        <a:bodyPr/>
        <a:lstStyle/>
        <a:p>
          <a:endParaRPr lang="ru-RU"/>
        </a:p>
      </dgm:t>
    </dgm:pt>
    <dgm:pt modelId="{1E3ECCC8-1173-421B-9EE8-D87D95A47806}">
      <dgm:prSet phldrT="[Текст]" custT="1"/>
      <dgm:spPr>
        <a:solidFill>
          <a:srgbClr val="FFD1D1">
            <a:alpha val="89804"/>
          </a:srgbClr>
        </a:solidFill>
        <a:ln>
          <a:solidFill>
            <a:srgbClr val="A40000">
              <a:alpha val="90000"/>
            </a:srgbClr>
          </a:solidFill>
        </a:ln>
      </dgm:spPr>
      <dgm:t>
        <a:bodyPr/>
        <a:lstStyle/>
        <a:p>
          <a:pPr algn="just"/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28 798,0 тыс. руб. –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содержание центрального аппарата администрации </a:t>
          </a:r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Лихославльского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района;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C9AFD39D-7961-4385-94E0-959CD1820FFD}" type="parTrans" cxnId="{F52C49FC-E2E0-40C2-8BDD-05A2C258A49A}">
      <dgm:prSet/>
      <dgm:spPr/>
      <dgm:t>
        <a:bodyPr/>
        <a:lstStyle/>
        <a:p>
          <a:endParaRPr lang="ru-RU"/>
        </a:p>
      </dgm:t>
    </dgm:pt>
    <dgm:pt modelId="{726C740C-D29B-47C6-BD96-0543A7C6191D}" type="sibTrans" cxnId="{F52C49FC-E2E0-40C2-8BDD-05A2C258A49A}">
      <dgm:prSet/>
      <dgm:spPr/>
      <dgm:t>
        <a:bodyPr/>
        <a:lstStyle/>
        <a:p>
          <a:endParaRPr lang="ru-RU"/>
        </a:p>
      </dgm:t>
    </dgm:pt>
    <dgm:pt modelId="{E585B1B7-B8A6-451C-864C-4AC3A9EBE469}">
      <dgm:prSet phldrT="[Текст]" custT="1"/>
      <dgm:spPr>
        <a:solidFill>
          <a:srgbClr val="FFD1D1">
            <a:alpha val="89804"/>
          </a:srgbClr>
        </a:solidFill>
        <a:ln>
          <a:solidFill>
            <a:srgbClr val="A40000">
              <a:alpha val="90000"/>
            </a:srgbClr>
          </a:solidFill>
        </a:ln>
      </dgm:spPr>
      <dgm:t>
        <a:bodyPr/>
        <a:lstStyle/>
        <a:p>
          <a:pPr algn="just"/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379,3 тыс. руб. –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финансовое обеспечение комиссии по делам несовершеннолетним;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84C4C04-8334-442D-A3C4-F44F6584AF24}" type="parTrans" cxnId="{10904EA2-7C30-4D19-95C9-E5F9B1A86714}">
      <dgm:prSet/>
      <dgm:spPr/>
      <dgm:t>
        <a:bodyPr/>
        <a:lstStyle/>
        <a:p>
          <a:endParaRPr lang="ru-RU"/>
        </a:p>
      </dgm:t>
    </dgm:pt>
    <dgm:pt modelId="{6A1EEFD5-86DB-44F7-AD4F-F7A8BDAD9C31}" type="sibTrans" cxnId="{10904EA2-7C30-4D19-95C9-E5F9B1A86714}">
      <dgm:prSet/>
      <dgm:spPr/>
      <dgm:t>
        <a:bodyPr/>
        <a:lstStyle/>
        <a:p>
          <a:endParaRPr lang="ru-RU"/>
        </a:p>
      </dgm:t>
    </dgm:pt>
    <dgm:pt modelId="{1F7FC9EE-8870-4ED2-A4AC-FA86FBEB6DFB}">
      <dgm:prSet phldrT="[Текст]" custT="1"/>
      <dgm:spPr>
        <a:solidFill>
          <a:srgbClr val="FFD1D1">
            <a:alpha val="89804"/>
          </a:srgbClr>
        </a:solidFill>
        <a:ln>
          <a:solidFill>
            <a:srgbClr val="A40000">
              <a:alpha val="90000"/>
            </a:srgbClr>
          </a:solidFill>
        </a:ln>
      </dgm:spPr>
      <dgm:t>
        <a:bodyPr/>
        <a:lstStyle/>
        <a:p>
          <a:pPr algn="just"/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198,0 тыс. руб.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– финансовое обеспечение административной  комиссии;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4A46DD06-0F2E-4D95-B9A5-AA8C26013911}" type="parTrans" cxnId="{F02933B2-6932-46BA-8DFF-B95FC7ED29B0}">
      <dgm:prSet/>
      <dgm:spPr/>
      <dgm:t>
        <a:bodyPr/>
        <a:lstStyle/>
        <a:p>
          <a:endParaRPr lang="ru-RU"/>
        </a:p>
      </dgm:t>
    </dgm:pt>
    <dgm:pt modelId="{9FF1ACBD-F611-4B4D-8B7C-EE70ABF2A347}" type="sibTrans" cxnId="{F02933B2-6932-46BA-8DFF-B95FC7ED29B0}">
      <dgm:prSet/>
      <dgm:spPr/>
      <dgm:t>
        <a:bodyPr/>
        <a:lstStyle/>
        <a:p>
          <a:endParaRPr lang="ru-RU"/>
        </a:p>
      </dgm:t>
    </dgm:pt>
    <dgm:pt modelId="{DED2FA7A-C1C2-4460-9C8D-E89364CC6917}">
      <dgm:prSet phldrT="[Текст]" custT="1"/>
      <dgm:spPr>
        <a:solidFill>
          <a:srgbClr val="FFD1D1">
            <a:alpha val="89804"/>
          </a:srgbClr>
        </a:solidFill>
        <a:ln>
          <a:solidFill>
            <a:srgbClr val="A40000">
              <a:alpha val="90000"/>
            </a:srgbClr>
          </a:solidFill>
        </a:ln>
      </dgm:spPr>
      <dgm:t>
        <a:bodyPr/>
        <a:lstStyle/>
        <a:p>
          <a:pPr algn="just"/>
          <a:r>
            <a:rPr lang="ru-RU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1 893,5 тыс. руб. 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- финансовое обеспечение деятельности органов ЗАГС.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6FA16CA-8082-4D0A-AFFF-6FF22F786F14}" type="parTrans" cxnId="{F2CF739F-7A0B-442A-A8A1-94C930B1D39B}">
      <dgm:prSet/>
      <dgm:spPr/>
      <dgm:t>
        <a:bodyPr/>
        <a:lstStyle/>
        <a:p>
          <a:endParaRPr lang="ru-RU"/>
        </a:p>
      </dgm:t>
    </dgm:pt>
    <dgm:pt modelId="{B95AC8B2-241B-4BED-9B58-FF272DB95F90}" type="sibTrans" cxnId="{F2CF739F-7A0B-442A-A8A1-94C930B1D39B}">
      <dgm:prSet/>
      <dgm:spPr/>
      <dgm:t>
        <a:bodyPr/>
        <a:lstStyle/>
        <a:p>
          <a:endParaRPr lang="ru-RU"/>
        </a:p>
      </dgm:t>
    </dgm:pt>
    <dgm:pt modelId="{FEEE6728-5A2D-4DB5-9077-BC5B05F12D1C}" type="pres">
      <dgm:prSet presAssocID="{F3B9CF7E-F74A-4D7D-AF19-47D482A5142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50A26F-E9AB-465C-94DC-C0FC6F2B235A}" type="pres">
      <dgm:prSet presAssocID="{646A3BCA-663F-441B-A198-C7A505D27D9E}" presName="linNode" presStyleCnt="0"/>
      <dgm:spPr/>
    </dgm:pt>
    <dgm:pt modelId="{78BB678A-4783-4F2E-9286-5A578E9FFED4}" type="pres">
      <dgm:prSet presAssocID="{646A3BCA-663F-441B-A198-C7A505D27D9E}" presName="parentText" presStyleLbl="node1" presStyleIdx="0" presStyleCnt="1" custScaleY="100576" custLinFactNeighborY="-28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D50F07-E7FA-496D-8EE3-D7626564C389}" type="pres">
      <dgm:prSet presAssocID="{646A3BCA-663F-441B-A198-C7A505D27D9E}" presName="descendantText" presStyleLbl="alignAccFollowNode1" presStyleIdx="0" presStyleCnt="1" custScaleY="124667" custLinFactNeighborX="-187" custLinFactNeighborY="-1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CF739F-7A0B-442A-A8A1-94C930B1D39B}" srcId="{646A3BCA-663F-441B-A198-C7A505D27D9E}" destId="{DED2FA7A-C1C2-4460-9C8D-E89364CC6917}" srcOrd="5" destOrd="0" parTransId="{86FA16CA-8082-4D0A-AFFF-6FF22F786F14}" sibTransId="{B95AC8B2-241B-4BED-9B58-FF272DB95F90}"/>
    <dgm:cxn modelId="{F52C49FC-E2E0-40C2-8BDD-05A2C258A49A}" srcId="{646A3BCA-663F-441B-A198-C7A505D27D9E}" destId="{1E3ECCC8-1173-421B-9EE8-D87D95A47806}" srcOrd="2" destOrd="0" parTransId="{C9AFD39D-7961-4385-94E0-959CD1820FFD}" sibTransId="{726C740C-D29B-47C6-BD96-0543A7C6191D}"/>
    <dgm:cxn modelId="{6B9031A2-4298-4DAC-A63B-A1AAC01931BA}" type="presOf" srcId="{1E3ECCC8-1173-421B-9EE8-D87D95A47806}" destId="{35D50F07-E7FA-496D-8EE3-D7626564C389}" srcOrd="0" destOrd="2" presId="urn:microsoft.com/office/officeart/2005/8/layout/vList5"/>
    <dgm:cxn modelId="{C4199623-38F9-4550-B463-B1C5B9D529A9}" srcId="{646A3BCA-663F-441B-A198-C7A505D27D9E}" destId="{E1D4D4E5-814C-4B48-AD88-FD61B36F0BC8}" srcOrd="1" destOrd="0" parTransId="{CC985401-8FA5-4BB8-94EE-6639DAFB01A5}" sibTransId="{0C0C0F9C-55E1-419B-8F63-1605DA6F44DF}"/>
    <dgm:cxn modelId="{C611600C-2DBF-419D-A82F-1998A5C7EB0A}" type="presOf" srcId="{DED2FA7A-C1C2-4460-9C8D-E89364CC6917}" destId="{35D50F07-E7FA-496D-8EE3-D7626564C389}" srcOrd="0" destOrd="5" presId="urn:microsoft.com/office/officeart/2005/8/layout/vList5"/>
    <dgm:cxn modelId="{F02933B2-6932-46BA-8DFF-B95FC7ED29B0}" srcId="{646A3BCA-663F-441B-A198-C7A505D27D9E}" destId="{1F7FC9EE-8870-4ED2-A4AC-FA86FBEB6DFB}" srcOrd="4" destOrd="0" parTransId="{4A46DD06-0F2E-4D95-B9A5-AA8C26013911}" sibTransId="{9FF1ACBD-F611-4B4D-8B7C-EE70ABF2A347}"/>
    <dgm:cxn modelId="{10904EA2-7C30-4D19-95C9-E5F9B1A86714}" srcId="{646A3BCA-663F-441B-A198-C7A505D27D9E}" destId="{E585B1B7-B8A6-451C-864C-4AC3A9EBE469}" srcOrd="3" destOrd="0" parTransId="{A84C4C04-8334-442D-A3C4-F44F6584AF24}" sibTransId="{6A1EEFD5-86DB-44F7-AD4F-F7A8BDAD9C31}"/>
    <dgm:cxn modelId="{A548148E-2CA5-4659-A2E0-B076FDD2A88A}" type="presOf" srcId="{1F7FC9EE-8870-4ED2-A4AC-FA86FBEB6DFB}" destId="{35D50F07-E7FA-496D-8EE3-D7626564C389}" srcOrd="0" destOrd="4" presId="urn:microsoft.com/office/officeart/2005/8/layout/vList5"/>
    <dgm:cxn modelId="{A339FEA1-BB23-4501-8053-B20EBE77CF7D}" type="presOf" srcId="{E1D4D4E5-814C-4B48-AD88-FD61B36F0BC8}" destId="{35D50F07-E7FA-496D-8EE3-D7626564C389}" srcOrd="0" destOrd="1" presId="urn:microsoft.com/office/officeart/2005/8/layout/vList5"/>
    <dgm:cxn modelId="{540D7687-761B-4C8C-B826-3514CD517A3C}" srcId="{646A3BCA-663F-441B-A198-C7A505D27D9E}" destId="{144B6E98-D73F-4F8B-9716-9EDB9E96329E}" srcOrd="0" destOrd="0" parTransId="{7983FB24-3FF6-4F40-AB2C-FD0D1D1D6D43}" sibTransId="{2A62651D-5086-4A1F-88DF-A654420D4F1D}"/>
    <dgm:cxn modelId="{09EF1E0E-FB9C-4B71-93AF-EE50BE3AE176}" type="presOf" srcId="{646A3BCA-663F-441B-A198-C7A505D27D9E}" destId="{78BB678A-4783-4F2E-9286-5A578E9FFED4}" srcOrd="0" destOrd="0" presId="urn:microsoft.com/office/officeart/2005/8/layout/vList5"/>
    <dgm:cxn modelId="{F94AB2A9-8496-4F1E-905F-E768DD2D0265}" srcId="{F3B9CF7E-F74A-4D7D-AF19-47D482A5142E}" destId="{646A3BCA-663F-441B-A198-C7A505D27D9E}" srcOrd="0" destOrd="0" parTransId="{6B69C411-DA4B-494B-995F-8FEF2BB78F24}" sibTransId="{92686409-BE0C-41B1-9ED2-DBF5A2FC4117}"/>
    <dgm:cxn modelId="{BCA21199-BCAF-4020-953C-4C86C4DD5762}" type="presOf" srcId="{E585B1B7-B8A6-451C-864C-4AC3A9EBE469}" destId="{35D50F07-E7FA-496D-8EE3-D7626564C389}" srcOrd="0" destOrd="3" presId="urn:microsoft.com/office/officeart/2005/8/layout/vList5"/>
    <dgm:cxn modelId="{02ECCFA6-C86B-47CE-B71A-D4823683170E}" type="presOf" srcId="{144B6E98-D73F-4F8B-9716-9EDB9E96329E}" destId="{35D50F07-E7FA-496D-8EE3-D7626564C389}" srcOrd="0" destOrd="0" presId="urn:microsoft.com/office/officeart/2005/8/layout/vList5"/>
    <dgm:cxn modelId="{75293435-9FF7-4DCA-8DB1-507F1E4E8D51}" type="presOf" srcId="{F3B9CF7E-F74A-4D7D-AF19-47D482A5142E}" destId="{FEEE6728-5A2D-4DB5-9077-BC5B05F12D1C}" srcOrd="0" destOrd="0" presId="urn:microsoft.com/office/officeart/2005/8/layout/vList5"/>
    <dgm:cxn modelId="{D5BCF1E6-BA5E-483B-98D4-44A347695FD8}" type="presParOf" srcId="{FEEE6728-5A2D-4DB5-9077-BC5B05F12D1C}" destId="{F350A26F-E9AB-465C-94DC-C0FC6F2B235A}" srcOrd="0" destOrd="0" presId="urn:microsoft.com/office/officeart/2005/8/layout/vList5"/>
    <dgm:cxn modelId="{0A0A599B-F0AE-4B07-9893-5A110C7A3B72}" type="presParOf" srcId="{F350A26F-E9AB-465C-94DC-C0FC6F2B235A}" destId="{78BB678A-4783-4F2E-9286-5A578E9FFED4}" srcOrd="0" destOrd="0" presId="urn:microsoft.com/office/officeart/2005/8/layout/vList5"/>
    <dgm:cxn modelId="{AA633414-AFC7-4AF3-AC0D-0FE23203F507}" type="presParOf" srcId="{F350A26F-E9AB-465C-94DC-C0FC6F2B235A}" destId="{35D50F07-E7FA-496D-8EE3-D7626564C38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745B81-D553-4C19-B048-B81A544F637A}">
      <dsp:nvSpPr>
        <dsp:cNvPr id="0" name=""/>
        <dsp:cNvSpPr/>
      </dsp:nvSpPr>
      <dsp:spPr>
        <a:xfrm rot="5400000">
          <a:off x="4870096" y="-1845763"/>
          <a:ext cx="1700432" cy="5391959"/>
        </a:xfrm>
        <a:prstGeom prst="round2SameRect">
          <a:avLst/>
        </a:prstGeom>
        <a:solidFill>
          <a:srgbClr val="B9DCFF">
            <a:alpha val="89804"/>
          </a:srgbClr>
        </a:solidFill>
        <a:ln w="1587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28,6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 тыс. руб.-  обеспечение эффективного управления муниципальным долгом;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1 815,8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. – создание условий для обеспечения финансовой устойчивости бюджетов муниципальных образований Лихославльского района (</a:t>
          </a: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гпг.Калашниково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 1100 тыс. руб. на погашение кредита, </a:t>
          </a: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Толмачевское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 поселение 715,8 тыс. руб. на реализацию проекта ПМИ);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7 036,8 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тыс. руб. – обеспечение деятельности администратора программы.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024333" y="83008"/>
        <a:ext cx="5308951" cy="1534416"/>
      </dsp:txXfrm>
    </dsp:sp>
    <dsp:sp modelId="{1F649AB5-C2C7-4A23-BE68-48FD0CC1AA9E}">
      <dsp:nvSpPr>
        <dsp:cNvPr id="0" name=""/>
        <dsp:cNvSpPr/>
      </dsp:nvSpPr>
      <dsp:spPr>
        <a:xfrm>
          <a:off x="0" y="13"/>
          <a:ext cx="3032976" cy="1714527"/>
        </a:xfrm>
        <a:prstGeom prst="roundRect">
          <a:avLst/>
        </a:prstGeom>
        <a:solidFill>
          <a:srgbClr val="6DC4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МП «Управление общественными финансами и совершенствование местной налоговой политики» на 2018-2022 годы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2020 год -8 885,8  тыс. руб.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3696" y="83709"/>
        <a:ext cx="2865584" cy="1547135"/>
      </dsp:txXfrm>
    </dsp:sp>
    <dsp:sp modelId="{35D50F07-E7FA-496D-8EE3-D7626564C389}">
      <dsp:nvSpPr>
        <dsp:cNvPr id="0" name=""/>
        <dsp:cNvSpPr/>
      </dsp:nvSpPr>
      <dsp:spPr>
        <a:xfrm rot="5400000">
          <a:off x="5217444" y="-278821"/>
          <a:ext cx="1023024" cy="5391959"/>
        </a:xfrm>
        <a:prstGeom prst="round2SameRect">
          <a:avLst/>
        </a:prstGeom>
        <a:solidFill>
          <a:srgbClr val="E8D1FF">
            <a:alpha val="89804"/>
          </a:srgbClr>
        </a:solidFill>
        <a:ln w="1587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>
              <a:latin typeface="Times New Roman" pitchFamily="18" charset="0"/>
              <a:cs typeface="Times New Roman" pitchFamily="18" charset="0"/>
            </a:rPr>
            <a:t>37,3</a:t>
          </a:r>
          <a:r>
            <a:rPr lang="ru-RU" sz="1300" kern="1200" dirty="0" smtClean="0">
              <a:latin typeface="Times New Roman" pitchFamily="18" charset="0"/>
              <a:cs typeface="Times New Roman" pitchFamily="18" charset="0"/>
            </a:rPr>
            <a:t> тыс. руб. – управление земельными ресурсами (межевание земельных участков). </a:t>
          </a:r>
          <a:endParaRPr lang="ru-RU" sz="13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032977" y="1955586"/>
        <a:ext cx="5342019" cy="923144"/>
      </dsp:txXfrm>
    </dsp:sp>
    <dsp:sp modelId="{78BB678A-4783-4F2E-9286-5A578E9FFED4}">
      <dsp:nvSpPr>
        <dsp:cNvPr id="0" name=""/>
        <dsp:cNvSpPr/>
      </dsp:nvSpPr>
      <dsp:spPr>
        <a:xfrm>
          <a:off x="0" y="1767959"/>
          <a:ext cx="3032976" cy="1895947"/>
        </a:xfrm>
        <a:prstGeom prst="roundRect">
          <a:avLst/>
        </a:prstGeom>
        <a:solidFill>
          <a:srgbClr val="BA75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МП «Управление муниципальным имуществом и земельными ресурсами </a:t>
          </a:r>
          <a:r>
            <a:rPr lang="ru-RU" sz="1400" b="1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Лихославльского</a:t>
          </a:r>
          <a:r>
            <a:rPr lang="ru-RU" sz="1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района» на 2018-2022 годы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2020 год – 37,3  тыс. руб.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2553" y="1860512"/>
        <a:ext cx="2847870" cy="1710841"/>
      </dsp:txXfrm>
    </dsp:sp>
    <dsp:sp modelId="{FBD84FE9-1A3A-41ED-A51D-0CF894299A88}">
      <dsp:nvSpPr>
        <dsp:cNvPr id="0" name=""/>
        <dsp:cNvSpPr/>
      </dsp:nvSpPr>
      <dsp:spPr>
        <a:xfrm>
          <a:off x="20927" y="3810103"/>
          <a:ext cx="3032976" cy="1501297"/>
        </a:xfrm>
        <a:prstGeom prst="roundRect">
          <a:avLst/>
        </a:prstGeom>
        <a:solidFill>
          <a:srgbClr val="95B8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МП «Развитие малого и среднего предпринимательства» </a:t>
          </a:r>
          <a:r>
            <a:rPr lang="ru-RU" sz="14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 2018-2022 годы</a:t>
          </a:r>
          <a:endParaRPr lang="ru-RU" sz="1400" b="1" kern="1200" dirty="0" smtClean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2020 год –0,0 тыс. руб.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4214" y="3883390"/>
        <a:ext cx="2886402" cy="13547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50F07-E7FA-496D-8EE3-D7626564C389}">
      <dsp:nvSpPr>
        <dsp:cNvPr id="0" name=""/>
        <dsp:cNvSpPr/>
      </dsp:nvSpPr>
      <dsp:spPr>
        <a:xfrm rot="5400000">
          <a:off x="4436692" y="-1399821"/>
          <a:ext cx="2570233" cy="5386693"/>
        </a:xfrm>
        <a:prstGeom prst="round2SameRect">
          <a:avLst/>
        </a:prstGeom>
        <a:solidFill>
          <a:srgbClr val="FFD1D1">
            <a:alpha val="89804"/>
          </a:srgbClr>
        </a:solidFill>
        <a:ln w="15875" cap="flat" cmpd="sng" algn="ctr">
          <a:solidFill>
            <a:srgbClr val="A4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1 549,0 тыс. руб. – 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поддержка общественного сектора и обеспечение информационной открытости органов местного самоуправления </a:t>
          </a: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Лихославльского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 района;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2 070,2 тыс. руб. – 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высшее должностное лицо;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28 798,0 тыс. руб. – 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содержание центрального аппарата администрации </a:t>
          </a: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Лихославльского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 района; 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379,3 тыс. руб. – 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финансовое обеспечение комиссии по делам несовершеннолетним;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198,0 тыс. руб. 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– финансовое обеспечение административной  комиссии;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rPr>
            <a:t>1 893,5 тыс. руб. 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- финансовое обеспечение деятельности органов ЗАГС.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3028462" y="133877"/>
        <a:ext cx="5261225" cy="2319297"/>
      </dsp:txXfrm>
    </dsp:sp>
    <dsp:sp modelId="{78BB678A-4783-4F2E-9286-5A578E9FFED4}">
      <dsp:nvSpPr>
        <dsp:cNvPr id="0" name=""/>
        <dsp:cNvSpPr/>
      </dsp:nvSpPr>
      <dsp:spPr>
        <a:xfrm>
          <a:off x="4113" y="0"/>
          <a:ext cx="3030015" cy="2591942"/>
        </a:xfrm>
        <a:prstGeom prst="roundRect">
          <a:avLst/>
        </a:prstGeom>
        <a:solidFill>
          <a:srgbClr val="FF8B8B"/>
        </a:solidFill>
        <a:ln w="15875" cap="flat" cmpd="sng" algn="ctr">
          <a:solidFill>
            <a:srgbClr val="A4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МП «Муниципальное управление»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на 2018-2022 годы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rgbClr val="99000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rPr>
            <a:t>2020 год – 34 888,0 тыс. руб.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0641" y="126528"/>
        <a:ext cx="2776959" cy="2338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7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8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0.07672</cdr:x>
      <cdr:y>0.54895</cdr:y>
    </cdr:from>
    <cdr:to>
      <cdr:x>0.14815</cdr:x>
      <cdr:y>0.62607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464070" y="2232248"/>
          <a:ext cx="432057" cy="31359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3">
          <a:schemeClr val="accent4"/>
        </a:fillRef>
        <a:effectRef xmlns:a="http://schemas.openxmlformats.org/drawingml/2006/main" idx="2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>
              <a:solidFill>
                <a:schemeClr val="accent1">
                  <a:lumMod val="50000"/>
                </a:schemeClr>
              </a:solidFill>
            </a:rPr>
            <a:t>7</a:t>
          </a:r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,0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0.23148</cdr:x>
      <cdr:y>0.53161</cdr:y>
    </cdr:from>
    <cdr:to>
      <cdr:x>0.30291</cdr:x>
      <cdr:y>0.60771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400174" y="2161707"/>
          <a:ext cx="432057" cy="309451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3">
          <a:schemeClr val="accent4"/>
        </a:fillRef>
        <a:effectRef xmlns:a="http://schemas.openxmlformats.org/drawingml/2006/main" idx="2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7,1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0.39815</cdr:x>
      <cdr:y>0.5</cdr:y>
    </cdr:from>
    <cdr:to>
      <cdr:x>0.4688</cdr:x>
      <cdr:y>0.5794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408286" y="2033181"/>
          <a:ext cx="427331" cy="322869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3">
          <a:schemeClr val="accent4"/>
        </a:fillRef>
        <a:effectRef xmlns:a="http://schemas.openxmlformats.org/drawingml/2006/main" idx="2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7,4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0.55291</cdr:x>
      <cdr:y>0.45159</cdr:y>
    </cdr:from>
    <cdr:to>
      <cdr:x>0.62434</cdr:x>
      <cdr:y>0.53534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3344390" y="1836319"/>
          <a:ext cx="432009" cy="34055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0">
          <a:schemeClr val="accent4"/>
        </a:lnRef>
        <a:fillRef xmlns:a="http://schemas.openxmlformats.org/drawingml/2006/main" idx="3">
          <a:schemeClr val="accent4"/>
        </a:fillRef>
        <a:effectRef xmlns:a="http://schemas.openxmlformats.org/drawingml/2006/main" idx="3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8,6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0.70768</cdr:x>
      <cdr:y>0.425</cdr:y>
    </cdr:from>
    <cdr:to>
      <cdr:x>0.791</cdr:x>
      <cdr:y>0.51345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4280494" y="1728192"/>
          <a:ext cx="504026" cy="359669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0">
          <a:schemeClr val="accent4"/>
        </a:lnRef>
        <a:fillRef xmlns:a="http://schemas.openxmlformats.org/drawingml/2006/main" idx="3">
          <a:schemeClr val="accent4"/>
        </a:fillRef>
        <a:effectRef xmlns:a="http://schemas.openxmlformats.org/drawingml/2006/main" idx="3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10,6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0.57672</cdr:x>
      <cdr:y>0.77916</cdr:y>
    </cdr:from>
    <cdr:to>
      <cdr:x>0.98149</cdr:x>
      <cdr:y>0.8962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488406" y="3168352"/>
          <a:ext cx="2448321" cy="475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расчете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1 жителя (тыс. руб.)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0.30291</cdr:x>
      <cdr:y>0.37091</cdr:y>
    </cdr:from>
    <cdr:to>
      <cdr:x>0.39815</cdr:x>
      <cdr:y>0.4278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1832222" y="1508249"/>
          <a:ext cx="576076" cy="2313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+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,9%</a:t>
          </a:r>
          <a:endParaRPr lang="ru-RU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0.14815</cdr:x>
      <cdr:y>0.38088</cdr:y>
    </cdr:from>
    <cdr:to>
      <cdr:x>0.25529</cdr:x>
      <cdr:y>0.42764</cdr:y>
    </cdr:to>
    <cdr:sp macro="" textlink="">
      <cdr:nvSpPr>
        <cdr:cNvPr id="17" name="TextBox 1"/>
        <cdr:cNvSpPr txBox="1"/>
      </cdr:nvSpPr>
      <cdr:spPr>
        <a:xfrm xmlns:a="http://schemas.openxmlformats.org/drawingml/2006/main">
          <a:off x="896118" y="1548796"/>
          <a:ext cx="648054" cy="19014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0,2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1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0.45768</cdr:x>
      <cdr:y>0.35416</cdr:y>
    </cdr:from>
    <cdr:to>
      <cdr:x>0.58738</cdr:x>
      <cdr:y>0.40666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2768326" y="1440160"/>
          <a:ext cx="784573" cy="2134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+14,1</a:t>
          </a:r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0.62434</cdr:x>
      <cdr:y>0.24785</cdr:y>
    </cdr:from>
    <cdr:to>
      <cdr:x>0.7672</cdr:x>
      <cdr:y>0.31856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3776438" y="1007846"/>
          <a:ext cx="864113" cy="2875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+21,2</a:t>
          </a:r>
          <a:r>
            <a:rPr lang="ru-RU" sz="11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100" b="1" dirty="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0.13625</cdr:x>
      <cdr:y>0.33646</cdr:y>
    </cdr:from>
    <cdr:to>
      <cdr:x>0.24339</cdr:x>
      <cdr:y>0.35416</cdr:y>
    </cdr:to>
    <cdr:cxnSp macro="">
      <cdr:nvCxnSpPr>
        <cdr:cNvPr id="23" name="Прямая со стрелкой 22"/>
        <cdr:cNvCxnSpPr/>
      </cdr:nvCxnSpPr>
      <cdr:spPr>
        <a:xfrm xmlns:a="http://schemas.openxmlformats.org/drawingml/2006/main">
          <a:off x="824110" y="1368152"/>
          <a:ext cx="648072" cy="7200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0.62434</cdr:x>
      <cdr:y>0.19479</cdr:y>
    </cdr:from>
    <cdr:to>
      <cdr:x>0.71958</cdr:x>
      <cdr:y>0.2743</cdr:y>
    </cdr:to>
    <cdr:cxnSp macro="">
      <cdr:nvCxnSpPr>
        <cdr:cNvPr id="26" name="Прямая со стрелкой 25"/>
        <cdr:cNvCxnSpPr/>
      </cdr:nvCxnSpPr>
      <cdr:spPr>
        <a:xfrm xmlns:a="http://schemas.openxmlformats.org/drawingml/2006/main" flipV="1">
          <a:off x="3776438" y="792088"/>
          <a:ext cx="576075" cy="32331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0.30291</cdr:x>
      <cdr:y>0.32778</cdr:y>
    </cdr:from>
    <cdr:to>
      <cdr:x>0.39815</cdr:x>
      <cdr:y>0.33646</cdr:y>
    </cdr:to>
    <cdr:cxnSp macro="">
      <cdr:nvCxnSpPr>
        <cdr:cNvPr id="25" name="Прямая со стрелкой 24"/>
        <cdr:cNvCxnSpPr/>
      </cdr:nvCxnSpPr>
      <cdr:spPr>
        <a:xfrm xmlns:a="http://schemas.openxmlformats.org/drawingml/2006/main" flipV="1">
          <a:off x="1832222" y="1332881"/>
          <a:ext cx="576076" cy="3527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0.45768</cdr:x>
      <cdr:y>0.28335</cdr:y>
    </cdr:from>
    <cdr:to>
      <cdr:x>0.56482</cdr:x>
      <cdr:y>0.32778</cdr:y>
    </cdr:to>
    <cdr:cxnSp macro="">
      <cdr:nvCxnSpPr>
        <cdr:cNvPr id="31" name="Прямая со стрелкой 30"/>
        <cdr:cNvCxnSpPr/>
      </cdr:nvCxnSpPr>
      <cdr:spPr>
        <a:xfrm xmlns:a="http://schemas.openxmlformats.org/drawingml/2006/main" flipV="1">
          <a:off x="2768326" y="1152213"/>
          <a:ext cx="648084" cy="18066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0.7791</cdr:x>
      <cdr:y>0.38462</cdr:y>
    </cdr:from>
    <cdr:to>
      <cdr:x>0.89815</cdr:x>
      <cdr:y>0.46154</cdr:y>
    </cdr:to>
    <cdr:sp macro="" textlink="">
      <cdr:nvSpPr>
        <cdr:cNvPr id="29" name="TextBox 28"/>
        <cdr:cNvSpPr txBox="1"/>
      </cdr:nvSpPr>
      <cdr:spPr>
        <a:xfrm xmlns:a="http://schemas.openxmlformats.org/drawingml/2006/main">
          <a:off x="4712543" y="1564004"/>
          <a:ext cx="720080" cy="3127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0.87434</cdr:x>
      <cdr:y>0.43669</cdr:y>
    </cdr:from>
    <cdr:to>
      <cdr:x>0.94577</cdr:x>
      <cdr:y>0.52514</cdr:y>
    </cdr:to>
    <cdr:sp macro="" textlink="">
      <cdr:nvSpPr>
        <cdr:cNvPr id="20" name="Прямоугольник 19"/>
        <cdr:cNvSpPr/>
      </cdr:nvSpPr>
      <cdr:spPr>
        <a:xfrm xmlns:a="http://schemas.openxmlformats.org/drawingml/2006/main">
          <a:off x="5288606" y="1775749"/>
          <a:ext cx="432048" cy="35967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0">
          <a:schemeClr val="accent4"/>
        </a:lnRef>
        <a:fillRef xmlns:a="http://schemas.openxmlformats.org/drawingml/2006/main" idx="3">
          <a:schemeClr val="accent4"/>
        </a:fillRef>
        <a:effectRef xmlns:a="http://schemas.openxmlformats.org/drawingml/2006/main" idx="3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b="1" dirty="0" smtClean="0">
              <a:solidFill>
                <a:schemeClr val="accent1">
                  <a:lumMod val="50000"/>
                </a:schemeClr>
              </a:solidFill>
            </a:rPr>
            <a:t>9,3</a:t>
          </a:r>
          <a:endParaRPr lang="ru-RU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0.7791</cdr:x>
      <cdr:y>0.19479</cdr:y>
    </cdr:from>
    <cdr:to>
      <cdr:x>0.88625</cdr:x>
      <cdr:y>0.24792</cdr:y>
    </cdr:to>
    <cdr:cxnSp macro="">
      <cdr:nvCxnSpPr>
        <cdr:cNvPr id="21" name="Прямая со стрелкой 20"/>
        <cdr:cNvCxnSpPr/>
      </cdr:nvCxnSpPr>
      <cdr:spPr>
        <a:xfrm xmlns:a="http://schemas.openxmlformats.org/drawingml/2006/main">
          <a:off x="4712542" y="792088"/>
          <a:ext cx="648072" cy="21602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0.7791</cdr:x>
      <cdr:y>0.25879</cdr:y>
    </cdr:from>
    <cdr:to>
      <cdr:x>0.88625</cdr:x>
      <cdr:y>0.33571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712542" y="1052319"/>
          <a:ext cx="648116" cy="3127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-12</a:t>
          </a:r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,5 %</a:t>
          </a:r>
          <a:endParaRPr lang="ru-RU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0.54101</cdr:x>
      <cdr:y>0.79687</cdr:y>
    </cdr:from>
    <cdr:to>
      <cdr:x>0.58863</cdr:x>
      <cdr:y>0.83229</cdr:y>
    </cdr:to>
    <cdr:sp macro="" textlink="">
      <cdr:nvSpPr>
        <cdr:cNvPr id="22" name="Прямоугольник 21"/>
        <cdr:cNvSpPr/>
      </cdr:nvSpPr>
      <cdr:spPr>
        <a:xfrm xmlns:a="http://schemas.openxmlformats.org/drawingml/2006/main">
          <a:off x="3272382" y="3240360"/>
          <a:ext cx="288032" cy="14401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0">
          <a:schemeClr val="accent4"/>
        </a:lnRef>
        <a:fillRef xmlns:a="http://schemas.openxmlformats.org/drawingml/2006/main" idx="3">
          <a:schemeClr val="accent4"/>
        </a:fillRef>
        <a:effectRef xmlns:a="http://schemas.openxmlformats.org/drawingml/2006/main" idx="3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0.28081</cdr:x>
      <cdr:y>0.10085</cdr:y>
    </cdr:from>
    <cdr:to>
      <cdr:x>0.67307</cdr:x>
      <cdr:y>0.21432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88132" y="477264"/>
          <a:ext cx="1659691" cy="5369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524,6 </a:t>
          </a:r>
          <a:r>
            <a:rPr lang="ru-RU" sz="1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0.66154</cdr:x>
      <cdr:y>0.10187</cdr:y>
    </cdr:from>
    <cdr:to>
      <cdr:x>0.88795</cdr:x>
      <cdr:y>0.28667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96344" y="504056"/>
          <a:ext cx="1059716" cy="9144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0.34677</cdr:x>
      <cdr:y>0.69501</cdr:y>
    </cdr:from>
    <cdr:to>
      <cdr:x>0.57258</cdr:x>
      <cdr:y>0.76083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548172" y="3288926"/>
          <a:ext cx="1008128" cy="3114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16,8 </a:t>
          </a:r>
          <a:r>
            <a:rPr lang="ru-RU" sz="1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0.57298</cdr:x>
      <cdr:y>0.54019</cdr:y>
    </cdr:from>
    <cdr:to>
      <cdr:x>0.89606</cdr:x>
      <cdr:y>0.64206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558080" y="2556284"/>
          <a:ext cx="1442389" cy="4820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206,3 млн. руб.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0.21538</cdr:x>
      <cdr:y>0.3347</cdr:y>
    </cdr:from>
    <cdr:to>
      <cdr:x>0.70769</cdr:x>
      <cdr:y>0.5195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008112" y="1656184"/>
          <a:ext cx="2304256" cy="914434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bg1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бюджета</a:t>
          </a:r>
        </a:p>
        <a:p xmlns:a="http://schemas.openxmlformats.org/drawingml/2006/main">
          <a:pPr algn="ctr"/>
          <a:r>
            <a:rPr lang="ru-RU" sz="2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747,7 </a:t>
          </a:r>
          <a:r>
            <a:rPr lang="ru-RU" sz="2000" b="1" dirty="0" err="1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млн.руб</a:t>
          </a:r>
          <a:r>
            <a:rPr lang="ru-RU" sz="2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0.17396</cdr:x>
      <cdr:y>0.40853</cdr:y>
    </cdr:from>
    <cdr:to>
      <cdr:x>0.42396</cdr:x>
      <cdr:y>0.49584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51585" y="2580808"/>
          <a:ext cx="1080120" cy="5515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0.41137</cdr:x>
      <cdr:y>0.34125</cdr:y>
    </cdr:from>
    <cdr:to>
      <cdr:x>0.62912</cdr:x>
      <cdr:y>0.42</cdr:y>
    </cdr:to>
    <cdr:sp macro="" textlink="">
      <cdr:nvSpPr>
        <cdr:cNvPr id="3" name="Овал 2"/>
        <cdr:cNvSpPr/>
      </cdr:nvSpPr>
      <cdr:spPr>
        <a:xfrm xmlns:a="http://schemas.openxmlformats.org/drawingml/2006/main">
          <a:off x="3673141" y="1872208"/>
          <a:ext cx="1944288" cy="43205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rgbClr val="009900"/>
          </a:solidFill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</a:t>
          </a:r>
          <a:r>
            <a: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34,7 млн. руб.</a:t>
          </a:r>
        </a:p>
        <a:p xmlns:a="http://schemas.openxmlformats.org/drawingml/2006/main">
          <a:pPr algn="ctr"/>
          <a:r>
            <a: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+115,8%</a:t>
          </a:r>
          <a:endParaRPr lang="ru-RU" b="1" dirty="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0.45976</cdr:x>
      <cdr:y>0.105</cdr:y>
    </cdr:from>
    <cdr:to>
      <cdr:x>0.67329</cdr:x>
      <cdr:y>0.18375</cdr:y>
    </cdr:to>
    <cdr:sp macro="" textlink="">
      <cdr:nvSpPr>
        <cdr:cNvPr id="4" name="Овал 3"/>
        <cdr:cNvSpPr/>
      </cdr:nvSpPr>
      <cdr:spPr>
        <a:xfrm xmlns:a="http://schemas.openxmlformats.org/drawingml/2006/main">
          <a:off x="4105189" y="576064"/>
          <a:ext cx="1906608" cy="43205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rgbClr val="009900"/>
          </a:solidFill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37,5 млн. руб.</a:t>
          </a:r>
        </a:p>
        <a:p xmlns:a="http://schemas.openxmlformats.org/drawingml/2006/main">
          <a:pPr algn="ctr"/>
          <a:r>
            <a: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-68,8%</a:t>
          </a:r>
          <a:endParaRPr lang="ru-RU" b="1" dirty="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0.77979</cdr:x>
      <cdr:y>1.82269E-7</cdr:y>
    </cdr:from>
    <cdr:to>
      <cdr:x>0.99153</cdr:x>
      <cdr:y>0.2625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962721" y="1"/>
          <a:ext cx="1890642" cy="1440159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F2C2F-4589-47A0-A280-329025F026A3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3595F-FB9E-4363-9B36-3551061329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39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19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8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0347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28135-06F5-45EA-AA70-525F2F17FF30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09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5661A-BDAA-4579-B2F5-AA9011776D83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B97E45AC-E90B-4869-BB4D-67EEE79EAA1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B43AE-D3AA-4952-86E8-D7DFE692F1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9909-4D8C-47FA-BCF8-428D3A0CA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9AA57C-98D5-4223-B046-2E72DE79FA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7DB80F-0FC7-4D3A-BC0A-940011B205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EA5DF-245B-49AB-B7EA-5B49A5A4F1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F6827-CA27-47EE-81A6-028AC9CBF1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2E81-F1EC-4DF1-B17D-9711935BF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114900-F153-4063-93FD-BDAA69B992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1EED5CB-6B90-4D39-AD0E-DFA7C168CE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98992-9F5B-4E9D-871D-4517B2EC8643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F0E7A-A281-4A72-9DD0-1CF6C61FF1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Company Logo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04955EF-2D2B-4746-AFDE-BB7E0FA336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D698992-9F5B-4E9D-871D-4517B2EC8643}" type="datetimeFigureOut">
              <a:rPr lang="en-US" smtClean="0"/>
              <a:t>6/2/2021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2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24.pn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image" Target="../media/image23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19" Type="http://schemas.openxmlformats.org/officeDocument/2006/relationships/image" Target="../media/image25.png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764704"/>
            <a:ext cx="6192688" cy="762000"/>
          </a:xfrm>
        </p:spPr>
        <p:txBody>
          <a:bodyPr/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Отчет об исполнении бюджета муниципального образования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Лихославльский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 за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img-fotki.yandex.ru/get/9752/195790656.21/0_bf01f_9ba6102a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848872" cy="446449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70485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3"/>
            <a:ext cx="8820472" cy="360040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программных и непрограммных расходов бюджета в 2020 году</a:t>
            </a:r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81392" y="6453336"/>
            <a:ext cx="755104" cy="280119"/>
          </a:xfrm>
          <a:prstGeom prst="rect">
            <a:avLst/>
          </a:prstGeom>
        </p:spPr>
        <p:txBody>
          <a:bodyPr>
            <a:normAutofit/>
          </a:bodyPr>
          <a:lstStyle/>
          <a:p>
            <a:fld id="{A7F8E3F6-DE14-48B2-B2BC-6FABA9630FB8}" type="slidenum">
              <a:rPr lang="ru-RU" smtClean="0"/>
              <a:t>10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533062"/>
            <a:ext cx="8928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Действуют 14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муниципальных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программ. В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общей сумме расходов бюджета по итогам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2020 года программные расходы составляют 99,0% 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740 842,9 тыс</a:t>
            </a:r>
            <a:r>
              <a:rPr lang="ru-RU" sz="1400" b="1" dirty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рублей.</a:t>
            </a:r>
            <a:endParaRPr lang="ru-RU" sz="1400" b="1" dirty="0">
              <a:solidFill>
                <a:schemeClr val="bg2">
                  <a:lumMod val="5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65916696"/>
              </p:ext>
            </p:extLst>
          </p:nvPr>
        </p:nvGraphicFramePr>
        <p:xfrm>
          <a:off x="323528" y="1268760"/>
          <a:ext cx="8064895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736410"/>
              </p:ext>
            </p:extLst>
          </p:nvPr>
        </p:nvGraphicFramePr>
        <p:xfrm>
          <a:off x="6300192" y="3212976"/>
          <a:ext cx="2643683" cy="231702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107348"/>
                <a:gridCol w="536335"/>
              </a:tblGrid>
              <a:tr h="1745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34177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</a:t>
                      </a:r>
                      <a:r>
                        <a:rPr lang="ru-RU" sz="9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«Молодежь </a:t>
                      </a:r>
                      <a:r>
                        <a:rPr lang="ru-RU" sz="90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Лихославльского</a:t>
                      </a:r>
                      <a:r>
                        <a:rPr lang="ru-RU" sz="9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17452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</a:t>
                      </a:r>
                      <a:r>
                        <a:rPr lang="ru-RU" sz="9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«Обеспечение правопорядка и безопасности</a:t>
                      </a:r>
                      <a:r>
                        <a:rPr lang="ru-RU" sz="90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населения </a:t>
                      </a:r>
                      <a:r>
                        <a:rPr lang="ru-RU" sz="90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Лихославльского</a:t>
                      </a:r>
                      <a:r>
                        <a:rPr lang="ru-RU" sz="90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  <a:r>
                        <a:rPr lang="ru-RU" sz="9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2857,9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50902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</a:t>
                      </a:r>
                      <a:r>
                        <a:rPr lang="ru-RU" sz="9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«Управление муниципальным имуществом и и земельными ресурсами </a:t>
                      </a:r>
                      <a:r>
                        <a:rPr lang="ru-RU" sz="90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Лихославльского</a:t>
                      </a:r>
                      <a:r>
                        <a:rPr lang="ru-RU" sz="90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  <a:r>
                        <a:rPr lang="ru-RU" sz="9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34177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</a:t>
                      </a:r>
                      <a:r>
                        <a:rPr lang="ru-RU" sz="9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туризма в </a:t>
                      </a:r>
                      <a:r>
                        <a:rPr lang="ru-RU" sz="90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Лихославльском</a:t>
                      </a:r>
                      <a:r>
                        <a:rPr lang="ru-RU" sz="9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районе»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2746,9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  <a:tr h="53083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МП </a:t>
                      </a:r>
                      <a:r>
                        <a:rPr lang="ru-RU" sz="9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малого и</a:t>
                      </a:r>
                      <a:r>
                        <a:rPr lang="ru-RU" sz="90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среднего предпринимательства</a:t>
                      </a:r>
                      <a:r>
                        <a:rPr lang="ru-RU" sz="9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»»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29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89248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Социально-значимые расходы в 2020 году,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тыс. рублей)</a:t>
            </a:r>
            <a:endParaRPr lang="ru-RU" sz="1600" b="1" dirty="0">
              <a:solidFill>
                <a:schemeClr val="bg2">
                  <a:lumMod val="5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274392" y="6453336"/>
            <a:ext cx="755104" cy="280119"/>
          </a:xfrm>
          <a:prstGeom prst="rect">
            <a:avLst/>
          </a:prstGeom>
        </p:spPr>
        <p:txBody>
          <a:bodyPr>
            <a:normAutofit/>
          </a:bodyPr>
          <a:lstStyle/>
          <a:p>
            <a:fld id="{A7F8E3F6-DE14-48B2-B2BC-6FABA9630FB8}" type="slidenum">
              <a:rPr lang="ru-RU" smtClean="0"/>
              <a:t>11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9306" y="836712"/>
            <a:ext cx="3311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муниципального образования Лихославльский район 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2017-2020 годы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46916906"/>
              </p:ext>
            </p:extLst>
          </p:nvPr>
        </p:nvGraphicFramePr>
        <p:xfrm>
          <a:off x="218978" y="2491817"/>
          <a:ext cx="4136997" cy="3528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Овал 6"/>
          <p:cNvSpPr/>
          <p:nvPr/>
        </p:nvSpPr>
        <p:spPr>
          <a:xfrm>
            <a:off x="582270" y="3079435"/>
            <a:ext cx="860326" cy="35455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485 335</a:t>
            </a:r>
            <a:endParaRPr lang="ru-RU" sz="1000" b="1" dirty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439656" y="2787728"/>
            <a:ext cx="860337" cy="4009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563 358</a:t>
            </a:r>
            <a:endParaRPr lang="ru-RU" sz="1000" b="1" dirty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047848" y="2201965"/>
            <a:ext cx="1080120" cy="41069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777 729</a:t>
            </a:r>
            <a:endParaRPr lang="ru-RU" sz="1000" b="1" dirty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203848" y="2348880"/>
            <a:ext cx="1152128" cy="360040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748 132</a:t>
            </a:r>
            <a:endParaRPr lang="ru-RU" sz="1000" b="1" dirty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216905129"/>
              </p:ext>
            </p:extLst>
          </p:nvPr>
        </p:nvGraphicFramePr>
        <p:xfrm>
          <a:off x="4139952" y="692696"/>
          <a:ext cx="4752528" cy="3393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481474"/>
              </p:ext>
            </p:extLst>
          </p:nvPr>
        </p:nvGraphicFramePr>
        <p:xfrm>
          <a:off x="4211960" y="3717032"/>
          <a:ext cx="4749800" cy="237744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822700"/>
                <a:gridCol w="927100"/>
              </a:tblGrid>
              <a:tr h="518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мероприятия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фактического расхода </a:t>
                      </a:r>
                      <a:r>
                        <a:rPr lang="ru-RU" sz="9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за 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жилыми помещениями детей сирот, детей оставшихся 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без попечения родителей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7 533,6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компенсации расходов на оплату жилых помещений педагогическим работникам, проживающим и работающим  в сельской местности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2 559,4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Доплаты к пенсиям</a:t>
                      </a:r>
                      <a:r>
                        <a:rPr lang="ru-RU" sz="120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муниципальным служащим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Единовременная выплата при рождении ребенка на территории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Лихославльского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59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11 228,9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669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54350" cy="840238"/>
          </a:xfrm>
        </p:spPr>
        <p:txBody>
          <a:bodyPr>
            <a:noAutofit/>
          </a:bodyPr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1800" b="1" i="0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Указов Президента Российской Федерации от 07 мая 2012 года № 597 «О мерах по реализации государственной социальной политики», № 599 «О мерах по реализации государственной политики в области образования и науки»</a:t>
            </a:r>
            <a:endParaRPr lang="ru-RU" sz="1800" b="1" i="0" dirty="0">
              <a:solidFill>
                <a:schemeClr val="bg2">
                  <a:lumMod val="5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423920" y="6498382"/>
            <a:ext cx="720080" cy="359618"/>
          </a:xfrm>
          <a:prstGeom prst="rect">
            <a:avLst/>
          </a:prstGeom>
        </p:spPr>
        <p:txBody>
          <a:bodyPr>
            <a:normAutofit/>
          </a:bodyPr>
          <a:lstStyle/>
          <a:p>
            <a:fld id="{A7F8E3F6-DE14-48B2-B2BC-6FABA9630FB8}" type="slidenum">
              <a:rPr lang="ru-RU" smtClean="0"/>
              <a:t>12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67744" y="1161752"/>
            <a:ext cx="4520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работников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муниципальных учреждений, тыс.рублей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022357350"/>
              </p:ext>
            </p:extLst>
          </p:nvPr>
        </p:nvGraphicFramePr>
        <p:xfrm>
          <a:off x="179512" y="1623418"/>
          <a:ext cx="8964488" cy="472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373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5" y="26969"/>
            <a:ext cx="8640961" cy="593719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системы образования</a:t>
            </a:r>
            <a:br>
              <a:rPr 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err="1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Лихославльского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района"</a:t>
            </a:r>
            <a:endParaRPr lang="ru-RU" sz="1800" b="1" dirty="0">
              <a:solidFill>
                <a:schemeClr val="bg2">
                  <a:lumMod val="5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60432" y="6453336"/>
            <a:ext cx="523900" cy="26022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fld id="{A7F8E3F6-DE14-48B2-B2BC-6FABA9630FB8}" type="slidenum">
              <a:rPr lang="ru-RU" smtClean="0"/>
              <a:t>13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5950" y="762312"/>
            <a:ext cx="88974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Обеспечение  воспитанной социализации и учебной успешности каждого ребенка, усиление вклада в образования и развитие экономики с учетом изменений культурной, социальной и технологической среды</a:t>
            </a:r>
          </a:p>
          <a:p>
            <a:endParaRPr lang="ru-RU" sz="1200" b="1" dirty="0">
              <a:solidFill>
                <a:schemeClr val="bg2">
                  <a:lumMod val="5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 smtClean="0">
              <a:solidFill>
                <a:schemeClr val="bg2">
                  <a:lumMod val="5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 smtClean="0">
              <a:solidFill>
                <a:schemeClr val="bg2">
                  <a:lumMod val="5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>
              <a:solidFill>
                <a:schemeClr val="bg2">
                  <a:lumMod val="5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>
              <a:solidFill>
                <a:schemeClr val="bg2">
                  <a:lumMod val="5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755576" y="1300920"/>
            <a:ext cx="7416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составило 455 759,3 тыс. рублей при плане 483 411,0 тыс. рублей или 94,3%.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4675" y="1633717"/>
            <a:ext cx="50810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Расходы, осуществляемые за счет целевых средств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федерального, областного 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бюджета  в рамках программы, составили за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326 298,2 тыс. рублей 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71,6 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% расходов </a:t>
            </a: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в том числе на  строительство детского сада израсходовано 112 806,6 тыс. рублей.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Средняя 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исленность работающих в 26 бюджетных муниципальных учреждениях составила 725 человек, из них педагогических работников 338 человек.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На 01.01.2021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фактические показатели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средней заработной платы педагогических работников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составили: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 дошкольного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27 296 рублей; 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общеобразовательных организаций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28 851рубль;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 организаций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30 242 рубля. 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подготовку к учебному году и текущий ремонт образовательных учреждений муниципального образования направлено 3 260,0 тыс. рублей.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На укрепление материально-технической базы учреждений образования в сумме 9 749,4 тыс. рублей из них за счет областного бюджета 6 160,6 тыс. рублей.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На обеспечение безопасных условий пребывания детей в образовательных учреждениях в сумме  2 931,0 тыс. рублей.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В рамках реализации программы Тверской области «Доступная среда»  расходы проведены в сумме 776,2 тыс.рублей.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счет средств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субсидии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 областного бюджета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ежедневный подвоз учащихся к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месту обучения и обратно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израсходовано 1 489,4тыс.рублей.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организацию обеспечения учащихся начальных классов муниципальных общеобразовательных организаций горячим питанием израсходовано средств 8 851,4 тыс. рублей  за счет федерального и областного бюджета 4 472,1 тыс. рублей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Обеспечивающая часть программы - 11 998 </a:t>
            </a:r>
            <a:r>
              <a:rPr 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440246"/>
              </p:ext>
            </p:extLst>
          </p:nvPr>
        </p:nvGraphicFramePr>
        <p:xfrm>
          <a:off x="323528" y="1844824"/>
          <a:ext cx="3456384" cy="235549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831488"/>
                <a:gridCol w="536664"/>
                <a:gridCol w="504056"/>
                <a:gridCol w="360040"/>
                <a:gridCol w="432048"/>
                <a:gridCol w="360040"/>
                <a:gridCol w="432048"/>
              </a:tblGrid>
              <a:tr h="47607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Исполнено,  </a:t>
                      </a:r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(рублей)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Охват услугами (детей)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</a:t>
                      </a:r>
                      <a:endParaRPr lang="ru-RU" sz="9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одного </a:t>
                      </a:r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ребенка (рублей)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3435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«Модернизация дошкольного и общего образования как института социального развития"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441 544,2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443 765,4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4 103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4 068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107,61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109,09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53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441 544,2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443 765,4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4 103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4 068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107,61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109,09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pic>
        <p:nvPicPr>
          <p:cNvPr id="1026" name="Picture 2" descr="https://i.pinimg.com/originals/9e/e2/60/9ee2609b1b07354f2f4718831df09e8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0"/>
            <a:ext cx="3600400" cy="216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9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903" y="0"/>
            <a:ext cx="8828097" cy="65315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000" b="1" dirty="0" smtClean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  </a:t>
            </a:r>
            <a:r>
              <a:rPr lang="ru-RU" sz="2000" b="1" dirty="0" err="1" smtClean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Лихославльского</a:t>
            </a:r>
            <a:r>
              <a:rPr lang="ru-RU" sz="2000" b="1" dirty="0" smtClean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"</a:t>
            </a:r>
            <a:endParaRPr lang="ru-RU" sz="2000" b="1" dirty="0">
              <a:solidFill>
                <a:schemeClr val="accent3">
                  <a:lumMod val="95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89092" y="6589861"/>
            <a:ext cx="514400" cy="26813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fld id="{A7F8E3F6-DE14-48B2-B2BC-6FABA9630FB8}" type="slidenum">
              <a:rPr lang="ru-RU" smtClean="0"/>
              <a:t>14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692696"/>
            <a:ext cx="8784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Создание условий для повышения качества и разнообразия услуг, предоставляемых в сфере культуры и искусства, удовлетворения потребностей в развитии и реализации культурного духовного потенциала каждой личности</a:t>
            </a:r>
            <a:endParaRPr lang="ru-RU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3888" y="1577461"/>
            <a:ext cx="5398715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Численность </a:t>
            </a: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работающих в 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бюджетных муниципальных учреждениях 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культуры и 37 филиалов составила 45 </a:t>
            </a: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человек 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Расходы, осуществляемые за счет целевых средств областного  и федерального  бюджетов в рамках программы составили за 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  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22 721,2  тыс. рублей. </a:t>
            </a:r>
          </a:p>
          <a:p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Средства </a:t>
            </a:r>
            <a:r>
              <a:rPr lang="ru-RU" sz="11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11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2 883,7 тыс.рублей направлены на укрепление МТБ домов культуры.</a:t>
            </a:r>
            <a:endParaRPr lang="ru-RU" sz="115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Поддержка отрасли культуры (в части оказания поддержки лучшим работникам культуры) израсходованы средства в сумме 50,0 тыс. рублей,  (в части оказания государственной поддержки лучшим сельским учреждениям культуры) израсходованы средства в сумме 100,0 тыс. рублей.</a:t>
            </a:r>
          </a:p>
          <a:p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Средства на реализацию ППМИ израсходованы в сумме 635,2 тыс. рублей, в том числе за счет областной субсидии 380,0 тыс. рублей.</a:t>
            </a:r>
          </a:p>
          <a:p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основного персонала работников культуры  на 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01.01.2021 </a:t>
            </a:r>
            <a:r>
              <a:rPr lang="ru-RU" sz="115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года фактически составила 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25 425 рублей</a:t>
            </a:r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15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Обеспечивающая часть программы – 2 471,8 тыс. рублей</a:t>
            </a:r>
            <a:endParaRPr lang="ru-RU" sz="115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60867" y="1124603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составило 62 712,7 тыс. рублей при плане 69 047,6 </a:t>
            </a:r>
            <a:r>
              <a:rPr lang="ru-RU" sz="1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или 90,8%.</a:t>
            </a:r>
            <a:endParaRPr lang="ru-RU" sz="1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260020"/>
              </p:ext>
            </p:extLst>
          </p:nvPr>
        </p:nvGraphicFramePr>
        <p:xfrm>
          <a:off x="323528" y="1304586"/>
          <a:ext cx="3240360" cy="536377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224136"/>
                <a:gridCol w="792088"/>
                <a:gridCol w="720080"/>
                <a:gridCol w="504056"/>
              </a:tblGrid>
              <a:tr h="7687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 за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 за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</a:tr>
              <a:tr h="1822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Дома </a:t>
                      </a:r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</a:tr>
              <a:tr h="5337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культурно-досуговых мероприятий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175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</a:tr>
              <a:tr h="709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культурно- массовых мероприятий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175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</a:tr>
              <a:tr h="5337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</a:t>
                      </a:r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посещений мероприятий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175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91540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91640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</a:tr>
              <a:tr h="3579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клубных формирований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175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</a:tr>
              <a:tr h="1822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Библиотеки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175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</a:tr>
              <a:tr h="709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книговыдач  на одного пользователя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175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</a:tr>
              <a:tr h="7094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выданных библиографических справок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175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5048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</a:tr>
              <a:tr h="5337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организованных книжных выставок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175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81" marR="6181" marT="6181" marB="0" anchor="ctr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165493"/>
              </p:ext>
            </p:extLst>
          </p:nvPr>
        </p:nvGraphicFramePr>
        <p:xfrm>
          <a:off x="3707904" y="4365103"/>
          <a:ext cx="5184576" cy="230425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505878"/>
                <a:gridCol w="950506"/>
                <a:gridCol w="864096"/>
                <a:gridCol w="864096"/>
              </a:tblGrid>
              <a:tr h="4772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за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за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</a:tr>
              <a:tr h="488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«Оказание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библиотечного обслуживания населения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15 476,0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13 567,7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</a:tr>
              <a:tr h="603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занятий творческой деятельностью и организации досуга населения"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40 737,0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35 738,5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</a:tr>
              <a:tr h="474841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D5B6B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Подпрограмма «Художественное образование детей, развитие у них творческих способностей»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10 671,3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10 934,7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</a:tr>
              <a:tr h="259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884,3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60 240,9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72" marR="6872" marT="6872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19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046" y="0"/>
            <a:ext cx="8748669" cy="72358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800" b="1" dirty="0" smtClean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  «Формирование современной городской среды городского поселения </a:t>
            </a:r>
            <a:r>
              <a:rPr lang="ru-RU" sz="1800" dirty="0" smtClean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 Лихославль»</a:t>
            </a:r>
            <a:endParaRPr lang="ru-RU" sz="1800" b="1" dirty="0">
              <a:solidFill>
                <a:schemeClr val="accent3">
                  <a:lumMod val="95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88424" y="6453336"/>
            <a:ext cx="586408" cy="26813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fld id="{A7F8E3F6-DE14-48B2-B2BC-6FABA9630FB8}" type="slidenum">
              <a:rPr lang="ru-RU" smtClean="0"/>
              <a:t>15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2737" y="741214"/>
            <a:ext cx="8892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Цель: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Повышение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качества и комфорта городской среды на территории городского поселения город Лихославль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3928" y="1665711"/>
            <a:ext cx="504056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счет </a:t>
            </a:r>
            <a:r>
              <a:rPr lang="ru-RU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иных межбюджетных трансфертов областного бюджета была приобретена и установлена детская игровая площадка на сумму 955,0 тыс. рублей.</a:t>
            </a:r>
          </a:p>
          <a:p>
            <a:r>
              <a:rPr lang="ru-RU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На благоустройство территорий общего пользования израсходованы средства в объеме 8 203,4 тыс. рублей, обустроена общественная территория по ул. Первомайская (в районе МБУК центр культуры и досуга), обустроена  общественной территории по ул. Первомайская. </a:t>
            </a:r>
            <a:endParaRPr lang="ru-RU" sz="1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1920" y="1124744"/>
            <a:ext cx="5040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составило 9 158,4 тыс. рублей при плане 9 508,1 тыс. рублей или 96,3%.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862959"/>
              </p:ext>
            </p:extLst>
          </p:nvPr>
        </p:nvGraphicFramePr>
        <p:xfrm>
          <a:off x="539552" y="1295628"/>
          <a:ext cx="3024336" cy="20841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337292"/>
                <a:gridCol w="462909"/>
                <a:gridCol w="648071"/>
                <a:gridCol w="576064"/>
              </a:tblGrid>
              <a:tr h="5652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7797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общественных благоустроенных территорий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69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Количество установленных детских игровых комплексов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pic>
        <p:nvPicPr>
          <p:cNvPr id="2050" name="Picture 2" descr="https://demiart.ru/forum/journal_uploads9/j1533941_14248702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01008"/>
            <a:ext cx="734481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59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435" y="185901"/>
            <a:ext cx="8712969" cy="75295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800" b="1" dirty="0" smtClean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жилищно – коммунальной инфраструктуры, обеспечение энергосбережения в целях повышения энергетической эффективности и обеспечение транспортных услуг"</a:t>
            </a:r>
            <a:endParaRPr lang="ru-RU" sz="1800" b="1" dirty="0">
              <a:solidFill>
                <a:schemeClr val="accent3">
                  <a:lumMod val="95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88424" y="6453336"/>
            <a:ext cx="586408" cy="340147"/>
          </a:xfrm>
          <a:prstGeom prst="rect">
            <a:avLst/>
          </a:prstGeom>
        </p:spPr>
        <p:txBody>
          <a:bodyPr>
            <a:normAutofit/>
          </a:bodyPr>
          <a:lstStyle/>
          <a:p>
            <a:fld id="{A7F8E3F6-DE14-48B2-B2BC-6FABA9630FB8}" type="slidenum">
              <a:rPr lang="ru-RU" smtClean="0"/>
              <a:t>16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00875" y="938857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жилищно –коммунальных услуг, предоставляемых на территории 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Лихославльского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244" y="1641856"/>
            <a:ext cx="825103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     </a:t>
            </a: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средств 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областной субсидии </a:t>
            </a: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реализацию 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программы «Развитие системы газоснабжения населенных пунктов» в объеме 50 657,8 тыс. рублей, за счет средств местного бюджета в объеме 5 628,7 тыс. рублей осуществлено строительство газопровода высокого давления д. </a:t>
            </a:r>
            <a:r>
              <a:rPr lang="ru-RU" sz="13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Кава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с. Микшино.</a:t>
            </a:r>
          </a:p>
          <a:p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На проектирование газовых сетей израсходовано 846,3 </a:t>
            </a:r>
            <a:r>
              <a:rPr lang="ru-RU" sz="13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На технологическое присоединение газовых сетей израсходовано 100 </a:t>
            </a:r>
            <a:r>
              <a:rPr lang="ru-RU" sz="13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На проведение капитального  ремонта и содержания районного жилого </a:t>
            </a: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фонда 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направлено 220 </a:t>
            </a:r>
            <a:r>
              <a:rPr lang="ru-RU" sz="13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За счет межбюджетных трансфертов из поселений на переданные полномочия по теплоснабжению, приобретены материально-технические средства на сумму 182,7 тыс. рублей.</a:t>
            </a:r>
          </a:p>
          <a:p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За счет средств областной субвенции  профинансированы полномочия по содержанию автомобильных дорог общего пользования 3 класса в сумме 14 032,8 тыс. рублей.</a:t>
            </a:r>
          </a:p>
          <a:p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Средства </a:t>
            </a: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размере 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085,6 тыс. 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рублей, в виде межбюджетных трансфертов, направлены  поселениям на содержание и  ремонт дорог  4 класса.</a:t>
            </a:r>
          </a:p>
          <a:p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Расходы на организацию транспортного обслуживания населения на маршрутах автомобильного транспорта  исполнены в сумме 17 364,9 тыс. рублей, в том числе за счет областной субсидии в размере 13 626,9 тыс. рублей.</a:t>
            </a:r>
            <a:endParaRPr lang="ru-RU" sz="13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648" y="1308189"/>
            <a:ext cx="7590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составило 91 051,1тыс.рублей при плане 107 960,5 тыс. рублей или 84,3 %.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cherkesskportal.ru/assets/images_cache/0e443b8e588c7889bc34bda96d37b54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65075"/>
            <a:ext cx="3960440" cy="221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63" y="4534956"/>
            <a:ext cx="4292352" cy="214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59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478" y="38419"/>
            <a:ext cx="8820470" cy="703044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800" b="1" dirty="0" smtClean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«Физическая культура </a:t>
            </a:r>
            <a:r>
              <a:rPr lang="ru-RU" sz="1800" b="1" dirty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dirty="0" smtClean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 </a:t>
            </a:r>
            <a:r>
              <a:rPr lang="ru-RU" sz="1800" b="1" dirty="0" err="1" smtClean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Лихославльского</a:t>
            </a:r>
            <a:r>
              <a:rPr lang="ru-RU" sz="1800" b="1" dirty="0" smtClean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района"</a:t>
            </a:r>
            <a:endParaRPr lang="ru-RU" sz="1800" b="1" dirty="0">
              <a:solidFill>
                <a:schemeClr val="accent3">
                  <a:lumMod val="95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0" y="6453336"/>
            <a:ext cx="442392" cy="26813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fld id="{A7F8E3F6-DE14-48B2-B2BC-6FABA9630FB8}" type="slidenum">
              <a:rPr lang="ru-RU" smtClean="0"/>
              <a:t>17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7559" y="746629"/>
            <a:ext cx="8928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физической культуры и спорта на территории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Лихославльского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9619" y="1165341"/>
            <a:ext cx="7212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составило 8 418,1тыс.рублей при плане 9 510,9 тыс. рублей или 88,5 %.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559" y="1504530"/>
            <a:ext cx="8916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Средства в рамках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муниципальной программы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направлены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организацию проведения  спортивно-массовых мероприятий и соревнований в сумме 308,4 тыс. рубле, приобретение спортивного оборудования и инвентаря средства израсходованы в сумме 96,4 тыс. рублей. Израсходованы средства на реализацию мероприятий по обращениям, поступающим к депутатам Законодательного Собрания в Тверской области в объеме 30,0 тыс. рублей приобретены настольно спортивные игры.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 обеспечению функционирования МБУ «Спортивная школа» средства израсходованы в сумме 7 983,3 тыс. рублей, в том числе приобретено спортоборудование за счет областной субсидии в размере 320,0 тыс. рублей.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752194"/>
              </p:ext>
            </p:extLst>
          </p:nvPr>
        </p:nvGraphicFramePr>
        <p:xfrm>
          <a:off x="357122" y="2924944"/>
          <a:ext cx="8417776" cy="337113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971688"/>
                <a:gridCol w="861522"/>
                <a:gridCol w="861522"/>
                <a:gridCol w="861522"/>
                <a:gridCol w="861522"/>
              </a:tblGrid>
              <a:tr h="5452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за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за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к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году(%)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</a:tr>
              <a:tr h="2128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детей, занимающихся в спортивных школах в возрасте </a:t>
                      </a:r>
                      <a:r>
                        <a:rPr lang="ru-RU" sz="12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6-15 </a:t>
                      </a:r>
                      <a:r>
                        <a:rPr lang="ru-RU" sz="1200" u="none" strike="noStrike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52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</a:tr>
              <a:tr h="3029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граждан </a:t>
                      </a:r>
                      <a:r>
                        <a:rPr lang="ru-RU" sz="1200" u="none" strike="noStrike" kern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Лихославльского</a:t>
                      </a:r>
                      <a:r>
                        <a:rPr lang="ru-RU" sz="12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района, </a:t>
                      </a:r>
                      <a:r>
                        <a:rPr lang="ru-RU" sz="1200" u="none" strike="noStrike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систематически занимающегося физической культурой и </a:t>
                      </a:r>
                      <a:r>
                        <a:rPr lang="ru-RU" sz="12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спортом в возрасте 6-79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52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</a:tr>
              <a:tr h="201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Штатные физкультурные работники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52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спортивных сооружений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52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</a:tr>
              <a:tr h="3242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лиц с ограниченными возможностями здоровья и инвалидов, систематически занимающихся физической культурой и спортом в общей численности данной категории населения в возрасте 3-79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52" marR="3996" marT="3996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</a:tr>
              <a:tr h="242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принявших участие в тестировании в рамках Всероссийского физкультурно- спортивного комплекса «№Готов к труду и обороне» (ГТО)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52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</a:tr>
              <a:tr h="1480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занимающихся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муниципальной организации спортивной направленности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52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</a:tr>
              <a:tr h="2277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Единовременная пропускная способность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физкультурно- спортивных сооружений </a:t>
                      </a:r>
                      <a:r>
                        <a:rPr lang="ru-RU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Лихославльского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52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Человек/час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96" marR="3996" marT="3996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3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384" y="-227956"/>
            <a:ext cx="8712968" cy="724681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</a:t>
            </a:r>
            <a:r>
              <a:rPr lang="ru-RU" sz="2000" b="1" dirty="0" smtClean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Молодёжь </a:t>
            </a:r>
            <a:r>
              <a:rPr lang="ru-RU" sz="2000" b="1" dirty="0" err="1" smtClean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Лихославльского</a:t>
            </a:r>
            <a:r>
              <a:rPr lang="ru-RU" sz="2000" b="1" dirty="0" smtClean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района"</a:t>
            </a:r>
            <a:endParaRPr lang="ru-RU" sz="2000" b="1" dirty="0">
              <a:solidFill>
                <a:schemeClr val="accent3">
                  <a:lumMod val="95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78080" y="6453336"/>
            <a:ext cx="658416" cy="340147"/>
          </a:xfrm>
          <a:prstGeom prst="rect">
            <a:avLst/>
          </a:prstGeom>
        </p:spPr>
        <p:txBody>
          <a:bodyPr>
            <a:normAutofit/>
          </a:bodyPr>
          <a:lstStyle/>
          <a:p>
            <a:fld id="{A7F8E3F6-DE14-48B2-B2BC-6FABA9630FB8}" type="slidenum">
              <a:rPr lang="ru-RU" smtClean="0"/>
              <a:t>18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39768" y="516736"/>
            <a:ext cx="8897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правовых, социально-экономических и организационных условий для успешной самореализации молодежи  и ее интеграции в общество, направленной на раскрытие ее потенциала для дальнейшего развития и повышение роли молодежи в жизни страны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0309" y="1778620"/>
            <a:ext cx="41404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Средства  на реализацию мероприятий по обращениям, поступающим к депутатам Законодательного Собрания Тверской области израсходованы в полном объеме 25,0 тыс. рублей на приобретение формы для волонтеров.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8576" y="1255400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составило 82,8 тыс.рублей при плане 119,4 тыс.рублей или 69,3%.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048" y="2671172"/>
            <a:ext cx="39604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Средства в рамках программы направлены на проведение областных и районных мероприятий,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поощрение одаренных детей и талантливой молодежи,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а так же на приобретение призов и подарков для проведения мероприятий по профилактике социально-негативных явлений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317276"/>
              </p:ext>
            </p:extLst>
          </p:nvPr>
        </p:nvGraphicFramePr>
        <p:xfrm>
          <a:off x="312256" y="1412776"/>
          <a:ext cx="4395056" cy="190993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882888"/>
                <a:gridCol w="504056"/>
                <a:gridCol w="504056"/>
                <a:gridCol w="504056"/>
              </a:tblGrid>
              <a:tr h="464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за </a:t>
                      </a:r>
                      <a:r>
                        <a:rPr lang="ru-RU" sz="110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100" b="1" u="none" strike="noStrike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за </a:t>
                      </a:r>
                      <a:r>
                        <a:rPr lang="ru-RU" sz="1100" b="1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100" b="1" u="none" strike="noStrike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7135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11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человек, получивших поощрение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6858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молодежи, вовлеченной в добровольческую (волонтерскую) деятельность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458291"/>
              </p:ext>
            </p:extLst>
          </p:nvPr>
        </p:nvGraphicFramePr>
        <p:xfrm>
          <a:off x="5055232" y="4121497"/>
          <a:ext cx="3909256" cy="2608184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749016"/>
                <a:gridCol w="699256"/>
                <a:gridCol w="740904"/>
                <a:gridCol w="720080"/>
              </a:tblGrid>
              <a:tr h="10356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3" marR="7203" marT="7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за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3" marR="7203" marT="7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за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3" marR="7203" marT="7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Отклонение от показателей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3" marR="7203" marT="7203" marB="0" anchor="ctr"/>
                </a:tc>
              </a:tr>
              <a:tr h="336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«Вовлечение молодежи в общественно политическую, социально культурную жизнь общества"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3" marR="7203" marT="7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3" marR="7203" marT="7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3" marR="7203" marT="7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3" marR="7203" marT="7203" marB="0" anchor="ctr"/>
                </a:tc>
              </a:tr>
              <a:tr h="336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«Формирование здорового образа жизни</a:t>
                      </a:r>
                      <a:r>
                        <a:rPr lang="ru-RU" sz="1000" u="none" strike="noStrike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профилактика асоциальных явлений в молодежной среде»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3" marR="7203" marT="7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3" marR="7203" marT="720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Турслет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Лихофест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не состоялся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3" marR="7203" marT="720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3" marR="7203" marT="7203" marB="0" anchor="ctr"/>
                </a:tc>
              </a:tr>
              <a:tr h="1864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3" marR="7203" marT="7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3" marR="7203" marT="7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3" marR="7203" marT="72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3" marR="7203" marT="7203" marB="0" anchor="ctr"/>
                </a:tc>
              </a:tr>
            </a:tbl>
          </a:graphicData>
        </a:graphic>
      </p:graphicFrame>
      <p:pic>
        <p:nvPicPr>
          <p:cNvPr id="1026" name="Picture 2" descr="https://fs.znanio.ru/7ec5d2/35/a8/32e62dc934955d3685c19924f7e1d287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717032"/>
            <a:ext cx="4227647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28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968"/>
            <a:ext cx="8748464" cy="66572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000" b="1" dirty="0" smtClean="0">
                <a:solidFill>
                  <a:schemeClr val="accent3">
                    <a:lumMod val="9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городского поселения город Лихославль"</a:t>
            </a:r>
            <a:endParaRPr lang="ru-RU" sz="2000" b="1" dirty="0">
              <a:solidFill>
                <a:schemeClr val="accent3">
                  <a:lumMod val="95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88424" y="6525344"/>
            <a:ext cx="514400" cy="2681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fld id="{A7F8E3F6-DE14-48B2-B2BC-6FABA9630FB8}" type="slidenum">
              <a:rPr lang="ru-RU" smtClean="0"/>
              <a:t>19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797472"/>
            <a:ext cx="884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социально – экономического развития городского поселения город Лихославль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3085" y="1699027"/>
            <a:ext cx="403244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По подпрограмме «Дорожное хозяйство»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средства израсходованы на ремонт улично дорожной сети в сумме 20 227,7  тыс. рублей, на ремонт дворовых территорий в сумме 3 209,7 тыс. рублей, на проведение мероприятий в целях обеспечения безопасности дорожного движения в сумме 2 793,6 тыс. рублей.</a:t>
            </a:r>
          </a:p>
          <a:p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По подпрограмме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«Благоустройство»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средства израсходованы на уличное освещение в сумме 4 894,2 тыс. рублей, на обеспечение мероприятий по благоустройству в сумме 4 221,7 тыс. рублей.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 По подпрограмме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«Молодежная и социальная политика»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 средства израсходованы на приобретение жилья молодым семьям в объеме 8 631,0 тыс. рублей, на обеспечение жилыми помещениями малоимущих многодетных семей в объеме 1357,3 тыс. рублей.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4048" y="1136026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составило 53 015,7 тыс.рублей при плане 71 111,5 тыс.рублей или 74,6%.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654480"/>
              </p:ext>
            </p:extLst>
          </p:nvPr>
        </p:nvGraphicFramePr>
        <p:xfrm>
          <a:off x="323529" y="1317572"/>
          <a:ext cx="4680520" cy="286512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2564854"/>
                <a:gridCol w="755595"/>
                <a:gridCol w="755595"/>
                <a:gridCol w="604476"/>
              </a:tblGrid>
              <a:tr h="883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целевые показатели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за 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за 2020 год</a:t>
                      </a:r>
                      <a:endParaRPr lang="ru-RU" sz="10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57200">
                <a:tc>
                  <a:txBody>
                    <a:bodyPr/>
                    <a:lstStyle/>
                    <a:p>
                      <a:pPr indent="177800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Протяженность автомобильных дорог общего пользования местного значения, пригодных</a:t>
                      </a:r>
                      <a:r>
                        <a:rPr lang="ru-RU" sz="10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 эксплуатации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53,29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53,29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57200">
                <a:tc>
                  <a:txBody>
                    <a:bodyPr/>
                    <a:lstStyle/>
                    <a:p>
                      <a:pPr indent="177800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молодых семей получающих субсидию на приобретение жилья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125%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57200">
                <a:tc>
                  <a:txBody>
                    <a:bodyPr/>
                    <a:lstStyle/>
                    <a:p>
                      <a:pPr indent="177800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малоимущих многодетных семей, улучшивших жилищные условия  при поддержке</a:t>
                      </a:r>
                      <a:r>
                        <a:rPr lang="ru-RU" sz="10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бюджета в рамках программы «Жилище»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57200">
                <a:tc>
                  <a:txBody>
                    <a:bodyPr/>
                    <a:lstStyle/>
                    <a:p>
                      <a:pPr indent="177800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10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проведенных на базе МБУ «</a:t>
                      </a:r>
                      <a:r>
                        <a:rPr lang="ru-RU" sz="1000" baseline="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ЦДОиР</a:t>
                      </a:r>
                      <a:r>
                        <a:rPr lang="ru-RU" sz="10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 спортивных мероприятий муниципального уровня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112%</a:t>
                      </a:r>
                      <a:endParaRPr lang="ru-RU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AutoShape 2" descr="http://xn---59-6cda5crtrjfgiz6j.xn--p1ai/img/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http://xn---59-6cda5crtrjfgiz6j.xn--p1ai/img/7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://xn---59-6cda5crtrjfgiz6j.xn--p1ai/img/7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s://kemerovo.ru/upload/old_news/news/2016/2016_06/20160609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46" y="4481792"/>
            <a:ext cx="3796898" cy="211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.mycdn.me/i?r=AzEPZsRbOZEKgBhR0XGMT1RkkPwj1589yzG1M41UDeOJIKaKTM5SRkZCeTgDn6uOy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085184"/>
            <a:ext cx="4464496" cy="157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85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9544"/>
            <a:ext cx="8496944" cy="86645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бюджета муниципального образования Лихославльский район за 2020 год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 err="1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5243724"/>
              </p:ext>
            </p:extLst>
          </p:nvPr>
        </p:nvGraphicFramePr>
        <p:xfrm>
          <a:off x="99366" y="2729407"/>
          <a:ext cx="2909055" cy="1919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606701324"/>
              </p:ext>
            </p:extLst>
          </p:nvPr>
        </p:nvGraphicFramePr>
        <p:xfrm>
          <a:off x="2915816" y="2719561"/>
          <a:ext cx="3020436" cy="1933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82411" y="1016000"/>
            <a:ext cx="257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МО Лихославльский район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407" y="1016001"/>
            <a:ext cx="2606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МО Лихославльский район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9222" y="1015999"/>
            <a:ext cx="2805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МО Лихославльский район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139361670"/>
              </p:ext>
            </p:extLst>
          </p:nvPr>
        </p:nvGraphicFramePr>
        <p:xfrm>
          <a:off x="5904000" y="2564904"/>
          <a:ext cx="3018319" cy="1842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19222" y="4653136"/>
            <a:ext cx="27012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3492B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400" b="1" dirty="0" smtClean="0">
                <a:solidFill>
                  <a:srgbClr val="3492B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долга</a:t>
            </a:r>
            <a:r>
              <a:rPr lang="ru-RU" sz="1400" dirty="0" smtClean="0">
                <a:solidFill>
                  <a:srgbClr val="3492B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составил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34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911,8 </a:t>
            </a:r>
            <a:r>
              <a:rPr lang="ru-RU" sz="1400" dirty="0" smtClean="0">
                <a:solidFill>
                  <a:srgbClr val="3492B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или 15,6% от объема налоговых и неналоговых доходов бюджета муниципального района</a:t>
            </a:r>
            <a:endParaRPr lang="ru-RU" sz="1400" dirty="0">
              <a:solidFill>
                <a:srgbClr val="3492B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70363"/>
              </p:ext>
            </p:extLst>
          </p:nvPr>
        </p:nvGraphicFramePr>
        <p:xfrm>
          <a:off x="435376" y="4645023"/>
          <a:ext cx="5683845" cy="17449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468438"/>
                <a:gridCol w="906131"/>
                <a:gridCol w="981642"/>
                <a:gridCol w="1140453"/>
                <a:gridCol w="1187181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2020 год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2020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 (%)</a:t>
                      </a:r>
                    </a:p>
                  </a:txBody>
                  <a:tcPr marL="9525" marR="9525" marT="9525" marB="0" anchor="ctr"/>
                </a:tc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823,5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748,1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86,6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6482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 Дефицит (-)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838233"/>
              </p:ext>
            </p:extLst>
          </p:nvPr>
        </p:nvGraphicFramePr>
        <p:xfrm>
          <a:off x="467544" y="1600774"/>
          <a:ext cx="2232248" cy="792088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  <a:tableStyleId>{5C22544A-7EE6-4342-B048-85BDC9FD1C3A}</a:tableStyleId>
              </a:tblPr>
              <a:tblGrid>
                <a:gridCol w="744083"/>
                <a:gridCol w="704920"/>
                <a:gridCol w="783245"/>
              </a:tblGrid>
              <a:tr h="5242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400" u="none" strike="noStrike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u="none" strike="noStrike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400" u="none" strike="noStrike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u="none" strike="noStrike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400" u="none" strike="noStrike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u="none" strike="noStrike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78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572,7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759,6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747,7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738346"/>
              </p:ext>
            </p:extLst>
          </p:nvPr>
        </p:nvGraphicFramePr>
        <p:xfrm>
          <a:off x="3563888" y="1602660"/>
          <a:ext cx="2232248" cy="792088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  <a:tableStyleId>{5C22544A-7EE6-4342-B048-85BDC9FD1C3A}</a:tableStyleId>
              </a:tblPr>
              <a:tblGrid>
                <a:gridCol w="744083"/>
                <a:gridCol w="704920"/>
                <a:gridCol w="783245"/>
              </a:tblGrid>
              <a:tr h="5242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400" u="none" strike="noStrike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u="none" strike="noStrike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400" u="none" strike="noStrike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u="none" strike="noStrike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400" u="none" strike="noStrike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u="none" strike="noStrike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78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655,9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863,9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748,1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186942"/>
              </p:ext>
            </p:extLst>
          </p:nvPr>
        </p:nvGraphicFramePr>
        <p:xfrm>
          <a:off x="6444208" y="1600774"/>
          <a:ext cx="2232248" cy="792088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chemeClr val="accent6">
                      <a:lumMod val="75000"/>
                    </a:schemeClr>
                  </a:outerShdw>
                </a:effectLst>
                <a:tableStyleId>{5C22544A-7EE6-4342-B048-85BDC9FD1C3A}</a:tableStyleId>
              </a:tblPr>
              <a:tblGrid>
                <a:gridCol w="648072"/>
                <a:gridCol w="800931"/>
                <a:gridCol w="783245"/>
              </a:tblGrid>
              <a:tr h="5242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400" u="none" strike="noStrike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u="none" strike="noStrike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400" u="none" strike="noStrike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u="none" strike="noStrike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400" u="none" strike="noStrike" dirty="0" smtClean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400" u="none" strike="noStrike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78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-18,1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-0,5</a:t>
                      </a:r>
                      <a:endParaRPr lang="ru-RU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38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88424" y="6453336"/>
            <a:ext cx="442392" cy="360040"/>
          </a:xfrm>
          <a:prstGeom prst="rect">
            <a:avLst/>
          </a:prstGeom>
        </p:spPr>
        <p:txBody>
          <a:bodyPr>
            <a:normAutofit/>
          </a:bodyPr>
          <a:lstStyle/>
          <a:p>
            <a:fld id="{A7F8E3F6-DE14-48B2-B2BC-6FABA9630FB8}" type="slidenum">
              <a:rPr lang="ru-RU" smtClean="0"/>
              <a:t>20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6810" y="412155"/>
            <a:ext cx="85235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По подпрограмме «Развитие физической культуры и спорта среди детей и молодежи на территории городского поселения город Лихославль»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средства направлены  на физкультурно-спортивные работы  в организациях, находящихся на территории городского поселения город Лихославль в сумме 1 078,0 тыс. рублей, на подготовку проектно-изыскательских работ под строительство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ФОКа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г. Лихославль в сумме 551,0 тыс. рублей.</a:t>
            </a:r>
          </a:p>
          <a:p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По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подпрограмме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«Организация транспортного обслуживания населения» 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средства направлены на предоставление транспортных услуг в объеме 390,5 тыс. рублей.</a:t>
            </a:r>
          </a:p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подпрограмме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организации досуга и обеспечение жителей поселения услугами организации культуры»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средства направлены на обеспечение жителей поселения услугами организации культуры в объеме 1521,4 тыс. рублей.</a:t>
            </a:r>
          </a:p>
          <a:p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По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подпрограмме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«Развитие жилищно – коммунального хозяйства»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средства направлены на мероприятия в области жилищного хозяйства в сумме 394,0 тыс. рублей, в области коммунального хозяйства в сумме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1 210,2 тыс. рублей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, на оплату проекта за капитальный ремонт теплотрассы в сумме 42,2 тыс. рублей.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38550" y="2800092"/>
            <a:ext cx="48245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avatars.mds.yandex.net/get-zen_doc/1841592/pub_5df216eabc251400b0ffa01c_5df2192243863f00ad70450b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951584"/>
            <a:ext cx="3863232" cy="257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img.stapravda.ru/i/b/p9556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img.stapravda.ru/i/b/p9556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img.stapravda.ru/i/b/p9556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s://img.stapravda.ru/i/b/p95566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s://klike.net/uploads/posts/2020-02/1581147649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51585"/>
            <a:ext cx="4392488" cy="257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34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26968"/>
            <a:ext cx="8771284" cy="665728"/>
          </a:xfrm>
        </p:spPr>
        <p:txBody>
          <a:bodyPr>
            <a:noAutofit/>
          </a:bodyPr>
          <a:lstStyle/>
          <a:p>
            <a:pPr algn="ctr"/>
            <a:r>
              <a:rPr lang="ru-RU" sz="2000" b="0" dirty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anose="02020603050405020304" pitchFamily="18" charset="0"/>
              </a:rPr>
              <a:t>Муниципальная программа "Социальная поддержка населения </a:t>
            </a:r>
            <a:r>
              <a:rPr lang="ru-RU" sz="2000" b="0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anose="02020603050405020304" pitchFamily="18" charset="0"/>
              </a:rPr>
              <a:t>"</a:t>
            </a:r>
            <a:endParaRPr lang="ru-RU" sz="2000" b="0" dirty="0">
              <a:solidFill>
                <a:schemeClr val="bg2">
                  <a:lumMod val="5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16416" y="6453336"/>
            <a:ext cx="442392" cy="26813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fld id="{A7F8E3F6-DE14-48B2-B2BC-6FABA9630FB8}" type="slidenum">
              <a:rPr lang="ru-RU" smtClean="0"/>
              <a:t>21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668648"/>
            <a:ext cx="808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Повышение уровня социальной защищенности отдельных категорий граждан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5976" y="1647964"/>
            <a:ext cx="45829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Из общего объема бюджетных ассигнований программы расходы, осуществляемые за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счет целевых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средств федерального и областного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бюджета,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составили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7 533,6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тыс. рублей (67,1 %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объема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программы) составили расходы на обеспечение жилыми помещениями детей сирот, детей оставшихся  без попечения родителей (приобретено 9 квартир);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за счет областной субвенции проведена выплата компенсации, педагогическим работникам, деятельность которых связана с образовательным процессом, проживающим в сельских населенных пунктах  в объеме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2 559,4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тыс. рублей;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выплачена доплата к пенсиям муниципальных служащих в сумме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802,9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тыс. рублей;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единовременная выплата при рождении ребенка на территории Лихославльского района выплачена в сумме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333,0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тыс. рублей (111 детей)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2151" y="1124744"/>
            <a:ext cx="4582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составило 11 228,9 тыс. рублей при плане 11 627,5 тыс. рублей или 96,6%.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760107"/>
              </p:ext>
            </p:extLst>
          </p:nvPr>
        </p:nvGraphicFramePr>
        <p:xfrm>
          <a:off x="359532" y="1124744"/>
          <a:ext cx="3816424" cy="283679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944216"/>
                <a:gridCol w="648072"/>
                <a:gridCol w="648072"/>
                <a:gridCol w="576064"/>
              </a:tblGrid>
              <a:tr h="2029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мероприятия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%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</a:tr>
              <a:tr h="4302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 сиротам, детям оставшимся без попечения родителей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6 711,5 </a:t>
                      </a: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(8 чел)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7 533,6 </a:t>
                      </a: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(9 чел)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</a:tr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Выплата компенсации, педагогическим работникам, деятельность которых связана с образовательным процессом, проживающим в сельских населенных пунктах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2 669,4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2 559,4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</a:tr>
              <a:tr h="1824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Выплата стипендий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</a:tr>
              <a:tr h="3067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Доплаты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 пенсиям муниципальных служащих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</a:tr>
              <a:tr h="1067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Единовременная выплата при рождении ребенка на территории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Лихославльского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</a:tr>
              <a:tr h="193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9 813,7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11 228,9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6" marR="4446" marT="4446" marB="0" anchor="ctr"/>
                </a:tc>
              </a:tr>
            </a:tbl>
          </a:graphicData>
        </a:graphic>
      </p:graphicFrame>
      <p:pic>
        <p:nvPicPr>
          <p:cNvPr id="3076" name="Picture 4" descr="https://ruzaregion.ru/fotosnews/265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37112"/>
            <a:ext cx="338437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19165"/>
            <a:ext cx="3456384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4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000796" y="6428162"/>
            <a:ext cx="1028700" cy="274320"/>
          </a:xfrm>
          <a:prstGeom prst="rect">
            <a:avLst/>
          </a:prstGeom>
        </p:spPr>
        <p:txBody>
          <a:bodyPr>
            <a:normAutofit/>
          </a:bodyPr>
          <a:lstStyle/>
          <a:p>
            <a:fld id="{A7F8E3F6-DE14-48B2-B2BC-6FABA9630FB8}" type="slidenum">
              <a:rPr lang="ru-RU" smtClean="0"/>
              <a:t>22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1761" y="44624"/>
            <a:ext cx="86333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«Развитие туризма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err="1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Лихославльском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районе»</a:t>
            </a:r>
            <a:endParaRPr lang="ru-RU" sz="2000" b="1" dirty="0">
              <a:solidFill>
                <a:schemeClr val="bg2">
                  <a:lumMod val="5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1761" y="843072"/>
            <a:ext cx="8746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Создание на территории района комфортной туристской среды, направленной на повышение конкурентоспособности на туристском рынке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76" y="1585870"/>
            <a:ext cx="8304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Исполнение составило 2 746,9 тыс. рублей при плане 2 952,9 ты с. рублей или 93,0%.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6524" y="1991928"/>
            <a:ext cx="505785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 общего объема бюджетных ассигнований программы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средства направлены: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на установку знаков туристской навигации и информационных щитов (табличек) на территории района в сумме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10,0 тыс., рублей;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на реализацию доход генерирующих проектов на территории района в сумме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53,1 тыс. рублей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софинансирование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расходов на создание условий для обеспечения услугами по организации досуга в сфере туризма в объеме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620,7 тыс. рублей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Так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 счет межбюджетных трансфертов из областного бюджета средства направлены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создание условий для обеспечения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 слугами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 организации досуга в сфере туризма в объеме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2 063,1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рублей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(ремонт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Станского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музея).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s://img2.freepng.ru/20180529/eeh/kisspng-thailand-travel-tourism-hotel-clip-art-travel-and-tourism-5b0cebe08c5733.02412443152757347257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377" y="2132856"/>
            <a:ext cx="316835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4307803"/>
            <a:ext cx="3671068" cy="242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85184"/>
            <a:ext cx="4407165" cy="159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25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899592" y="692696"/>
            <a:ext cx="720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79512" y="6381328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9592" y="116632"/>
            <a:ext cx="824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12700">
                  <a:solidFill>
                    <a:schemeClr val="tx2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+mj-ea"/>
                <a:cs typeface="Times New Roman" panose="02020603050405020304" pitchFamily="18" charset="0"/>
              </a:rPr>
              <a:t>Другие муниципальные программы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11" name="Заголовок 1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632700" cy="1007169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00" b="1" dirty="0" smtClean="0">
                <a:solidFill>
                  <a:srgbClr val="1E605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00" b="1" dirty="0" smtClean="0">
                <a:solidFill>
                  <a:srgbClr val="1E605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1E605A"/>
                </a:solidFill>
                <a:latin typeface="Georgia" pitchFamily="18" charset="0"/>
              </a:rPr>
              <a:t/>
            </a:r>
            <a:br>
              <a:rPr lang="ru-RU" sz="2000" b="1" dirty="0" smtClean="0">
                <a:solidFill>
                  <a:srgbClr val="1E605A"/>
                </a:solidFill>
                <a:latin typeface="Georgia" pitchFamily="18" charset="0"/>
              </a:rPr>
            </a:br>
            <a:endParaRPr lang="ru-RU" sz="2000" b="1" dirty="0">
              <a:solidFill>
                <a:srgbClr val="1E605A"/>
              </a:solidFill>
              <a:latin typeface="Georgia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276872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1E60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611560" y="1484784"/>
          <a:ext cx="806489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323528" y="2204864"/>
            <a:ext cx="2026693" cy="70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>
              <a:solidFill>
                <a:srgbClr val="1E60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Схема 15"/>
          <p:cNvGraphicFramePr/>
          <p:nvPr/>
        </p:nvGraphicFramePr>
        <p:xfrm>
          <a:off x="395536" y="1484784"/>
          <a:ext cx="835292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4205430176"/>
              </p:ext>
            </p:extLst>
          </p:nvPr>
        </p:nvGraphicFramePr>
        <p:xfrm>
          <a:off x="323528" y="947286"/>
          <a:ext cx="8424936" cy="5436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9" name="Picture 4" descr="C:\Users\1\Desktop\Богорадова Елена\lihoslavl1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51" y="130657"/>
            <a:ext cx="667151" cy="78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21088"/>
            <a:ext cx="424847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96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899592" y="764704"/>
            <a:ext cx="720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51520" y="6309320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11" name="Заголовок 1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632700" cy="1007169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00" b="1" dirty="0" smtClean="0">
                <a:solidFill>
                  <a:srgbClr val="1E605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00" b="1" dirty="0" smtClean="0">
                <a:solidFill>
                  <a:srgbClr val="1E605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1E605A"/>
                </a:solidFill>
                <a:latin typeface="Georgia" pitchFamily="18" charset="0"/>
              </a:rPr>
              <a:t/>
            </a:r>
            <a:br>
              <a:rPr lang="ru-RU" sz="2000" b="1" dirty="0" smtClean="0">
                <a:solidFill>
                  <a:srgbClr val="1E605A"/>
                </a:solidFill>
                <a:latin typeface="Georgia" pitchFamily="18" charset="0"/>
              </a:rPr>
            </a:br>
            <a:endParaRPr lang="ru-RU" sz="2000" b="1" dirty="0">
              <a:solidFill>
                <a:srgbClr val="1E605A"/>
              </a:solidFill>
              <a:latin typeface="Georgia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95736" y="2276872"/>
            <a:ext cx="6469039" cy="955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1E60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одержимое 13"/>
          <p:cNvGraphicFramePr>
            <a:graphicFrameLocks noGrp="1"/>
          </p:cNvGraphicFramePr>
          <p:nvPr>
            <p:ph idx="1"/>
          </p:nvPr>
        </p:nvGraphicFramePr>
        <p:xfrm>
          <a:off x="611560" y="1484784"/>
          <a:ext cx="806489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323528" y="2204864"/>
            <a:ext cx="2026693" cy="709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>
              <a:solidFill>
                <a:srgbClr val="1E60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Схема 15"/>
          <p:cNvGraphicFramePr/>
          <p:nvPr/>
        </p:nvGraphicFramePr>
        <p:xfrm>
          <a:off x="395536" y="1484784"/>
          <a:ext cx="835292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123063369"/>
              </p:ext>
            </p:extLst>
          </p:nvPr>
        </p:nvGraphicFramePr>
        <p:xfrm>
          <a:off x="395536" y="980728"/>
          <a:ext cx="8424936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99592" y="188640"/>
            <a:ext cx="824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12700">
                  <a:solidFill>
                    <a:schemeClr val="tx2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+mj-ea"/>
                <a:cs typeface="Times New Roman" panose="02020603050405020304" pitchFamily="18" charset="0"/>
              </a:rPr>
              <a:t>Другие муниципальные программы</a:t>
            </a:r>
          </a:p>
        </p:txBody>
      </p:sp>
      <p:pic>
        <p:nvPicPr>
          <p:cNvPr id="17" name="Picture 4" descr="C:\Users\1\Desktop\Богорадова Елена\lihoslavl1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2" y="130657"/>
            <a:ext cx="667151" cy="78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3789040"/>
            <a:ext cx="6264696" cy="217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29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1" y="3427950"/>
            <a:ext cx="869130" cy="9046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900" y="116632"/>
            <a:ext cx="8673077" cy="68431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Непрограммные расходы </a:t>
            </a:r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Лихославльский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endParaRPr lang="ru-RU" sz="2400" b="1" dirty="0">
              <a:solidFill>
                <a:schemeClr val="bg2">
                  <a:lumMod val="5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16416" y="6453336"/>
            <a:ext cx="514400" cy="26813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fld id="{A7F8E3F6-DE14-48B2-B2BC-6FABA9630FB8}" type="slidenum">
              <a:rPr lang="ru-RU" smtClean="0"/>
              <a:t>25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23580" y="1196752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Объем непрограммных расходов бюджета </a:t>
            </a:r>
            <a:r>
              <a:rPr lang="ru-RU" sz="1400" b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Лихославльского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составил 1 % от общего объема расходов бюджета или 7 289,0тыс.рублей. Средства направлены на: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3319" y="2278845"/>
            <a:ext cx="7866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обеспечение деятельности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КСП </a:t>
            </a:r>
            <a:r>
              <a:rPr 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Лихославльского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района  направлено 752,9 тыс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рублей или 91,9%                        от плановых назначений. 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65894" y="3645024"/>
            <a:ext cx="7866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средства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резервного фонда администрации </a:t>
            </a:r>
            <a:r>
              <a:rPr lang="ru-RU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Лихославльского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района в сумме 69,5 направлены на приобретение</a:t>
            </a:r>
            <a:r>
              <a:rPr lang="ru-RU" sz="1200" dirty="0" smtClean="0">
                <a:latin typeface="Times New Roman"/>
                <a:ea typeface="Times New Roman"/>
              </a:rPr>
              <a:t> средств </a:t>
            </a:r>
            <a:r>
              <a:rPr lang="ru-RU" sz="1200" dirty="0">
                <a:latin typeface="Times New Roman"/>
                <a:ea typeface="Times New Roman"/>
              </a:rPr>
              <a:t>индивидуальной защиты и дезинфицирующих средств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13232" y="4857605"/>
            <a:ext cx="78493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Tx/>
              <a:buChar char="-"/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направлено средств 13,9 тыс.рублей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или 100% от плановых назначений;</a:t>
            </a:r>
          </a:p>
          <a:p>
            <a:pPr algn="just"/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   на финансирование  хозяйственно- эксплуатационной службы направлено средств 6 452,7 тыс. рублей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или 100%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от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плановых назначений.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80" y="4941168"/>
            <a:ext cx="100806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s://sun1-26.userapi.com/rKfspP1wQ63N0k011uqQZaXkBRnoktmYCEsz_w/GC_VQnalz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10" y="2060848"/>
            <a:ext cx="1008113" cy="98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gptks-cloud.do.am/OT/kh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58" y="5805264"/>
            <a:ext cx="1027482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19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photocdn.photogoroda.com/source2/cn3159/r3703/c3741/63200533.jpg?v=2017121311213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908720"/>
            <a:ext cx="4294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585136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2491" y="5661248"/>
            <a:ext cx="3577208" cy="609600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 Финансовый отдел администрации Лихославльского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ctr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 48 261 3 55 31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1"/>
            <a:ext cx="8153400" cy="752128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Динамика параметров бюджета 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Лихославльского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муниципального района за 2020 год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(тыс. рублей)</a:t>
            </a:r>
            <a:endParaRPr lang="ru-RU" sz="1400" dirty="0">
              <a:solidFill>
                <a:schemeClr val="accent5">
                  <a:lumMod val="75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>
          <a:xfrm>
            <a:off x="8604448" y="6453336"/>
            <a:ext cx="425152" cy="320675"/>
          </a:xfrm>
        </p:spPr>
        <p:txBody>
          <a:bodyPr/>
          <a:lstStyle/>
          <a:p>
            <a:r>
              <a:rPr lang="ru-RU" dirty="0"/>
              <a:t>4</a:t>
            </a:r>
            <a:endParaRPr lang="en-US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55914180"/>
              </p:ext>
            </p:extLst>
          </p:nvPr>
        </p:nvGraphicFramePr>
        <p:xfrm>
          <a:off x="179512" y="941284"/>
          <a:ext cx="5544616" cy="5800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 flipV="1">
            <a:off x="1475656" y="2952845"/>
            <a:ext cx="1752938" cy="836195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1392495" y="1766782"/>
            <a:ext cx="1735013" cy="575784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1433716" y="1481918"/>
            <a:ext cx="1705935" cy="985329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6379" y="2467247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664 169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81973" y="1312641"/>
            <a:ext cx="576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823 548</a:t>
            </a:r>
          </a:p>
          <a:p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78603" y="5820226"/>
            <a:ext cx="2429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Расходы 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55977" y="1197136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течение года 4 раза вносились изменения в параметры бюджета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Лихославльского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муниципального района. Системная работа по сбалансированности бюджета и совместные мероприятия с главными администраторами доходов бюджета позволили увеличить доходы бюджета на 136 044 тыс.рублей.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415089"/>
              </p:ext>
            </p:extLst>
          </p:nvPr>
        </p:nvGraphicFramePr>
        <p:xfrm>
          <a:off x="4355978" y="2326929"/>
          <a:ext cx="4608511" cy="414947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431133"/>
                <a:gridCol w="1089762"/>
                <a:gridCol w="1089762"/>
                <a:gridCol w="997854"/>
              </a:tblGrid>
              <a:tr h="93201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результативности</a:t>
                      </a:r>
                      <a:endParaRPr lang="ru-RU" sz="1100" b="1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Утверждено первоначально на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в последней редакции </a:t>
                      </a:r>
                      <a:endParaRPr lang="ru-RU" sz="1100" b="1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Отклонение</a:t>
                      </a:r>
                      <a:endParaRPr lang="ru-RU" sz="1100" b="1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</a:tr>
              <a:tr h="5592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Решение </a:t>
                      </a:r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</a:t>
                      </a:r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25.12.2019</a:t>
                      </a:r>
                      <a:endParaRPr lang="ru-RU" sz="1100" b="1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Решение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91 </a:t>
                      </a:r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25.12.2020</a:t>
                      </a:r>
                      <a:endParaRPr lang="ru-RU" sz="1100" b="1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450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Доходы, всего:</a:t>
                      </a:r>
                      <a:endParaRPr lang="ru-RU" sz="1100" b="1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674 668,9</a:t>
                      </a:r>
                      <a:endParaRPr lang="ru-RU" sz="1100" b="1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810 712,9</a:t>
                      </a:r>
                      <a:endParaRPr lang="ru-RU" sz="1100" b="1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136 044,0</a:t>
                      </a:r>
                      <a:endParaRPr lang="ru-RU" sz="1100" b="1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</a:tr>
              <a:tr h="3809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  <a:endParaRPr lang="ru-RU" sz="1100" b="0" i="0" u="none" strike="noStrike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260 994,7</a:t>
                      </a:r>
                      <a:endParaRPr lang="ru-RU" sz="1100" b="0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252 559,0</a:t>
                      </a:r>
                      <a:endParaRPr lang="ru-RU" sz="1100" b="0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-8 435,7</a:t>
                      </a:r>
                      <a:endParaRPr lang="ru-RU" sz="1100" b="0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</a:tr>
              <a:tr h="3809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sz="1100" b="0" i="0" u="none" strike="noStrike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413 674,2</a:t>
                      </a:r>
                      <a:endParaRPr lang="ru-RU" sz="1100" b="0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558 153,9</a:t>
                      </a:r>
                      <a:endParaRPr lang="ru-RU" sz="1100" b="0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144 479,7</a:t>
                      </a:r>
                      <a:endParaRPr lang="ru-RU" sz="1100" b="0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</a:tr>
              <a:tr h="19450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Расходы, всего</a:t>
                      </a:r>
                      <a:endParaRPr lang="ru-RU" sz="1100" b="1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664 168,9</a:t>
                      </a:r>
                      <a:endParaRPr lang="ru-RU" sz="1100" b="1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823 547,9</a:t>
                      </a:r>
                      <a:endParaRPr lang="ru-RU" sz="1100" b="1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159 379</a:t>
                      </a:r>
                      <a:endParaRPr lang="ru-RU" sz="1100" b="1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</a:tr>
              <a:tr h="3809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Дефицит(-), Профицит (+)</a:t>
                      </a:r>
                      <a:endParaRPr lang="ru-RU" sz="1100" b="1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+10 500,0</a:t>
                      </a:r>
                      <a:endParaRPr lang="ru-RU" sz="1100" b="1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12 835,0</a:t>
                      </a:r>
                      <a:endParaRPr lang="ru-RU" sz="1100" b="1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-23 335,0</a:t>
                      </a:r>
                      <a:endParaRPr lang="ru-RU" sz="1100" b="1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</a:tr>
              <a:tr h="112651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1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муниципального долга к общему объему доходов без учета безвозмездных поступлений, %</a:t>
                      </a:r>
                      <a:endParaRPr lang="ru-RU" sz="1100" b="0" i="0" u="none" strike="noStrike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  <a:endParaRPr lang="ru-RU" sz="1100" b="0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lang="ru-RU" sz="1100" b="0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4D5B6B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276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496944" cy="1143000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Динамика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бюджетной обеспеченности на одного жителя собственными доходами с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2020 год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err="1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>
          <a:xfrm>
            <a:off x="8640638" y="6453336"/>
            <a:ext cx="353144" cy="320675"/>
          </a:xfrm>
        </p:spPr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5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4972732"/>
              </p:ext>
            </p:extLst>
          </p:nvPr>
        </p:nvGraphicFramePr>
        <p:xfrm>
          <a:off x="2019698" y="1484784"/>
          <a:ext cx="6048672" cy="4066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9512" y="5373216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обеспеченность на 1 жителя в 2020 году по отношению к 2019 году уменьшилась </a:t>
            </a:r>
            <a:r>
              <a:rPr lang="ru-RU" sz="1600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на</a:t>
            </a:r>
            <a:r>
              <a:rPr lang="ru-RU" sz="16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12,5%, </a:t>
            </a:r>
            <a:r>
              <a:rPr lang="ru-RU" sz="1600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уменьшения объема </a:t>
            </a:r>
            <a:r>
              <a:rPr lang="ru-RU" sz="16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нецелевой финансовой помощи </a:t>
            </a:r>
            <a:r>
              <a:rPr lang="ru-RU" sz="1600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областного </a:t>
            </a:r>
            <a:r>
              <a:rPr lang="ru-RU" sz="1600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            </a:t>
            </a:r>
            <a:r>
              <a:rPr lang="ru-RU" sz="1600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68,7 % или </a:t>
            </a:r>
            <a:r>
              <a:rPr lang="ru-RU" sz="16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-37 465,8 тыс. руб.</a:t>
            </a:r>
            <a:endParaRPr lang="ru-RU" sz="16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econ11\Desktop\iQPLTPU5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1807865" cy="165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9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239000" cy="114300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доходов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Лихославльского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676456" y="6509469"/>
            <a:ext cx="353144" cy="320675"/>
          </a:xfrm>
        </p:spPr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Объект 16"/>
          <p:cNvSpPr>
            <a:spLocks noGrp="1"/>
          </p:cNvSpPr>
          <p:nvPr>
            <p:ph sz="quarter" idx="13"/>
          </p:nvPr>
        </p:nvSpPr>
        <p:spPr>
          <a:xfrm>
            <a:off x="4071969" y="2090673"/>
            <a:ext cx="5076057" cy="43924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7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доходы:</a:t>
            </a:r>
          </a:p>
          <a:p>
            <a:pPr marL="0" indent="0">
              <a:buNone/>
            </a:pP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НДФЛ 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191,7 </a:t>
            </a:r>
            <a:r>
              <a:rPr lang="ru-RU" sz="1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7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.руб</a:t>
            </a: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Акцизы 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Налоги на совокупный доход 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 </a:t>
            </a:r>
            <a:r>
              <a:rPr lang="ru-RU" sz="1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7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.руб</a:t>
            </a: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-Государственная пошлина 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 </a:t>
            </a:r>
            <a:r>
              <a:rPr lang="ru-RU" sz="1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7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.руб</a:t>
            </a: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700" b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7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доходы:</a:t>
            </a:r>
          </a:p>
          <a:p>
            <a:pPr marL="0" indent="0">
              <a:buNone/>
            </a:pP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-Доходы от аренды земельных 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 </a:t>
            </a: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5,9 </a:t>
            </a:r>
            <a:r>
              <a:rPr lang="ru-RU" sz="17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млн</a:t>
            </a:r>
            <a:r>
              <a:rPr lang="ru-RU" sz="17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.руб</a:t>
            </a: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-Доходы от аренды имущества 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</a:t>
            </a:r>
            <a:r>
              <a:rPr lang="ru-RU" sz="1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7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.руб</a:t>
            </a: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-Доходы от перечисления части прибыли </a:t>
            </a:r>
            <a:r>
              <a:rPr lang="ru-RU" sz="1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МУПов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2,7 млн. руб.</a:t>
            </a:r>
          </a:p>
          <a:p>
            <a:pPr marL="0" indent="0">
              <a:buNone/>
            </a:pP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-Прочие поступления от использования имущества 0,1 </a:t>
            </a:r>
            <a:r>
              <a:rPr lang="ru-RU" sz="17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-Платежи при пользовании природными ресурсами 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 </a:t>
            </a:r>
            <a:r>
              <a:rPr lang="ru-RU" sz="1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7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.руб</a:t>
            </a: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-Доходы от оказания платных 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</a:t>
            </a: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0,2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7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.руб</a:t>
            </a: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Доходы </a:t>
            </a:r>
            <a:r>
              <a:rPr lang="ru-RU" sz="17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 продажи земельных </a:t>
            </a: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участков 3,6 </a:t>
            </a:r>
            <a:r>
              <a:rPr lang="ru-RU" sz="17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млн</a:t>
            </a:r>
            <a:r>
              <a:rPr lang="ru-RU" sz="1700" b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.руб</a:t>
            </a: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платы за увеличение площади земельных участков </a:t>
            </a: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0,1 </a:t>
            </a:r>
            <a:r>
              <a:rPr lang="ru-RU" sz="17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млн.руб</a:t>
            </a: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Штрафы </a:t>
            </a: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3,4 </a:t>
            </a:r>
            <a:r>
              <a:rPr lang="ru-RU" sz="17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млн.руб</a:t>
            </a: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7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поступления:</a:t>
            </a:r>
          </a:p>
          <a:p>
            <a:pPr marL="0" indent="0">
              <a:buNone/>
            </a:pP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 </a:t>
            </a: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700" b="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700" b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7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</a:t>
            </a:r>
            <a:r>
              <a:rPr lang="ru-RU" sz="17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МБТ </a:t>
            </a:r>
            <a:r>
              <a:rPr lang="ru-RU" sz="17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700" b="0" dirty="0" smtClean="0">
                <a:solidFill>
                  <a:srgbClr val="1ED2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</a:t>
            </a:r>
            <a:endParaRPr lang="ru-RU" sz="1700" dirty="0">
              <a:solidFill>
                <a:srgbClr val="1ED2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17,0 </a:t>
            </a:r>
            <a:r>
              <a:rPr lang="ru-RU" sz="17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700" b="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.р</a:t>
            </a:r>
            <a:r>
              <a:rPr lang="ru-RU" sz="1700" b="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254,3 </a:t>
            </a:r>
            <a:r>
              <a:rPr lang="ru-RU" sz="17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700" b="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.р</a:t>
            </a:r>
            <a:r>
              <a:rPr lang="ru-RU" sz="1700" b="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ru-RU" sz="17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225,4 </a:t>
            </a:r>
            <a:r>
              <a:rPr lang="ru-RU" sz="17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700" b="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.р</a:t>
            </a: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ru-RU" sz="1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29,1 </a:t>
            </a:r>
            <a:r>
              <a:rPr lang="ru-RU" sz="1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7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.р</a:t>
            </a:r>
            <a:r>
              <a:rPr lang="ru-RU" sz="1700" b="0" dirty="0" smtClean="0">
                <a:solidFill>
                  <a:srgbClr val="1ED2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0,2 </a:t>
            </a:r>
            <a:r>
              <a:rPr lang="ru-RU" sz="1700" b="0" dirty="0" err="1" smtClean="0">
                <a:solidFill>
                  <a:srgbClr val="1ED2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</a:t>
            </a:r>
            <a:r>
              <a:rPr lang="ru-RU" sz="1700" b="0" dirty="0" smtClean="0">
                <a:solidFill>
                  <a:srgbClr val="1ED2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00" b="0" dirty="0">
              <a:solidFill>
                <a:srgbClr val="1ED2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ru-RU" sz="1700" b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7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</a:t>
            </a:r>
            <a:r>
              <a:rPr lang="ru-RU" sz="17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остатков</a:t>
            </a:r>
          </a:p>
          <a:p>
            <a:pPr marL="0" indent="0">
              <a:buNone/>
            </a:pP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- 1,4 </a:t>
            </a:r>
            <a:r>
              <a:rPr lang="ru-RU" sz="17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700" b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.руб</a:t>
            </a:r>
            <a:r>
              <a:rPr lang="ru-RU" sz="1700" b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4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692774330"/>
              </p:ext>
            </p:extLst>
          </p:nvPr>
        </p:nvGraphicFramePr>
        <p:xfrm>
          <a:off x="71500" y="1628800"/>
          <a:ext cx="4464496" cy="4732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071969" y="2090673"/>
            <a:ext cx="216024" cy="216024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071969" y="3133438"/>
            <a:ext cx="216024" cy="216024"/>
          </a:xfrm>
          <a:prstGeom prst="rect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071969" y="5229200"/>
            <a:ext cx="216024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pic>
        <p:nvPicPr>
          <p:cNvPr id="9" name="Picture 2" descr="http://www.sololimp.ru/wp-content/uploads/2014/02/veb-4.2.1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31639"/>
            <a:ext cx="2016224" cy="144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0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317624"/>
            <a:ext cx="7807096" cy="11430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Лихославльского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>
          <a:xfrm>
            <a:off x="8706688" y="6453336"/>
            <a:ext cx="353144" cy="320675"/>
          </a:xfrm>
        </p:spPr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7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12951639"/>
              </p:ext>
            </p:extLst>
          </p:nvPr>
        </p:nvGraphicFramePr>
        <p:xfrm>
          <a:off x="-108520" y="620688"/>
          <a:ext cx="604867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2581" y="4640681"/>
            <a:ext cx="774037" cy="276999"/>
          </a:xfrm>
          <a:prstGeom prst="rect">
            <a:avLst/>
          </a:prstGeom>
          <a:pattFill prst="dkUpDiag">
            <a:fgClr>
              <a:schemeClr val="tx1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1841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sz="1200" dirty="0">
              <a:solidFill>
                <a:srgbClr val="1841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4645156"/>
            <a:ext cx="854101" cy="27699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1841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sz="1200" dirty="0">
              <a:solidFill>
                <a:srgbClr val="1841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92080" y="856208"/>
            <a:ext cx="3767752" cy="4527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just"/>
            <a:endParaRPr lang="ru-RU" sz="11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поступлений в 2020 к 2019 году произошел по:</a:t>
            </a:r>
          </a:p>
          <a:p>
            <a:pPr algn="just"/>
            <a:r>
              <a:rPr lang="ru-RU" sz="1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НДФЛ </a:t>
            </a:r>
            <a:r>
              <a:rPr lang="ru-RU" sz="1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сумму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4 688,3 тыс. руб., обусловлен увеличением дополнительного норматива отчислений в бюджет муниципального района  с 49,87% до 54,13%. 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пошлине </a:t>
            </a:r>
            <a:r>
              <a:rPr lang="ru-RU" sz="1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сумму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185,7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в связи с увеличением количества граждан обратившихся с исками в суд.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 от использования имущества </a:t>
            </a:r>
            <a:r>
              <a:rPr lang="ru-RU" sz="1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сумму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661,9 тыс. руб.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Погашение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кредиторской задолженности по арендной плате земельных участков прошлых лет и перечисление части прибыли, остающейся после уплаты налогов и иных обязательных платежей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МУПами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сумме 2713,1 тыс. руб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 при пользовании природными ресурсами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367,1 тыс. руб., в связи со сложившейся в 2018-2019 годах переплатой в пользу плательщиков и возвратом средств.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сумму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244,1 тыс.руб. В связи с увеличением количества выявленных правонарушений</a:t>
            </a:r>
            <a:r>
              <a:rPr lang="ru-RU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 smtClean="0">
              <a:solidFill>
                <a:srgbClr val="000000"/>
              </a:solidFill>
            </a:endParaRPr>
          </a:p>
        </p:txBody>
      </p:sp>
      <p:graphicFrame>
        <p:nvGraphicFramePr>
          <p:cNvPr id="12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75714416"/>
              </p:ext>
            </p:extLst>
          </p:nvPr>
        </p:nvGraphicFramePr>
        <p:xfrm>
          <a:off x="2195736" y="-675457"/>
          <a:ext cx="3384376" cy="6873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cha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03" y="5013176"/>
            <a:ext cx="1556130" cy="118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5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24" y="251856"/>
            <a:ext cx="8229600" cy="70304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60432" y="6453336"/>
            <a:ext cx="395064" cy="280119"/>
          </a:xfrm>
          <a:prstGeom prst="rect">
            <a:avLst/>
          </a:prstGeom>
        </p:spPr>
        <p:txBody>
          <a:bodyPr>
            <a:normAutofit/>
          </a:bodyPr>
          <a:lstStyle/>
          <a:p>
            <a:fld id="{A7F8E3F6-DE14-48B2-B2BC-6FABA9630FB8}" type="slidenum">
              <a:rPr lang="ru-RU" smtClean="0"/>
              <a:pPr/>
              <a:t>7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923591382"/>
              </p:ext>
            </p:extLst>
          </p:nvPr>
        </p:nvGraphicFramePr>
        <p:xfrm>
          <a:off x="107504" y="2416317"/>
          <a:ext cx="4320476" cy="4037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95536" y="1179494"/>
            <a:ext cx="874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dirty="0" smtClean="0">
                <a:ln w="1905"/>
                <a:solidFill>
                  <a:srgbClr val="18418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2020 </a:t>
            </a:r>
            <a:r>
              <a:rPr lang="ru-RU" dirty="0">
                <a:ln w="1905"/>
                <a:solidFill>
                  <a:srgbClr val="18418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доля </a:t>
            </a:r>
            <a:r>
              <a:rPr lang="ru-RU" dirty="0" smtClean="0">
                <a:ln w="1905"/>
                <a:solidFill>
                  <a:srgbClr val="18418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безвозмездных поступлений </a:t>
            </a:r>
            <a:r>
              <a:rPr lang="ru-RU" dirty="0">
                <a:ln w="1905"/>
                <a:solidFill>
                  <a:srgbClr val="18418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общем объеме доходов </a:t>
            </a:r>
            <a:r>
              <a:rPr lang="ru-RU" dirty="0" smtClean="0">
                <a:ln w="1905"/>
                <a:solidFill>
                  <a:srgbClr val="18418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dirty="0" err="1" smtClean="0">
                <a:ln w="1905"/>
                <a:solidFill>
                  <a:srgbClr val="18418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Лихославльского</a:t>
            </a:r>
            <a:r>
              <a:rPr lang="ru-RU" dirty="0" smtClean="0">
                <a:ln w="1905"/>
                <a:solidFill>
                  <a:srgbClr val="18418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</a:t>
            </a:r>
            <a:r>
              <a:rPr lang="ru-RU" dirty="0">
                <a:ln w="1905"/>
                <a:solidFill>
                  <a:srgbClr val="18418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</a:t>
            </a:r>
            <a:r>
              <a:rPr lang="ru-RU" dirty="0" smtClean="0">
                <a:ln w="1905"/>
                <a:solidFill>
                  <a:srgbClr val="18418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70,2%. </a:t>
            </a:r>
            <a:r>
              <a:rPr lang="ru-RU" dirty="0">
                <a:ln w="1905"/>
                <a:solidFill>
                  <a:srgbClr val="18418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отчетном году в бюджет </a:t>
            </a:r>
            <a:r>
              <a:rPr lang="ru-RU" dirty="0" err="1" smtClean="0">
                <a:ln w="1905"/>
                <a:solidFill>
                  <a:srgbClr val="18418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Лихославльского</a:t>
            </a:r>
            <a:r>
              <a:rPr lang="ru-RU" dirty="0" smtClean="0">
                <a:ln w="1905"/>
                <a:solidFill>
                  <a:srgbClr val="18418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dirty="0">
                <a:ln w="1905"/>
                <a:solidFill>
                  <a:srgbClr val="18418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поступило </a:t>
            </a:r>
            <a:r>
              <a:rPr lang="ru-RU" dirty="0" smtClean="0">
                <a:ln w="1905"/>
                <a:solidFill>
                  <a:srgbClr val="18418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524 549,5 тыс</a:t>
            </a:r>
            <a:r>
              <a:rPr lang="ru-RU" dirty="0">
                <a:ln w="1905"/>
                <a:solidFill>
                  <a:srgbClr val="18418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руб., или </a:t>
            </a:r>
            <a:r>
              <a:rPr lang="ru-RU" dirty="0" smtClean="0">
                <a:ln w="1905"/>
                <a:solidFill>
                  <a:srgbClr val="18418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94,0% </a:t>
            </a:r>
            <a:r>
              <a:rPr lang="ru-RU" dirty="0">
                <a:ln w="1905"/>
                <a:solidFill>
                  <a:srgbClr val="18418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запланированных </a:t>
            </a:r>
            <a:r>
              <a:rPr lang="ru-RU" dirty="0" smtClean="0">
                <a:ln w="1905"/>
                <a:solidFill>
                  <a:srgbClr val="18418C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сумм, темп роста к 2019 году составил 97,2%.</a:t>
            </a:r>
            <a:endParaRPr lang="ru-RU" dirty="0">
              <a:ln w="1905"/>
              <a:solidFill>
                <a:srgbClr val="18418C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834986"/>
              </p:ext>
            </p:extLst>
          </p:nvPr>
        </p:nvGraphicFramePr>
        <p:xfrm>
          <a:off x="4427984" y="2924944"/>
          <a:ext cx="4595982" cy="2879857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2126914"/>
                <a:gridCol w="753406"/>
                <a:gridCol w="720080"/>
                <a:gridCol w="995582"/>
              </a:tblGrid>
              <a:tr h="24681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8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</a:tr>
              <a:tr h="232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558 154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524 550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94,0%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</a:tr>
              <a:tr h="227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17 030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17 030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</a:tr>
              <a:tr h="246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270 651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254 280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94,0%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</a:tr>
              <a:tr h="246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226 223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225 378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</a:tr>
              <a:tr h="4541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44 421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29 114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65,5%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</a:tr>
              <a:tr h="3173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Прочие</a:t>
                      </a:r>
                      <a:r>
                        <a:rPr lang="ru-RU" sz="11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безвозмездные поступления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</a:tr>
              <a:tr h="3173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остатков, субсидий, субвенций прошлых лет</a:t>
                      </a:r>
                      <a:endParaRPr lang="ru-RU" sz="11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-333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-1 414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425,2%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305" marR="6330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7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6" y="801688"/>
            <a:ext cx="9145466" cy="592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326" y="260648"/>
            <a:ext cx="8053754" cy="65121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безвозмездных поступлений в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2019-2020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22939" y="6449865"/>
            <a:ext cx="395064" cy="280119"/>
          </a:xfrm>
          <a:prstGeom prst="rect">
            <a:avLst/>
          </a:prstGeom>
        </p:spPr>
        <p:txBody>
          <a:bodyPr>
            <a:normAutofit/>
          </a:bodyPr>
          <a:lstStyle/>
          <a:p>
            <a:fld id="{A7F8E3F6-DE14-48B2-B2BC-6FABA9630FB8}" type="slidenum">
              <a:rPr lang="ru-RU" smtClean="0"/>
              <a:pPr/>
              <a:t>8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60092904"/>
              </p:ext>
            </p:extLst>
          </p:nvPr>
        </p:nvGraphicFramePr>
        <p:xfrm>
          <a:off x="106771" y="980728"/>
          <a:ext cx="8928992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Овал 8"/>
          <p:cNvSpPr/>
          <p:nvPr/>
        </p:nvSpPr>
        <p:spPr>
          <a:xfrm>
            <a:off x="6959923" y="4149080"/>
            <a:ext cx="1872208" cy="466693"/>
          </a:xfrm>
          <a:prstGeom prst="ellipse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+5,9 млн. руб.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+2,7%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563888" y="5301208"/>
            <a:ext cx="1730400" cy="491826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18,8 млн. руб.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39,2%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5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715"/>
            <a:ext cx="8784976" cy="737989"/>
          </a:xfr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2000" b="1" i="0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муниципального образования Лихославльский район в 2020 </a:t>
            </a:r>
            <a:r>
              <a:rPr lang="ru-RU" sz="2000" b="1" i="0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году, </a:t>
            </a:r>
            <a:r>
              <a:rPr lang="ru-RU" sz="1800" b="1" i="0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b="1" i="0" dirty="0" err="1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800" b="1" i="0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</a:t>
            </a:r>
            <a:r>
              <a:rPr lang="ru-RU" sz="2000" b="1" i="0" dirty="0" smtClean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i="0" dirty="0">
              <a:solidFill>
                <a:schemeClr val="bg2">
                  <a:lumMod val="5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244408" y="6453336"/>
            <a:ext cx="827112" cy="280119"/>
          </a:xfrm>
          <a:prstGeom prst="rect">
            <a:avLst/>
          </a:prstGeom>
        </p:spPr>
        <p:txBody>
          <a:bodyPr>
            <a:normAutofit/>
          </a:bodyPr>
          <a:lstStyle/>
          <a:p>
            <a:fld id="{A7F8E3F6-DE14-48B2-B2BC-6FABA9630FB8}" type="slidenum">
              <a:rPr lang="ru-RU" smtClean="0"/>
              <a:t>9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0950" y="813896"/>
            <a:ext cx="4764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муниципального образования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Лихославльский муниципальный район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расходам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732240" y="476672"/>
            <a:ext cx="824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57893854"/>
              </p:ext>
            </p:extLst>
          </p:nvPr>
        </p:nvGraphicFramePr>
        <p:xfrm>
          <a:off x="4923306" y="1408881"/>
          <a:ext cx="4246684" cy="5065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871950"/>
              </p:ext>
            </p:extLst>
          </p:nvPr>
        </p:nvGraphicFramePr>
        <p:xfrm>
          <a:off x="395536" y="1356053"/>
          <a:ext cx="4284000" cy="532491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168980"/>
                <a:gridCol w="389455"/>
                <a:gridCol w="701018"/>
                <a:gridCol w="389455"/>
                <a:gridCol w="728281"/>
                <a:gridCol w="406460"/>
                <a:gridCol w="500351"/>
              </a:tblGrid>
              <a:tr h="19087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КФСР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Динамика к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году 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</a:tr>
              <a:tr h="5040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</a:t>
                      </a:r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 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99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45 444,4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45 715,8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</a:tr>
              <a:tr h="6113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0300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4 641,4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4 806,9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54 645,7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65 338,4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</a:tr>
              <a:tr h="4952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103 610,4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77 488,5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</a:tr>
              <a:tr h="1908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457 027,0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464 245,3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</a:tr>
              <a:tr h="3903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60 802,8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53 299,4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</a:tr>
              <a:tr h="1908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20 874,7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24 870,5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119,14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</a:tr>
              <a:tr h="1908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9 380,8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8 969,1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</a:tr>
              <a:tr h="3499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1 607,9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1 549,0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</a:tr>
              <a:tr h="474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116,1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</a:tr>
              <a:tr h="7920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19 665,0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1 815,8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</a:tr>
              <a:tr h="144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777  728,7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748 131,9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ru-RU" sz="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6596" marT="6596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84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9819</TotalTime>
  <Words>4221</Words>
  <Application>Microsoft Office PowerPoint</Application>
  <PresentationFormat>Экран (4:3)</PresentationFormat>
  <Paragraphs>756</Paragraphs>
  <Slides>26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Thermal</vt:lpstr>
      <vt:lpstr>Отчет об исполнении бюджета муниципального образования Лихославльский район за 2020 год</vt:lpstr>
      <vt:lpstr>Основные показатели бюджета муниципального образования Лихославльский район за 2020 год (млн.рублей)</vt:lpstr>
      <vt:lpstr>Динамика параметров бюджета Лихославльского муниципального района за 2020 год (тыс. рублей)</vt:lpstr>
      <vt:lpstr>  Динамика бюджетной обеспеченности на одного жителя собственными доходами с 2015 по 2020 год (тыс.рублей)</vt:lpstr>
      <vt:lpstr>Исполнение доходов бюджета Лихославльского муниципального района за 2020 год </vt:lpstr>
      <vt:lpstr>Налоговые и неналоговые доходы бюджета Лихославльского муниципального района в 2020 году</vt:lpstr>
      <vt:lpstr>Безвозмездные поступления в 2020 году</vt:lpstr>
      <vt:lpstr>Динамика безвозмездных поступлений в 2019-2020 годах (млн.руб.)</vt:lpstr>
      <vt:lpstr>Структура расходов бюджета муниципального образования Лихославльский район в 2020 году, (тыс рублей)</vt:lpstr>
      <vt:lpstr>Структура программных и непрограммных расходов бюджета в 2020 году</vt:lpstr>
      <vt:lpstr>Социально-значимые расходы в 2020 году, (тыс. рублей)</vt:lpstr>
      <vt:lpstr>Выполнение Указов Президента Российской Федерации от 07 мая 2012 года № 597 «О мерах по реализации государственной социальной политики», № 599 «О мерах по реализации государственной политики в области образования и науки»</vt:lpstr>
      <vt:lpstr>Муниципальная программа "Развитие системы образования Лихославльского района"</vt:lpstr>
      <vt:lpstr>Муниципальная программа «Культура  Лихославльского района "</vt:lpstr>
      <vt:lpstr>Муниципальная программа   «Формирование современной городской среды городского поселения город Лихославль»</vt:lpstr>
      <vt:lpstr>Муниципальная программа «Развитие жилищно – коммунальной инфраструктуры, обеспечение энергосбережения в целях повышения энергетической эффективности и обеспечение транспортных услуг"</vt:lpstr>
      <vt:lpstr>Муниципальная программа  «Физическая культура и спорт Лихославльского района"</vt:lpstr>
      <vt:lpstr>Муниципальная программа "Молодёжь Лихославльского района"</vt:lpstr>
      <vt:lpstr>Муниципальная программа «Развитие городского поселения город Лихославль"</vt:lpstr>
      <vt:lpstr>Презентация PowerPoint</vt:lpstr>
      <vt:lpstr>Муниципальная программа "Социальная поддержка населения "</vt:lpstr>
      <vt:lpstr>Презентация PowerPoint</vt:lpstr>
      <vt:lpstr>     </vt:lpstr>
      <vt:lpstr>     </vt:lpstr>
      <vt:lpstr> Непрограммные расходы Лихославльский район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kazna17</dc:creator>
  <cp:lastModifiedBy>Пользователь Windows</cp:lastModifiedBy>
  <cp:revision>434</cp:revision>
  <cp:lastPrinted>2021-03-02T06:59:34Z</cp:lastPrinted>
  <dcterms:created xsi:type="dcterms:W3CDTF">2019-03-19T00:18:23Z</dcterms:created>
  <dcterms:modified xsi:type="dcterms:W3CDTF">2021-06-02T08:38:42Z</dcterms:modified>
</cp:coreProperties>
</file>