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90" autoAdjust="0"/>
    <p:restoredTop sz="94660"/>
  </p:normalViewPr>
  <p:slideViewPr>
    <p:cSldViewPr>
      <p:cViewPr>
        <p:scale>
          <a:sx n="114" d="100"/>
          <a:sy n="114" d="100"/>
        </p:scale>
        <p:origin x="-1470" y="1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0033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3"/>
            <a:ext cx="9144000" cy="662305"/>
          </a:xfrm>
          <a:custGeom>
            <a:avLst/>
            <a:gdLst/>
            <a:ahLst/>
            <a:cxnLst/>
            <a:rect l="l" t="t" r="r" b="b"/>
            <a:pathLst>
              <a:path w="9144000" h="662305">
                <a:moveTo>
                  <a:pt x="9144000" y="0"/>
                </a:moveTo>
                <a:lnTo>
                  <a:pt x="0" y="0"/>
                </a:lnTo>
                <a:lnTo>
                  <a:pt x="0" y="661987"/>
                </a:lnTo>
                <a:lnTo>
                  <a:pt x="9144000" y="661987"/>
                </a:lnTo>
                <a:lnTo>
                  <a:pt x="9144000" y="0"/>
                </a:lnTo>
                <a:close/>
              </a:path>
            </a:pathLst>
          </a:custGeom>
          <a:solidFill>
            <a:srgbClr val="339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3"/>
            <a:ext cx="9144000" cy="662305"/>
          </a:xfrm>
          <a:custGeom>
            <a:avLst/>
            <a:gdLst/>
            <a:ahLst/>
            <a:cxnLst/>
            <a:rect l="l" t="t" r="r" b="b"/>
            <a:pathLst>
              <a:path w="9144000" h="662305">
                <a:moveTo>
                  <a:pt x="0" y="661987"/>
                </a:moveTo>
                <a:lnTo>
                  <a:pt x="9144000" y="661987"/>
                </a:lnTo>
                <a:lnTo>
                  <a:pt x="9144000" y="0"/>
                </a:lnTo>
                <a:lnTo>
                  <a:pt x="0" y="0"/>
                </a:lnTo>
                <a:lnTo>
                  <a:pt x="0" y="66198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8852" cy="73583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3"/>
            <a:ext cx="9144000" cy="662305"/>
          </a:xfrm>
          <a:custGeom>
            <a:avLst/>
            <a:gdLst/>
            <a:ahLst/>
            <a:cxnLst/>
            <a:rect l="l" t="t" r="r" b="b"/>
            <a:pathLst>
              <a:path w="9144000" h="662305">
                <a:moveTo>
                  <a:pt x="9144000" y="0"/>
                </a:moveTo>
                <a:lnTo>
                  <a:pt x="0" y="0"/>
                </a:lnTo>
                <a:lnTo>
                  <a:pt x="0" y="661987"/>
                </a:lnTo>
                <a:lnTo>
                  <a:pt x="9144000" y="661987"/>
                </a:lnTo>
                <a:lnTo>
                  <a:pt x="9144000" y="0"/>
                </a:lnTo>
                <a:close/>
              </a:path>
            </a:pathLst>
          </a:custGeom>
          <a:solidFill>
            <a:srgbClr val="339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3"/>
            <a:ext cx="9144000" cy="662305"/>
          </a:xfrm>
          <a:custGeom>
            <a:avLst/>
            <a:gdLst/>
            <a:ahLst/>
            <a:cxnLst/>
            <a:rect l="l" t="t" r="r" b="b"/>
            <a:pathLst>
              <a:path w="9144000" h="662305">
                <a:moveTo>
                  <a:pt x="0" y="661987"/>
                </a:moveTo>
                <a:lnTo>
                  <a:pt x="9144000" y="661987"/>
                </a:lnTo>
                <a:lnTo>
                  <a:pt x="9144000" y="0"/>
                </a:lnTo>
                <a:lnTo>
                  <a:pt x="0" y="0"/>
                </a:lnTo>
                <a:lnTo>
                  <a:pt x="0" y="66198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61969" y="1972132"/>
            <a:ext cx="2020061" cy="621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2678" y="1640840"/>
            <a:ext cx="8182609" cy="2052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0033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2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9.png"/><Relationship Id="rId11" Type="http://schemas.openxmlformats.org/officeDocument/2006/relationships/image" Target="../media/image2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44673" y="171450"/>
            <a:ext cx="506285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FFFFFF"/>
                </a:solidFill>
                <a:latin typeface="Times New Roman"/>
                <a:cs typeface="Times New Roman"/>
              </a:rPr>
              <a:t>ПОВЫШЕНИЕ</a:t>
            </a:r>
            <a:r>
              <a:rPr sz="17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FFFFFF"/>
                </a:solidFill>
                <a:latin typeface="Times New Roman"/>
                <a:cs typeface="Times New Roman"/>
              </a:rPr>
              <a:t>ФИНАНСОВОЙ</a:t>
            </a:r>
            <a:r>
              <a:rPr sz="17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7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ГРАМОТНОСТИ</a:t>
            </a:r>
            <a:endParaRPr sz="17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 idx="4294967295"/>
          </p:nvPr>
        </p:nvSpPr>
        <p:spPr>
          <a:xfrm>
            <a:off x="685800" y="3048000"/>
            <a:ext cx="8005762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20" dirty="0">
                <a:solidFill>
                  <a:srgbClr val="003300"/>
                </a:solidFill>
                <a:latin typeface="Times New Roman"/>
                <a:cs typeface="Times New Roman"/>
              </a:rPr>
              <a:t>Основы </a:t>
            </a:r>
            <a:r>
              <a:rPr sz="3600" b="1" spc="-35" dirty="0">
                <a:solidFill>
                  <a:srgbClr val="003300"/>
                </a:solidFill>
                <a:latin typeface="Times New Roman"/>
                <a:cs typeface="Times New Roman"/>
              </a:rPr>
              <a:t>бюджетного</a:t>
            </a:r>
            <a:r>
              <a:rPr sz="3600" b="1" spc="-10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3600" b="1" spc="-20" dirty="0">
                <a:solidFill>
                  <a:srgbClr val="003300"/>
                </a:solidFill>
                <a:latin typeface="Times New Roman"/>
                <a:cs typeface="Times New Roman"/>
              </a:rPr>
              <a:t>законодательства</a:t>
            </a:r>
            <a:endParaRPr sz="3600" dirty="0">
              <a:latin typeface="Times New Roman"/>
              <a:cs typeface="Times New Roman"/>
            </a:endParaRPr>
          </a:p>
        </p:txBody>
      </p:sp>
      <p:pic>
        <p:nvPicPr>
          <p:cNvPr id="5" name="Picture 2" descr="Coat of Arms of Likhoslavl (Tver oblast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84304"/>
            <a:ext cx="590889" cy="7445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463290" y="171450"/>
            <a:ext cx="282956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Дефицит/профицит</a:t>
            </a:r>
            <a:r>
              <a:rPr sz="17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7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бюджета</a:t>
            </a:r>
            <a:endParaRPr sz="17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56971" y="1013460"/>
            <a:ext cx="2232660" cy="749935"/>
            <a:chOff x="156971" y="1013460"/>
            <a:chExt cx="2232660" cy="74993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4810" y="1141476"/>
              <a:ext cx="844650" cy="20116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36319" y="1013460"/>
              <a:ext cx="1057656" cy="45720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76044" y="1013460"/>
              <a:ext cx="376428" cy="45720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6971" y="1306068"/>
              <a:ext cx="1235964" cy="45720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75004" y="1306068"/>
              <a:ext cx="1057656" cy="45720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13204" y="1306068"/>
              <a:ext cx="376428" cy="457200"/>
            </a:xfrm>
            <a:prstGeom prst="rect">
              <a:avLst/>
            </a:prstGeom>
          </p:spPr>
        </p:pic>
      </p:grpSp>
      <p:pic>
        <p:nvPicPr>
          <p:cNvPr id="11" name="object 1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84947" y="2019300"/>
            <a:ext cx="4497410" cy="201168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272592" y="1012977"/>
            <a:ext cx="8594725" cy="524446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484"/>
              </a:spcBef>
            </a:pPr>
            <a:r>
              <a:rPr sz="1600" b="1" dirty="0">
                <a:latin typeface="Times New Roman"/>
                <a:cs typeface="Times New Roman"/>
              </a:rPr>
              <a:t>Дефицит</a:t>
            </a:r>
            <a:r>
              <a:rPr sz="1600" b="1" spc="10" dirty="0">
                <a:latin typeface="Times New Roman"/>
                <a:cs typeface="Times New Roman"/>
              </a:rPr>
              <a:t> </a:t>
            </a:r>
            <a:r>
              <a:rPr sz="1600" b="1" spc="-25" dirty="0">
                <a:latin typeface="Times New Roman"/>
                <a:cs typeface="Times New Roman"/>
              </a:rPr>
              <a:t>бюджета</a:t>
            </a:r>
            <a:r>
              <a:rPr sz="1600" b="1" spc="6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–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превышение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расходов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бюджета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над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его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доходами.</a:t>
            </a:r>
            <a:endParaRPr sz="16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80"/>
              </a:spcBef>
            </a:pPr>
            <a:r>
              <a:rPr sz="1600" b="1" spc="-5" dirty="0">
                <a:latin typeface="Times New Roman"/>
                <a:cs typeface="Times New Roman"/>
              </a:rPr>
              <a:t>Профицит</a:t>
            </a:r>
            <a:r>
              <a:rPr sz="1600" b="1" spc="30" dirty="0">
                <a:latin typeface="Times New Roman"/>
                <a:cs typeface="Times New Roman"/>
              </a:rPr>
              <a:t> </a:t>
            </a:r>
            <a:r>
              <a:rPr sz="1600" b="1" spc="-25" dirty="0">
                <a:latin typeface="Times New Roman"/>
                <a:cs typeface="Times New Roman"/>
              </a:rPr>
              <a:t>бюджета</a:t>
            </a:r>
            <a:r>
              <a:rPr sz="1600" b="1" spc="3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–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превышение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доходов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бюджета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над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его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расходами.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600" b="1" spc="-15" dirty="0">
                <a:latin typeface="Times New Roman"/>
                <a:cs typeface="Times New Roman"/>
              </a:rPr>
              <a:t>Источники</a:t>
            </a:r>
            <a:r>
              <a:rPr sz="1600" b="1" spc="2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финансирования </a:t>
            </a:r>
            <a:r>
              <a:rPr sz="1600" b="1" dirty="0">
                <a:latin typeface="Times New Roman"/>
                <a:cs typeface="Times New Roman"/>
              </a:rPr>
              <a:t>дефицита</a:t>
            </a:r>
            <a:r>
              <a:rPr sz="1600" b="1" spc="25" dirty="0">
                <a:latin typeface="Times New Roman"/>
                <a:cs typeface="Times New Roman"/>
              </a:rPr>
              <a:t> </a:t>
            </a:r>
            <a:r>
              <a:rPr sz="1600" b="1" spc="-20" dirty="0">
                <a:latin typeface="Times New Roman"/>
                <a:cs typeface="Times New Roman"/>
              </a:rPr>
              <a:t>бюджета:</a:t>
            </a:r>
            <a:endParaRPr sz="1600">
              <a:latin typeface="Times New Roman"/>
              <a:cs typeface="Times New Roman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385"/>
              </a:spcBef>
              <a:buFont typeface="Wingdings"/>
              <a:buChar char=""/>
              <a:tabLst>
                <a:tab pos="355600" algn="l"/>
              </a:tabLst>
            </a:pPr>
            <a:r>
              <a:rPr sz="1600" spc="-5" dirty="0">
                <a:latin typeface="Times New Roman"/>
                <a:cs typeface="Times New Roman"/>
              </a:rPr>
              <a:t>разница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между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полученными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и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погашенными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муниципальным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образованием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кредитами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кредитных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организаций;</a:t>
            </a:r>
            <a:endParaRPr sz="16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385"/>
              </a:spcBef>
              <a:buFont typeface="Wingdings"/>
              <a:buChar char=""/>
              <a:tabLst>
                <a:tab pos="355600" algn="l"/>
              </a:tabLst>
            </a:pPr>
            <a:r>
              <a:rPr sz="1600" spc="-5" dirty="0">
                <a:latin typeface="Times New Roman"/>
                <a:cs typeface="Times New Roman"/>
              </a:rPr>
              <a:t>разница между полученными и погашенными </a:t>
            </a:r>
            <a:r>
              <a:rPr sz="1600" dirty="0">
                <a:latin typeface="Times New Roman"/>
                <a:cs typeface="Times New Roman"/>
              </a:rPr>
              <a:t>муниципальным </a:t>
            </a:r>
            <a:r>
              <a:rPr sz="1600" spc="-5" dirty="0">
                <a:latin typeface="Times New Roman"/>
                <a:cs typeface="Times New Roman"/>
              </a:rPr>
              <a:t>образованием </a:t>
            </a:r>
            <a:r>
              <a:rPr sz="1600" spc="-15" dirty="0">
                <a:latin typeface="Times New Roman"/>
                <a:cs typeface="Times New Roman"/>
              </a:rPr>
              <a:t>бюджетными 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кредитами, предоставленными местному </a:t>
            </a:r>
            <a:r>
              <a:rPr sz="1600" spc="-20" dirty="0">
                <a:latin typeface="Times New Roman"/>
                <a:cs typeface="Times New Roman"/>
              </a:rPr>
              <a:t>бюджету </a:t>
            </a:r>
            <a:r>
              <a:rPr sz="1600" spc="-5" dirty="0">
                <a:latin typeface="Times New Roman"/>
                <a:cs typeface="Times New Roman"/>
              </a:rPr>
              <a:t>другими </a:t>
            </a:r>
            <a:r>
              <a:rPr sz="1600" spc="-10" dirty="0">
                <a:latin typeface="Times New Roman"/>
                <a:cs typeface="Times New Roman"/>
              </a:rPr>
              <a:t>бюджетами </a:t>
            </a:r>
            <a:r>
              <a:rPr sz="1600" spc="-15" dirty="0">
                <a:latin typeface="Times New Roman"/>
                <a:cs typeface="Times New Roman"/>
              </a:rPr>
              <a:t>бюджетной </a:t>
            </a:r>
            <a:r>
              <a:rPr sz="1600" spc="-5" dirty="0">
                <a:latin typeface="Times New Roman"/>
                <a:cs typeface="Times New Roman"/>
              </a:rPr>
              <a:t>системы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Российской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Федерации;</a:t>
            </a:r>
            <a:endParaRPr sz="160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spcBef>
                <a:spcPts val="385"/>
              </a:spcBef>
              <a:buFont typeface="Wingdings"/>
              <a:buChar char=""/>
              <a:tabLst>
                <a:tab pos="355600" algn="l"/>
              </a:tabLst>
            </a:pPr>
            <a:r>
              <a:rPr sz="1600" spc="-5" dirty="0">
                <a:latin typeface="Times New Roman"/>
                <a:cs typeface="Times New Roman"/>
              </a:rPr>
              <a:t>изменение</a:t>
            </a:r>
            <a:r>
              <a:rPr sz="1600" spc="6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остатков</a:t>
            </a:r>
            <a:r>
              <a:rPr sz="1600" spc="6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средств</a:t>
            </a:r>
            <a:r>
              <a:rPr sz="1600" spc="6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на</a:t>
            </a:r>
            <a:r>
              <a:rPr sz="1600" spc="6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счетах</a:t>
            </a:r>
            <a:r>
              <a:rPr sz="1600" spc="67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по</a:t>
            </a:r>
            <a:r>
              <a:rPr sz="1600" spc="66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учету</a:t>
            </a:r>
            <a:r>
              <a:rPr sz="1600" spc="6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средств</a:t>
            </a:r>
            <a:r>
              <a:rPr sz="1600" spc="6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местного</a:t>
            </a:r>
            <a:r>
              <a:rPr sz="1600" spc="66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бюджета</a:t>
            </a:r>
            <a:r>
              <a:rPr sz="1600" spc="66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</a:t>
            </a:r>
            <a:r>
              <a:rPr sz="1600" spc="6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течение</a:t>
            </a:r>
            <a:endParaRPr sz="1600">
              <a:latin typeface="Times New Roman"/>
              <a:cs typeface="Times New Roman"/>
            </a:endParaRPr>
          </a:p>
          <a:p>
            <a:pPr marL="355600" algn="just">
              <a:lnSpc>
                <a:spcPct val="100000"/>
              </a:lnSpc>
              <a:spcBef>
                <a:spcPts val="5"/>
              </a:spcBef>
            </a:pPr>
            <a:r>
              <a:rPr sz="1600" spc="-15" dirty="0">
                <a:latin typeface="Times New Roman"/>
                <a:cs typeface="Times New Roman"/>
              </a:rPr>
              <a:t>соответствующего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финансового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года;</a:t>
            </a:r>
            <a:endParaRPr sz="16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380"/>
              </a:spcBef>
              <a:buFont typeface="Wingdings"/>
              <a:buChar char=""/>
              <a:tabLst>
                <a:tab pos="355600" algn="l"/>
              </a:tabLst>
            </a:pPr>
            <a:r>
              <a:rPr sz="1600" spc="-5" dirty="0">
                <a:latin typeface="Times New Roman"/>
                <a:cs typeface="Times New Roman"/>
              </a:rPr>
              <a:t>поступления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от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продажи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акций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и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иных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форм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участия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капитале,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находящихся</a:t>
            </a:r>
            <a:r>
              <a:rPr sz="1600" spc="3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 </a:t>
            </a:r>
            <a:r>
              <a:rPr sz="1600" dirty="0">
                <a:latin typeface="Times New Roman"/>
                <a:cs typeface="Times New Roman"/>
              </a:rPr>
              <a:t> собственности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муниципального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образования;</a:t>
            </a:r>
            <a:endParaRPr sz="160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spcBef>
                <a:spcPts val="385"/>
              </a:spcBef>
              <a:buFont typeface="Wingdings"/>
              <a:buChar char=""/>
              <a:tabLst>
                <a:tab pos="355600" algn="l"/>
              </a:tabLst>
            </a:pPr>
            <a:r>
              <a:rPr sz="1600" spc="-15" dirty="0">
                <a:latin typeface="Times New Roman"/>
                <a:cs typeface="Times New Roman"/>
              </a:rPr>
              <a:t>объем</a:t>
            </a:r>
            <a:r>
              <a:rPr sz="1600" spc="-5" dirty="0">
                <a:latin typeface="Times New Roman"/>
                <a:cs typeface="Times New Roman"/>
              </a:rPr>
              <a:t> средств,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направляемых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на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исполнение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гарантий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муниципального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образования;</a:t>
            </a:r>
            <a:endParaRPr sz="1600">
              <a:latin typeface="Times New Roman"/>
              <a:cs typeface="Times New Roman"/>
            </a:endParaRPr>
          </a:p>
          <a:p>
            <a:pPr marL="355600" marR="6985" indent="-342900">
              <a:lnSpc>
                <a:spcPct val="100000"/>
              </a:lnSpc>
              <a:spcBef>
                <a:spcPts val="385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1600" spc="-15" dirty="0">
                <a:latin typeface="Times New Roman"/>
                <a:cs typeface="Times New Roman"/>
              </a:rPr>
              <a:t>объем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средств,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направляемых</a:t>
            </a:r>
            <a:r>
              <a:rPr sz="1600" dirty="0">
                <a:latin typeface="Times New Roman"/>
                <a:cs typeface="Times New Roman"/>
              </a:rPr>
              <a:t> на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погашение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иных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долговых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обязательств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муниципального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образования;</a:t>
            </a:r>
            <a:endParaRPr sz="1600">
              <a:latin typeface="Times New Roman"/>
              <a:cs typeface="Times New Roman"/>
            </a:endParaRPr>
          </a:p>
          <a:p>
            <a:pPr marL="355600" marR="7620" indent="-342900">
              <a:lnSpc>
                <a:spcPct val="100000"/>
              </a:lnSpc>
              <a:spcBef>
                <a:spcPts val="385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1600" spc="-5" dirty="0">
                <a:latin typeface="Times New Roman"/>
                <a:cs typeface="Times New Roman"/>
              </a:rPr>
              <a:t>разница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между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предоставленными</a:t>
            </a:r>
            <a:r>
              <a:rPr sz="1600" spc="1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и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полученными</a:t>
            </a:r>
            <a:r>
              <a:rPr sz="1600" spc="13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от</a:t>
            </a:r>
            <a:r>
              <a:rPr sz="1600" spc="10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возврата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предоставленных</a:t>
            </a:r>
            <a:r>
              <a:rPr sz="1600" spc="1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из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местного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бюджета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юридическим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лицам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бюджетных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кредитов;</a:t>
            </a:r>
            <a:endParaRPr sz="16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85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1600" spc="-10" dirty="0">
                <a:latin typeface="Times New Roman"/>
                <a:cs typeface="Times New Roman"/>
              </a:rPr>
              <a:t>иные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источники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(продажа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акций,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курсовая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разница,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исполнение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гарантий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и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др.)</a:t>
            </a:r>
            <a:endParaRPr sz="1600">
              <a:latin typeface="Times New Roman"/>
              <a:cs typeface="Times New Roman"/>
            </a:endParaRPr>
          </a:p>
        </p:txBody>
      </p:sp>
      <p:pic>
        <p:nvPicPr>
          <p:cNvPr id="13" name="Picture 2" descr="Coat of Arms of Likhoslavl (Tver oblast)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" y="84304"/>
            <a:ext cx="590889" cy="7445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602228" y="181101"/>
            <a:ext cx="255206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Правовая</a:t>
            </a:r>
            <a:r>
              <a:rPr sz="17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7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форма</a:t>
            </a:r>
            <a:r>
              <a:rPr sz="17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7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бюджета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1000" y="1524000"/>
            <a:ext cx="8077200" cy="38446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</a:pPr>
            <a:r>
              <a:rPr lang="ru-RU" sz="1800" spc="-20" dirty="0" smtClean="0">
                <a:latin typeface="Times New Roman"/>
                <a:cs typeface="Times New Roman"/>
              </a:rPr>
              <a:t>	</a:t>
            </a:r>
            <a:r>
              <a:rPr sz="1800" spc="-20" dirty="0" err="1" smtClean="0">
                <a:latin typeface="Times New Roman"/>
                <a:cs typeface="Times New Roman"/>
              </a:rPr>
              <a:t>Бюджет</a:t>
            </a:r>
            <a:r>
              <a:rPr lang="ru-RU" sz="1800" spc="-20" dirty="0" smtClean="0">
                <a:latin typeface="Times New Roman"/>
                <a:cs typeface="Times New Roman"/>
              </a:rPr>
              <a:t> Лихославльского муниципального округа </a:t>
            </a:r>
            <a:r>
              <a:rPr sz="1800" spc="-25" dirty="0" err="1" smtClean="0">
                <a:latin typeface="Times New Roman"/>
                <a:cs typeface="Times New Roman"/>
              </a:rPr>
              <a:t>Тверской</a:t>
            </a:r>
            <a:r>
              <a:rPr sz="1800" spc="-25" dirty="0" smtClean="0">
                <a:latin typeface="Times New Roman"/>
                <a:cs typeface="Times New Roman"/>
              </a:rPr>
              <a:t> </a:t>
            </a:r>
            <a:r>
              <a:rPr sz="1800" spc="-20" dirty="0" smtClean="0">
                <a:latin typeface="Times New Roman"/>
                <a:cs typeface="Times New Roman"/>
              </a:rPr>
              <a:t> </a:t>
            </a:r>
            <a:r>
              <a:rPr sz="1800" spc="-10" dirty="0" err="1">
                <a:latin typeface="Times New Roman"/>
                <a:cs typeface="Times New Roman"/>
              </a:rPr>
              <a:t>области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 err="1" smtClean="0">
                <a:latin typeface="Times New Roman"/>
                <a:cs typeface="Times New Roman"/>
              </a:rPr>
              <a:t>составля</a:t>
            </a:r>
            <a:r>
              <a:rPr lang="ru-RU" sz="1800" dirty="0" smtClean="0">
                <a:latin typeface="Times New Roman"/>
                <a:cs typeface="Times New Roman"/>
              </a:rPr>
              <a:t>е</a:t>
            </a:r>
            <a:r>
              <a:rPr sz="1800" dirty="0" err="1" smtClean="0">
                <a:latin typeface="Times New Roman"/>
                <a:cs typeface="Times New Roman"/>
              </a:rPr>
              <a:t>тся</a:t>
            </a:r>
            <a:r>
              <a:rPr sz="1800" spc="5" dirty="0" smtClean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 err="1" smtClean="0">
                <a:latin typeface="Times New Roman"/>
                <a:cs typeface="Times New Roman"/>
              </a:rPr>
              <a:t>утвержда</a:t>
            </a:r>
            <a:r>
              <a:rPr lang="ru-RU" sz="1800" spc="-5" dirty="0" smtClean="0">
                <a:latin typeface="Times New Roman"/>
                <a:cs typeface="Times New Roman"/>
              </a:rPr>
              <a:t>е</a:t>
            </a:r>
            <a:r>
              <a:rPr sz="1800" spc="-5" dirty="0" err="1" smtClean="0">
                <a:latin typeface="Times New Roman"/>
                <a:cs typeface="Times New Roman"/>
              </a:rPr>
              <a:t>тся</a:t>
            </a:r>
            <a:r>
              <a:rPr sz="1800" dirty="0" smtClean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сроком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на</a:t>
            </a:r>
            <a:r>
              <a:rPr sz="1800" dirty="0">
                <a:latin typeface="Times New Roman"/>
                <a:cs typeface="Times New Roman"/>
              </a:rPr>
              <a:t> 3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года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форме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решения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lang="ru-RU" sz="1800" spc="-5" dirty="0" smtClean="0">
                <a:latin typeface="Times New Roman"/>
                <a:cs typeface="Times New Roman"/>
              </a:rPr>
              <a:t>Думы Лихославльского муниципального округа</a:t>
            </a:r>
            <a:r>
              <a:rPr lang="ru-RU" sz="1800" b="1" spc="-5" dirty="0" smtClean="0">
                <a:latin typeface="Times New Roman"/>
                <a:cs typeface="Times New Roman"/>
              </a:rPr>
              <a:t> </a:t>
            </a:r>
            <a:r>
              <a:rPr sz="1800" dirty="0" smtClean="0">
                <a:latin typeface="Times New Roman"/>
                <a:cs typeface="Times New Roman"/>
              </a:rPr>
              <a:t>о </a:t>
            </a:r>
            <a:r>
              <a:rPr sz="1800" spc="-20" dirty="0">
                <a:latin typeface="Times New Roman"/>
                <a:cs typeface="Times New Roman"/>
              </a:rPr>
              <a:t>бюджете </a:t>
            </a:r>
            <a:r>
              <a:rPr sz="1800" spc="-5" dirty="0">
                <a:latin typeface="Times New Roman"/>
                <a:cs typeface="Times New Roman"/>
              </a:rPr>
              <a:t>на </a:t>
            </a:r>
            <a:r>
              <a:rPr sz="1800" spc="-15" dirty="0">
                <a:latin typeface="Times New Roman"/>
                <a:cs typeface="Times New Roman"/>
              </a:rPr>
              <a:t>очередной </a:t>
            </a:r>
            <a:r>
              <a:rPr sz="1800" spc="-5" dirty="0">
                <a:latin typeface="Times New Roman"/>
                <a:cs typeface="Times New Roman"/>
              </a:rPr>
              <a:t>финансовый </a:t>
            </a:r>
            <a:r>
              <a:rPr sz="1800" spc="-35" dirty="0">
                <a:latin typeface="Times New Roman"/>
                <a:cs typeface="Times New Roman"/>
              </a:rPr>
              <a:t>год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5" dirty="0" err="1">
                <a:latin typeface="Times New Roman"/>
                <a:cs typeface="Times New Roman"/>
              </a:rPr>
              <a:t>плановый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 err="1" smtClean="0">
                <a:latin typeface="Times New Roman"/>
                <a:cs typeface="Times New Roman"/>
              </a:rPr>
              <a:t>период</a:t>
            </a:r>
            <a:r>
              <a:rPr lang="ru-RU" spc="110" dirty="0">
                <a:latin typeface="Times New Roman"/>
                <a:cs typeface="Times New Roman"/>
              </a:rPr>
              <a:t> </a:t>
            </a:r>
            <a:r>
              <a:rPr lang="ru-RU" spc="110" dirty="0" smtClean="0">
                <a:latin typeface="Times New Roman"/>
                <a:cs typeface="Times New Roman"/>
              </a:rPr>
              <a:t>(ст. 169 Бюджетного кодекса РФ).</a:t>
            </a:r>
            <a:endParaRPr sz="1800" dirty="0">
              <a:latin typeface="Times New Roman"/>
              <a:cs typeface="Times New Roman"/>
            </a:endParaRPr>
          </a:p>
          <a:p>
            <a:pPr marL="355600" marR="5080" indent="-342900" algn="just">
              <a:spcBef>
                <a:spcPts val="865"/>
              </a:spcBef>
            </a:pPr>
            <a:r>
              <a:rPr lang="ru-RU" sz="1800" spc="-5" dirty="0" smtClean="0">
                <a:latin typeface="Times New Roman"/>
                <a:cs typeface="Times New Roman"/>
              </a:rPr>
              <a:t>	</a:t>
            </a:r>
            <a:r>
              <a:rPr sz="1800" spc="-5" dirty="0" err="1" smtClean="0">
                <a:latin typeface="Times New Roman"/>
                <a:cs typeface="Times New Roman"/>
              </a:rPr>
              <a:t>Проект</a:t>
            </a:r>
            <a:r>
              <a:rPr sz="1800" dirty="0" smtClean="0">
                <a:latin typeface="Times New Roman"/>
                <a:cs typeface="Times New Roman"/>
              </a:rPr>
              <a:t> </a:t>
            </a:r>
            <a:r>
              <a:rPr sz="1800" spc="-20" dirty="0" err="1">
                <a:latin typeface="Times New Roman"/>
                <a:cs typeface="Times New Roman"/>
              </a:rPr>
              <a:t>бюджета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lang="ru-RU" sz="1800" spc="-15" dirty="0" smtClean="0">
                <a:latin typeface="Times New Roman"/>
                <a:cs typeface="Times New Roman"/>
              </a:rPr>
              <a:t>Лихославльского муниципального округа </a:t>
            </a:r>
            <a:r>
              <a:rPr sz="1800" dirty="0" err="1" smtClean="0">
                <a:latin typeface="Times New Roman"/>
                <a:cs typeface="Times New Roman"/>
              </a:rPr>
              <a:t>составляется</a:t>
            </a:r>
            <a:r>
              <a:rPr sz="1800" spc="5" dirty="0" smtClean="0">
                <a:latin typeface="Times New Roman"/>
                <a:cs typeface="Times New Roman"/>
              </a:rPr>
              <a:t> </a:t>
            </a:r>
            <a:r>
              <a:rPr lang="ru-RU" spc="110" dirty="0">
                <a:latin typeface="Times New Roman"/>
                <a:cs typeface="Times New Roman"/>
              </a:rPr>
              <a:t>согласно Положения о бюджетном процессе в Лихославльском муниципальном округе Тв</a:t>
            </a:r>
            <a:r>
              <a:rPr lang="ru-RU" spc="-25" dirty="0">
                <a:latin typeface="Times New Roman"/>
                <a:cs typeface="Times New Roman"/>
              </a:rPr>
              <a:t>ерской</a:t>
            </a:r>
            <a:r>
              <a:rPr lang="ru-RU" spc="100" dirty="0">
                <a:latin typeface="Times New Roman"/>
                <a:cs typeface="Times New Roman"/>
              </a:rPr>
              <a:t> </a:t>
            </a:r>
            <a:r>
              <a:rPr lang="ru-RU" spc="-10" dirty="0">
                <a:latin typeface="Times New Roman"/>
                <a:cs typeface="Times New Roman"/>
              </a:rPr>
              <a:t>области, утвержденного решением Думы Лихославльского муниципального округа </a:t>
            </a:r>
            <a:r>
              <a:rPr lang="ru-RU" spc="-15" dirty="0">
                <a:latin typeface="Times New Roman"/>
                <a:cs typeface="Times New Roman"/>
              </a:rPr>
              <a:t>от</a:t>
            </a:r>
            <a:r>
              <a:rPr lang="ru-RU" spc="120" dirty="0">
                <a:latin typeface="Times New Roman"/>
                <a:cs typeface="Times New Roman"/>
              </a:rPr>
              <a:t> 2</a:t>
            </a:r>
            <a:r>
              <a:rPr lang="ru-RU" spc="-5" dirty="0">
                <a:latin typeface="Times New Roman"/>
                <a:cs typeface="Times New Roman"/>
              </a:rPr>
              <a:t>8.12.2021 № 8/74-1.</a:t>
            </a:r>
            <a:endParaRPr lang="ru-RU" dirty="0">
              <a:latin typeface="Times New Roman"/>
              <a:cs typeface="Times New Roman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869"/>
              </a:spcBef>
            </a:pPr>
            <a:r>
              <a:rPr lang="ru-RU" sz="1800" spc="-5" dirty="0" smtClean="0">
                <a:latin typeface="Times New Roman"/>
                <a:cs typeface="Times New Roman"/>
              </a:rPr>
              <a:t>	</a:t>
            </a:r>
            <a:r>
              <a:rPr sz="1800" spc="-5" dirty="0" err="1" smtClean="0">
                <a:latin typeface="Times New Roman"/>
                <a:cs typeface="Times New Roman"/>
              </a:rPr>
              <a:t>Планирование</a:t>
            </a:r>
            <a:r>
              <a:rPr sz="1800" dirty="0" smtClean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доходов,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расходов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источников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финансирования</a:t>
            </a:r>
            <a:r>
              <a:rPr sz="1800" dirty="0">
                <a:latin typeface="Times New Roman"/>
                <a:cs typeface="Times New Roman"/>
              </a:rPr>
              <a:t> дефицита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бюджета 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осуществляется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по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кодам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бюджетной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классификации,</a:t>
            </a:r>
            <a:r>
              <a:rPr sz="1800" dirty="0">
                <a:latin typeface="Times New Roman"/>
                <a:cs typeface="Times New Roman"/>
              </a:rPr>
              <a:t> в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разрезе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главных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администраторов </a:t>
            </a:r>
            <a:r>
              <a:rPr sz="1800" spc="-25" dirty="0">
                <a:latin typeface="Times New Roman"/>
                <a:cs typeface="Times New Roman"/>
              </a:rPr>
              <a:t>доходов,</a:t>
            </a:r>
            <a:r>
              <a:rPr sz="1800" spc="-20" dirty="0">
                <a:latin typeface="Times New Roman"/>
                <a:cs typeface="Times New Roman"/>
              </a:rPr>
              <a:t> главных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распорядителей </a:t>
            </a:r>
            <a:r>
              <a:rPr sz="1800" spc="-20" dirty="0">
                <a:latin typeface="Times New Roman"/>
                <a:cs typeface="Times New Roman"/>
              </a:rPr>
              <a:t>бюджетных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средств, </a:t>
            </a:r>
            <a:r>
              <a:rPr sz="1800" spc="-20" dirty="0">
                <a:latin typeface="Times New Roman"/>
                <a:cs typeface="Times New Roman"/>
              </a:rPr>
              <a:t>главных 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администраторов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источников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финансирования </a:t>
            </a:r>
            <a:r>
              <a:rPr sz="1800" dirty="0">
                <a:latin typeface="Times New Roman"/>
                <a:cs typeface="Times New Roman"/>
              </a:rPr>
              <a:t>дефицита </a:t>
            </a:r>
            <a:r>
              <a:rPr sz="1800" spc="-15" dirty="0">
                <a:latin typeface="Times New Roman"/>
                <a:cs typeface="Times New Roman"/>
              </a:rPr>
              <a:t>бюджета.</a:t>
            </a:r>
            <a:endParaRPr sz="1800" dirty="0">
              <a:latin typeface="Times New Roman"/>
              <a:cs typeface="Times New Roman"/>
            </a:endParaRPr>
          </a:p>
        </p:txBody>
      </p:sp>
      <p:pic>
        <p:nvPicPr>
          <p:cNvPr id="5" name="Picture 2" descr="Coat of Arms of Likhoslavl (Tver oblast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84304"/>
            <a:ext cx="590889" cy="7445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494533" y="181101"/>
            <a:ext cx="477456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Показатели,</a:t>
            </a:r>
            <a:r>
              <a:rPr sz="17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утверждаемые</a:t>
            </a:r>
            <a:r>
              <a:rPr sz="17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решением</a:t>
            </a:r>
            <a:r>
              <a:rPr sz="17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7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7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бюджете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1691" y="903198"/>
            <a:ext cx="8596630" cy="1736089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505"/>
              </a:spcBef>
            </a:pPr>
            <a:r>
              <a:rPr sz="1700" spc="-5" dirty="0">
                <a:latin typeface="Times New Roman"/>
                <a:cs typeface="Times New Roman"/>
              </a:rPr>
              <a:t>Решение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о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бюджете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содержит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текстовую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часть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и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приложения.</a:t>
            </a:r>
            <a:endParaRPr sz="1700">
              <a:latin typeface="Times New Roman"/>
              <a:cs typeface="Times New Roman"/>
            </a:endParaRPr>
          </a:p>
          <a:p>
            <a:pPr marL="622300" marR="5080" indent="-609600" algn="just">
              <a:lnSpc>
                <a:spcPct val="100000"/>
              </a:lnSpc>
              <a:spcBef>
                <a:spcPts val="409"/>
              </a:spcBef>
            </a:pPr>
            <a:r>
              <a:rPr sz="1700" dirty="0">
                <a:latin typeface="Times New Roman"/>
                <a:cs typeface="Times New Roman"/>
              </a:rPr>
              <a:t>В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решении</a:t>
            </a:r>
            <a:r>
              <a:rPr sz="1700" dirty="0">
                <a:latin typeface="Times New Roman"/>
                <a:cs typeface="Times New Roman"/>
              </a:rPr>
              <a:t> о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spc="-20" dirty="0">
                <a:latin typeface="Times New Roman"/>
                <a:cs typeface="Times New Roman"/>
              </a:rPr>
              <a:t>бюджете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должны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содержаться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b="1" spc="-15" dirty="0">
                <a:latin typeface="Times New Roman"/>
                <a:cs typeface="Times New Roman"/>
              </a:rPr>
              <a:t>основные</a:t>
            </a:r>
            <a:r>
              <a:rPr sz="1700" b="1" spc="-10" dirty="0">
                <a:latin typeface="Times New Roman"/>
                <a:cs typeface="Times New Roman"/>
              </a:rPr>
              <a:t> </a:t>
            </a:r>
            <a:r>
              <a:rPr sz="1700" b="1" spc="-5" dirty="0">
                <a:latin typeface="Times New Roman"/>
                <a:cs typeface="Times New Roman"/>
              </a:rPr>
              <a:t>характеристики</a:t>
            </a:r>
            <a:r>
              <a:rPr sz="1700" spc="-5" dirty="0">
                <a:latin typeface="Times New Roman"/>
                <a:cs typeface="Times New Roman"/>
              </a:rPr>
              <a:t>: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общий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объем 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25" dirty="0">
                <a:latin typeface="Times New Roman"/>
                <a:cs typeface="Times New Roman"/>
              </a:rPr>
              <a:t>доходов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бюджета,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общий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объем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20" dirty="0">
                <a:latin typeface="Times New Roman"/>
                <a:cs typeface="Times New Roman"/>
              </a:rPr>
              <a:t>расходов,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дефицит</a:t>
            </a:r>
            <a:r>
              <a:rPr sz="1700" dirty="0">
                <a:latin typeface="Times New Roman"/>
                <a:cs typeface="Times New Roman"/>
              </a:rPr>
              <a:t> (профицит)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бюджета,</a:t>
            </a:r>
            <a:r>
              <a:rPr sz="1700" spc="39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а</a:t>
            </a:r>
            <a:r>
              <a:rPr sz="1700" spc="42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также 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иные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показатели,</a:t>
            </a:r>
            <a:r>
              <a:rPr sz="1700" spc="-5" dirty="0">
                <a:latin typeface="Times New Roman"/>
                <a:cs typeface="Times New Roman"/>
              </a:rPr>
              <a:t> установленные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Бюджетным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30" dirty="0">
                <a:latin typeface="Times New Roman"/>
                <a:cs typeface="Times New Roman"/>
              </a:rPr>
              <a:t>кодексом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Российской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Федерации, 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Положением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о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spc="-20" dirty="0">
                <a:latin typeface="Times New Roman"/>
                <a:cs typeface="Times New Roman"/>
              </a:rPr>
              <a:t>бюджетном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spc="5" dirty="0">
                <a:latin typeface="Times New Roman"/>
                <a:cs typeface="Times New Roman"/>
              </a:rPr>
              <a:t>процессе.</a:t>
            </a:r>
            <a:endParaRPr sz="17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409"/>
              </a:spcBef>
            </a:pPr>
            <a:r>
              <a:rPr sz="1700" spc="-5" dirty="0">
                <a:latin typeface="Times New Roman"/>
                <a:cs typeface="Times New Roman"/>
              </a:rPr>
              <a:t>Решением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о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spc="-20" dirty="0">
                <a:latin typeface="Times New Roman"/>
                <a:cs typeface="Times New Roman"/>
              </a:rPr>
              <a:t>бюджете </a:t>
            </a:r>
            <a:r>
              <a:rPr sz="1700" spc="-5" dirty="0">
                <a:latin typeface="Times New Roman"/>
                <a:cs typeface="Times New Roman"/>
              </a:rPr>
              <a:t>утверждаются: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1691" y="2613507"/>
            <a:ext cx="8467725" cy="313499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622300" indent="-609600">
              <a:lnSpc>
                <a:spcPct val="100000"/>
              </a:lnSpc>
              <a:spcBef>
                <a:spcPts val="505"/>
              </a:spcBef>
              <a:buFont typeface="Wingdings"/>
              <a:buChar char=""/>
              <a:tabLst>
                <a:tab pos="621665" algn="l"/>
                <a:tab pos="622300" algn="l"/>
              </a:tabLst>
            </a:pPr>
            <a:r>
              <a:rPr sz="1700" spc="-10" dirty="0">
                <a:latin typeface="Times New Roman"/>
                <a:cs typeface="Times New Roman"/>
              </a:rPr>
              <a:t>перечень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главных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администраторов</a:t>
            </a:r>
            <a:r>
              <a:rPr sz="1700" spc="-35" dirty="0">
                <a:latin typeface="Times New Roman"/>
                <a:cs typeface="Times New Roman"/>
              </a:rPr>
              <a:t> </a:t>
            </a:r>
            <a:r>
              <a:rPr sz="1700" spc="-20" dirty="0">
                <a:latin typeface="Times New Roman"/>
                <a:cs typeface="Times New Roman"/>
              </a:rPr>
              <a:t>доходов;</a:t>
            </a:r>
            <a:endParaRPr sz="170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spcBef>
                <a:spcPts val="409"/>
              </a:spcBef>
              <a:buFont typeface="Wingdings"/>
              <a:buChar char=""/>
              <a:tabLst>
                <a:tab pos="621665" algn="l"/>
                <a:tab pos="622300" algn="l"/>
              </a:tabLst>
            </a:pPr>
            <a:r>
              <a:rPr sz="1700" spc="-10" dirty="0">
                <a:latin typeface="Times New Roman"/>
                <a:cs typeface="Times New Roman"/>
              </a:rPr>
              <a:t>перечень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главных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администраторов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spc="-20" dirty="0">
                <a:latin typeface="Times New Roman"/>
                <a:cs typeface="Times New Roman"/>
              </a:rPr>
              <a:t>источников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финансирования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5" dirty="0">
                <a:latin typeface="Times New Roman"/>
                <a:cs typeface="Times New Roman"/>
              </a:rPr>
              <a:t>дефицита</a:t>
            </a:r>
            <a:r>
              <a:rPr sz="1700" spc="-15" dirty="0">
                <a:latin typeface="Times New Roman"/>
                <a:cs typeface="Times New Roman"/>
              </a:rPr>
              <a:t> бюджета;</a:t>
            </a:r>
            <a:endParaRPr sz="170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spcBef>
                <a:spcPts val="405"/>
              </a:spcBef>
              <a:buFont typeface="Wingdings"/>
              <a:buChar char=""/>
              <a:tabLst>
                <a:tab pos="621665" algn="l"/>
                <a:tab pos="622300" algn="l"/>
              </a:tabLst>
            </a:pPr>
            <a:r>
              <a:rPr sz="1700" spc="-5" dirty="0">
                <a:latin typeface="Times New Roman"/>
                <a:cs typeface="Times New Roman"/>
              </a:rPr>
              <a:t>прогнозируемые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spc="-30" dirty="0">
                <a:latin typeface="Times New Roman"/>
                <a:cs typeface="Times New Roman"/>
              </a:rPr>
              <a:t>доходы</a:t>
            </a:r>
            <a:r>
              <a:rPr sz="1700" spc="-35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бюджета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по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КБК;</a:t>
            </a:r>
            <a:endParaRPr sz="170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spcBef>
                <a:spcPts val="409"/>
              </a:spcBef>
              <a:buFont typeface="Wingdings"/>
              <a:buChar char=""/>
              <a:tabLst>
                <a:tab pos="621665" algn="l"/>
                <a:tab pos="622300" algn="l"/>
              </a:tabLst>
            </a:pPr>
            <a:r>
              <a:rPr sz="1700" spc="-5" dirty="0">
                <a:latin typeface="Times New Roman"/>
                <a:cs typeface="Times New Roman"/>
              </a:rPr>
              <a:t>распределение</a:t>
            </a:r>
            <a:r>
              <a:rPr sz="1700" spc="-35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бюджетных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ассигнований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по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КБК;</a:t>
            </a:r>
            <a:endParaRPr sz="170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spcBef>
                <a:spcPts val="409"/>
              </a:spcBef>
              <a:buFont typeface="Wingdings"/>
              <a:buChar char=""/>
              <a:tabLst>
                <a:tab pos="621665" algn="l"/>
                <a:tab pos="622300" algn="l"/>
              </a:tabLst>
            </a:pPr>
            <a:r>
              <a:rPr sz="1700" spc="-10" dirty="0">
                <a:latin typeface="Times New Roman"/>
                <a:cs typeface="Times New Roman"/>
              </a:rPr>
              <a:t>ведомственная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структура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spc="-20" dirty="0">
                <a:latin typeface="Times New Roman"/>
                <a:cs typeface="Times New Roman"/>
              </a:rPr>
              <a:t>расходов</a:t>
            </a:r>
            <a:r>
              <a:rPr sz="1700" spc="-4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бюджета </a:t>
            </a:r>
            <a:r>
              <a:rPr sz="1700" dirty="0">
                <a:latin typeface="Times New Roman"/>
                <a:cs typeface="Times New Roman"/>
              </a:rPr>
              <a:t>– по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ГРБС;</a:t>
            </a:r>
            <a:endParaRPr sz="170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spcBef>
                <a:spcPts val="409"/>
              </a:spcBef>
              <a:buFont typeface="Wingdings"/>
              <a:buChar char=""/>
              <a:tabLst>
                <a:tab pos="621665" algn="l"/>
                <a:tab pos="622300" algn="l"/>
              </a:tabLst>
            </a:pPr>
            <a:r>
              <a:rPr sz="1700" spc="-15" dirty="0">
                <a:latin typeface="Times New Roman"/>
                <a:cs typeface="Times New Roman"/>
              </a:rPr>
              <a:t>объем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получаемых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и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(или) предоставляемых</a:t>
            </a:r>
            <a:r>
              <a:rPr sz="1700" spc="-15" dirty="0">
                <a:latin typeface="Times New Roman"/>
                <a:cs typeface="Times New Roman"/>
              </a:rPr>
              <a:t> межбюджетных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трансфертов;</a:t>
            </a:r>
            <a:endParaRPr sz="170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spcBef>
                <a:spcPts val="405"/>
              </a:spcBef>
              <a:buFont typeface="Wingdings"/>
              <a:buChar char=""/>
              <a:tabLst>
                <a:tab pos="621665" algn="l"/>
                <a:tab pos="622300" algn="l"/>
              </a:tabLst>
            </a:pPr>
            <a:r>
              <a:rPr sz="1700" spc="-5" dirty="0">
                <a:latin typeface="Times New Roman"/>
                <a:cs typeface="Times New Roman"/>
              </a:rPr>
              <a:t>общий </a:t>
            </a:r>
            <a:r>
              <a:rPr sz="1700" spc="-15" dirty="0">
                <a:latin typeface="Times New Roman"/>
                <a:cs typeface="Times New Roman"/>
              </a:rPr>
              <a:t>объем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условно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утверждаемых</a:t>
            </a:r>
            <a:r>
              <a:rPr sz="1700" spc="-5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(утвержденных)</a:t>
            </a:r>
            <a:r>
              <a:rPr sz="1700" spc="-45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расходов;</a:t>
            </a:r>
            <a:endParaRPr sz="170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spcBef>
                <a:spcPts val="409"/>
              </a:spcBef>
              <a:buFont typeface="Wingdings"/>
              <a:buChar char=""/>
              <a:tabLst>
                <a:tab pos="621665" algn="l"/>
                <a:tab pos="622300" algn="l"/>
              </a:tabLst>
            </a:pPr>
            <a:r>
              <a:rPr sz="1700" spc="-15" dirty="0">
                <a:latin typeface="Times New Roman"/>
                <a:cs typeface="Times New Roman"/>
              </a:rPr>
              <a:t>источники </a:t>
            </a:r>
            <a:r>
              <a:rPr sz="1700" spc="-5" dirty="0">
                <a:latin typeface="Times New Roman"/>
                <a:cs typeface="Times New Roman"/>
              </a:rPr>
              <a:t>финансирования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spc="5" dirty="0">
                <a:latin typeface="Times New Roman"/>
                <a:cs typeface="Times New Roman"/>
              </a:rPr>
              <a:t>дефицита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бюджета;</a:t>
            </a:r>
            <a:endParaRPr sz="170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spcBef>
                <a:spcPts val="405"/>
              </a:spcBef>
              <a:buFont typeface="Wingdings"/>
              <a:buChar char=""/>
              <a:tabLst>
                <a:tab pos="621665" algn="l"/>
                <a:tab pos="622300" algn="l"/>
              </a:tabLst>
            </a:pPr>
            <a:r>
              <a:rPr sz="1700" spc="-5" dirty="0">
                <a:latin typeface="Times New Roman"/>
                <a:cs typeface="Times New Roman"/>
              </a:rPr>
              <a:t>верхний предел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муниципального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долга;</a:t>
            </a: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1700" dirty="0">
                <a:latin typeface="Wingdings"/>
                <a:cs typeface="Wingdings"/>
              </a:rPr>
              <a:t></a:t>
            </a:r>
            <a:endParaRPr sz="17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48525" y="5463336"/>
            <a:ext cx="156654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5" dirty="0">
                <a:latin typeface="Times New Roman"/>
                <a:cs typeface="Times New Roman"/>
              </a:rPr>
              <a:t>муниципального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1691" y="5463336"/>
            <a:ext cx="6828790" cy="1166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 marR="5080">
              <a:lnSpc>
                <a:spcPct val="100000"/>
              </a:lnSpc>
              <a:spcBef>
                <a:spcPts val="100"/>
              </a:spcBef>
              <a:tabLst>
                <a:tab pos="1400810" algn="l"/>
                <a:tab pos="2317115" algn="l"/>
                <a:tab pos="3551554" algn="l"/>
                <a:tab pos="4342765" algn="l"/>
                <a:tab pos="5330190" algn="l"/>
              </a:tabLst>
            </a:pPr>
            <a:r>
              <a:rPr sz="1700" dirty="0">
                <a:latin typeface="Times New Roman"/>
                <a:cs typeface="Times New Roman"/>
              </a:rPr>
              <a:t>о</a:t>
            </a:r>
            <a:r>
              <a:rPr sz="1700" spc="-55" dirty="0">
                <a:latin typeface="Times New Roman"/>
                <a:cs typeface="Times New Roman"/>
              </a:rPr>
              <a:t>б</a:t>
            </a:r>
            <a:r>
              <a:rPr sz="1700" spc="-5" dirty="0">
                <a:latin typeface="Times New Roman"/>
                <a:cs typeface="Times New Roman"/>
              </a:rPr>
              <a:t>ъ</a:t>
            </a:r>
            <a:r>
              <a:rPr sz="1700" spc="-10" dirty="0">
                <a:latin typeface="Times New Roman"/>
                <a:cs typeface="Times New Roman"/>
              </a:rPr>
              <a:t>е</a:t>
            </a:r>
            <a:r>
              <a:rPr sz="1700" dirty="0">
                <a:latin typeface="Times New Roman"/>
                <a:cs typeface="Times New Roman"/>
              </a:rPr>
              <a:t>м	</a:t>
            </a:r>
            <a:r>
              <a:rPr sz="1700" spc="-15" dirty="0">
                <a:latin typeface="Times New Roman"/>
                <a:cs typeface="Times New Roman"/>
              </a:rPr>
              <a:t>с</a:t>
            </a:r>
            <a:r>
              <a:rPr sz="1700" dirty="0">
                <a:latin typeface="Times New Roman"/>
                <a:cs typeface="Times New Roman"/>
              </a:rPr>
              <a:t>р</a:t>
            </a:r>
            <a:r>
              <a:rPr sz="1700" spc="-25" dirty="0">
                <a:latin typeface="Times New Roman"/>
                <a:cs typeface="Times New Roman"/>
              </a:rPr>
              <a:t>е</a:t>
            </a:r>
            <a:r>
              <a:rPr sz="1700" spc="-15" dirty="0">
                <a:latin typeface="Times New Roman"/>
                <a:cs typeface="Times New Roman"/>
              </a:rPr>
              <a:t>д</a:t>
            </a:r>
            <a:r>
              <a:rPr sz="1700" dirty="0">
                <a:latin typeface="Times New Roman"/>
                <a:cs typeface="Times New Roman"/>
              </a:rPr>
              <a:t>с</a:t>
            </a:r>
            <a:r>
              <a:rPr sz="1700" spc="-15" dirty="0">
                <a:latin typeface="Times New Roman"/>
                <a:cs typeface="Times New Roman"/>
              </a:rPr>
              <a:t>т</a:t>
            </a:r>
            <a:r>
              <a:rPr sz="1700" dirty="0">
                <a:latin typeface="Times New Roman"/>
                <a:cs typeface="Times New Roman"/>
              </a:rPr>
              <a:t>в	р</a:t>
            </a:r>
            <a:r>
              <a:rPr sz="1700" spc="20" dirty="0">
                <a:latin typeface="Times New Roman"/>
                <a:cs typeface="Times New Roman"/>
              </a:rPr>
              <a:t>е</a:t>
            </a:r>
            <a:r>
              <a:rPr sz="1700" dirty="0">
                <a:latin typeface="Times New Roman"/>
                <a:cs typeface="Times New Roman"/>
              </a:rPr>
              <a:t>зе</a:t>
            </a:r>
            <a:r>
              <a:rPr sz="1700" spc="-15" dirty="0">
                <a:latin typeface="Times New Roman"/>
                <a:cs typeface="Times New Roman"/>
              </a:rPr>
              <a:t>р</a:t>
            </a:r>
            <a:r>
              <a:rPr sz="1700" spc="-5" dirty="0">
                <a:latin typeface="Times New Roman"/>
                <a:cs typeface="Times New Roman"/>
              </a:rPr>
              <a:t>вно</a:t>
            </a:r>
            <a:r>
              <a:rPr sz="1700" spc="-55" dirty="0">
                <a:latin typeface="Times New Roman"/>
                <a:cs typeface="Times New Roman"/>
              </a:rPr>
              <a:t>г</a:t>
            </a:r>
            <a:r>
              <a:rPr sz="1700" dirty="0">
                <a:latin typeface="Times New Roman"/>
                <a:cs typeface="Times New Roman"/>
              </a:rPr>
              <a:t>о	фонда	</a:t>
            </a:r>
            <a:r>
              <a:rPr sz="1700" spc="-10" dirty="0">
                <a:latin typeface="Times New Roman"/>
                <a:cs typeface="Times New Roman"/>
              </a:rPr>
              <a:t>м</a:t>
            </a:r>
            <a:r>
              <a:rPr sz="1700" spc="45" dirty="0">
                <a:latin typeface="Times New Roman"/>
                <a:cs typeface="Times New Roman"/>
              </a:rPr>
              <a:t>е</a:t>
            </a:r>
            <a:r>
              <a:rPr sz="1700" spc="-15" dirty="0">
                <a:latin typeface="Times New Roman"/>
                <a:cs typeface="Times New Roman"/>
              </a:rPr>
              <a:t>с</a:t>
            </a:r>
            <a:r>
              <a:rPr sz="1700" dirty="0">
                <a:latin typeface="Times New Roman"/>
                <a:cs typeface="Times New Roman"/>
              </a:rPr>
              <a:t>тной	админ</a:t>
            </a:r>
            <a:r>
              <a:rPr sz="1700" spc="-15" dirty="0">
                <a:latin typeface="Times New Roman"/>
                <a:cs typeface="Times New Roman"/>
              </a:rPr>
              <a:t>и</a:t>
            </a:r>
            <a:r>
              <a:rPr sz="1700" dirty="0">
                <a:latin typeface="Times New Roman"/>
                <a:cs typeface="Times New Roman"/>
              </a:rPr>
              <a:t>с</a:t>
            </a:r>
            <a:r>
              <a:rPr sz="1700" spc="5" dirty="0">
                <a:latin typeface="Times New Roman"/>
                <a:cs typeface="Times New Roman"/>
              </a:rPr>
              <a:t>т</a:t>
            </a:r>
            <a:r>
              <a:rPr sz="1700" dirty="0">
                <a:latin typeface="Times New Roman"/>
                <a:cs typeface="Times New Roman"/>
              </a:rPr>
              <a:t>рац</a:t>
            </a:r>
            <a:r>
              <a:rPr sz="1700" spc="-15" dirty="0">
                <a:latin typeface="Times New Roman"/>
                <a:cs typeface="Times New Roman"/>
              </a:rPr>
              <a:t>и</a:t>
            </a:r>
            <a:r>
              <a:rPr sz="1700" spc="-5" dirty="0">
                <a:latin typeface="Times New Roman"/>
                <a:cs typeface="Times New Roman"/>
              </a:rPr>
              <a:t>и,  </a:t>
            </a:r>
            <a:r>
              <a:rPr sz="1700" spc="-15" dirty="0">
                <a:latin typeface="Times New Roman"/>
                <a:cs typeface="Times New Roman"/>
              </a:rPr>
              <a:t>дорожного</a:t>
            </a:r>
            <a:r>
              <a:rPr sz="1700" dirty="0">
                <a:latin typeface="Times New Roman"/>
                <a:cs typeface="Times New Roman"/>
              </a:rPr>
              <a:t> фонда;</a:t>
            </a:r>
            <a:endParaRPr sz="170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spcBef>
                <a:spcPts val="409"/>
              </a:spcBef>
              <a:buFont typeface="Wingdings"/>
              <a:buChar char=""/>
              <a:tabLst>
                <a:tab pos="621665" algn="l"/>
                <a:tab pos="622300" algn="l"/>
              </a:tabLst>
            </a:pPr>
            <a:r>
              <a:rPr sz="1700" spc="-5" dirty="0">
                <a:latin typeface="Times New Roman"/>
                <a:cs typeface="Times New Roman"/>
              </a:rPr>
              <a:t>программа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муниципальных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внутренних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заимствований;</a:t>
            </a:r>
            <a:endParaRPr sz="170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spcBef>
                <a:spcPts val="409"/>
              </a:spcBef>
              <a:buFont typeface="Wingdings"/>
              <a:buChar char=""/>
              <a:tabLst>
                <a:tab pos="621665" algn="l"/>
                <a:tab pos="622300" algn="l"/>
              </a:tabLst>
            </a:pPr>
            <a:r>
              <a:rPr sz="1700" spc="-5" dirty="0">
                <a:latin typeface="Times New Roman"/>
                <a:cs typeface="Times New Roman"/>
              </a:rPr>
              <a:t>иные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показатели.</a:t>
            </a:r>
            <a:endParaRPr sz="1700">
              <a:latin typeface="Times New Roman"/>
              <a:cs typeface="Times New Roman"/>
            </a:endParaRPr>
          </a:p>
        </p:txBody>
      </p:sp>
      <p:pic>
        <p:nvPicPr>
          <p:cNvPr id="8" name="Picture 2" descr="Coat of Arms of Likhoslavl (Tver oblast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84304"/>
            <a:ext cx="590889" cy="7445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996944" y="171450"/>
            <a:ext cx="1758314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FFFFFF"/>
                </a:solidFill>
                <a:latin typeface="Times New Roman"/>
                <a:cs typeface="Times New Roman"/>
              </a:rPr>
              <a:t>Понятие</a:t>
            </a:r>
            <a:r>
              <a:rPr sz="17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7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бюджета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286000" y="1905000"/>
            <a:ext cx="640080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03300" algn="l"/>
              </a:tabLst>
            </a:pPr>
            <a:r>
              <a:rPr sz="2000" b="1" spc="-25" dirty="0">
                <a:solidFill>
                  <a:srgbClr val="003300"/>
                </a:solidFill>
                <a:latin typeface="Times New Roman"/>
                <a:cs typeface="Times New Roman"/>
              </a:rPr>
              <a:t>Бюджет</a:t>
            </a:r>
            <a:r>
              <a:rPr sz="1800" b="1" spc="-25" dirty="0">
                <a:solidFill>
                  <a:srgbClr val="003300"/>
                </a:solidFill>
                <a:latin typeface="Times New Roman"/>
                <a:cs typeface="Times New Roman"/>
              </a:rPr>
              <a:t>	</a:t>
            </a:r>
            <a:r>
              <a:rPr sz="2000" b="1" spc="-10" dirty="0">
                <a:solidFill>
                  <a:srgbClr val="003300"/>
                </a:solidFill>
                <a:latin typeface="Times New Roman"/>
                <a:cs typeface="Times New Roman"/>
              </a:rPr>
              <a:t>муниципального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57800" y="1905000"/>
            <a:ext cx="158496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95425" algn="l"/>
              </a:tabLst>
            </a:pPr>
            <a:r>
              <a:rPr sz="2000" b="1" spc="10" dirty="0">
                <a:solidFill>
                  <a:srgbClr val="003300"/>
                </a:solidFill>
                <a:latin typeface="Times New Roman"/>
                <a:cs typeface="Times New Roman"/>
              </a:rPr>
              <a:t>о</a:t>
            </a:r>
            <a:r>
              <a:rPr sz="2000" b="1" dirty="0">
                <a:solidFill>
                  <a:srgbClr val="003300"/>
                </a:solidFill>
                <a:latin typeface="Times New Roman"/>
                <a:cs typeface="Times New Roman"/>
              </a:rPr>
              <a:t>бра</a:t>
            </a:r>
            <a:r>
              <a:rPr sz="2000" b="1" spc="-20" dirty="0">
                <a:solidFill>
                  <a:srgbClr val="003300"/>
                </a:solidFill>
                <a:latin typeface="Times New Roman"/>
                <a:cs typeface="Times New Roman"/>
              </a:rPr>
              <a:t>з</a:t>
            </a:r>
            <a:r>
              <a:rPr sz="2000" b="1" spc="-50" dirty="0">
                <a:solidFill>
                  <a:srgbClr val="003300"/>
                </a:solidFill>
                <a:latin typeface="Times New Roman"/>
                <a:cs typeface="Times New Roman"/>
              </a:rPr>
              <a:t>о</a:t>
            </a:r>
            <a:r>
              <a:rPr sz="20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в</a:t>
            </a:r>
            <a:r>
              <a:rPr sz="2000" b="1" spc="10" dirty="0">
                <a:solidFill>
                  <a:srgbClr val="003300"/>
                </a:solidFill>
                <a:latin typeface="Times New Roman"/>
                <a:cs typeface="Times New Roman"/>
              </a:rPr>
              <a:t>а</a:t>
            </a:r>
            <a:r>
              <a:rPr sz="20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ни</a:t>
            </a:r>
            <a:r>
              <a:rPr sz="2000" b="1" dirty="0">
                <a:solidFill>
                  <a:srgbClr val="003300"/>
                </a:solidFill>
                <a:latin typeface="Times New Roman"/>
                <a:cs typeface="Times New Roman"/>
              </a:rPr>
              <a:t>я</a:t>
            </a:r>
            <a:r>
              <a:rPr sz="1800" b="1" dirty="0">
                <a:solidFill>
                  <a:srgbClr val="003300"/>
                </a:solidFill>
                <a:latin typeface="Times New Roman"/>
                <a:cs typeface="Times New Roman"/>
              </a:rPr>
              <a:t>	-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body" idx="1"/>
          </p:nvPr>
        </p:nvSpPr>
        <p:spPr>
          <a:xfrm>
            <a:off x="236989" y="2209800"/>
            <a:ext cx="8182609" cy="2167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  <a:tabLst>
                <a:tab pos="1175385" algn="l"/>
                <a:tab pos="2146300" algn="l"/>
                <a:tab pos="4028440" algn="l"/>
                <a:tab pos="4536440" algn="l"/>
                <a:tab pos="5965825" algn="l"/>
                <a:tab pos="7359015" algn="l"/>
                <a:tab pos="8046720" algn="l"/>
              </a:tabLst>
            </a:pPr>
            <a:r>
              <a:rPr lang="ru-RU" sz="2000" dirty="0"/>
              <a:t>ф</a:t>
            </a:r>
            <a:r>
              <a:rPr lang="ru-RU" sz="2000" dirty="0" smtClean="0"/>
              <a:t>орма образования и р</a:t>
            </a:r>
            <a:r>
              <a:rPr lang="ru-RU" sz="2000" dirty="0" smtClean="0"/>
              <a:t>асходования </a:t>
            </a:r>
            <a:r>
              <a:rPr sz="2000" dirty="0" err="1" smtClean="0"/>
              <a:t>дене</a:t>
            </a:r>
            <a:r>
              <a:rPr sz="2000" spc="5" dirty="0" err="1" smtClean="0"/>
              <a:t>ж</a:t>
            </a:r>
            <a:r>
              <a:rPr sz="2000" spc="-5" dirty="0" err="1" smtClean="0"/>
              <a:t>ны</a:t>
            </a:r>
            <a:r>
              <a:rPr sz="2000" dirty="0" err="1" smtClean="0"/>
              <a:t>х</a:t>
            </a:r>
            <a:r>
              <a:rPr lang="ru-RU" sz="2000" dirty="0" smtClean="0"/>
              <a:t> </a:t>
            </a:r>
            <a:r>
              <a:rPr sz="2000" dirty="0" err="1" smtClean="0"/>
              <a:t>ср</a:t>
            </a:r>
            <a:r>
              <a:rPr sz="2000" spc="-30" dirty="0" err="1" smtClean="0"/>
              <a:t>е</a:t>
            </a:r>
            <a:r>
              <a:rPr sz="2000" dirty="0" err="1" smtClean="0"/>
              <a:t>дст</a:t>
            </a:r>
            <a:r>
              <a:rPr sz="2000" spc="-5" dirty="0" err="1" smtClean="0"/>
              <a:t>в</a:t>
            </a:r>
            <a:r>
              <a:rPr sz="2000" dirty="0"/>
              <a:t>,	</a:t>
            </a:r>
            <a:r>
              <a:rPr sz="2000" spc="-5" dirty="0" err="1" smtClean="0"/>
              <a:t>пр</a:t>
            </a:r>
            <a:r>
              <a:rPr sz="2000" spc="-25" dirty="0" err="1" smtClean="0"/>
              <a:t>е</a:t>
            </a:r>
            <a:r>
              <a:rPr sz="2000" dirty="0" err="1" smtClean="0"/>
              <a:t>д</a:t>
            </a:r>
            <a:r>
              <a:rPr sz="2000" spc="-10" dirty="0" err="1" smtClean="0"/>
              <a:t>н</a:t>
            </a:r>
            <a:r>
              <a:rPr sz="2000" dirty="0" err="1" smtClean="0"/>
              <a:t>азн</a:t>
            </a:r>
            <a:r>
              <a:rPr sz="2000" spc="-70" dirty="0" err="1" smtClean="0"/>
              <a:t>а</a:t>
            </a:r>
            <a:r>
              <a:rPr sz="2000" spc="-10" dirty="0" err="1" smtClean="0"/>
              <a:t>ч</a:t>
            </a:r>
            <a:r>
              <a:rPr sz="2000" dirty="0" err="1" smtClean="0"/>
              <a:t>енных</a:t>
            </a:r>
            <a:r>
              <a:rPr lang="ru-RU" sz="2000" dirty="0" smtClean="0"/>
              <a:t> </a:t>
            </a:r>
            <a:r>
              <a:rPr sz="2000" dirty="0" err="1" smtClean="0"/>
              <a:t>для</a:t>
            </a:r>
            <a:r>
              <a:rPr lang="ru-RU" sz="2000" dirty="0" smtClean="0"/>
              <a:t> </a:t>
            </a:r>
            <a:r>
              <a:rPr sz="2000" dirty="0" err="1" smtClean="0"/>
              <a:t>ф</a:t>
            </a:r>
            <a:r>
              <a:rPr sz="2000" spc="-10" dirty="0" err="1" smtClean="0"/>
              <a:t>и</a:t>
            </a:r>
            <a:r>
              <a:rPr sz="2000" spc="-5" dirty="0" err="1" smtClean="0"/>
              <a:t>нансо</a:t>
            </a:r>
            <a:r>
              <a:rPr sz="2000" spc="-10" dirty="0" err="1" smtClean="0"/>
              <a:t>в</a:t>
            </a:r>
            <a:r>
              <a:rPr sz="2000" dirty="0" err="1" smtClean="0"/>
              <a:t>о</a:t>
            </a:r>
            <a:r>
              <a:rPr sz="2000" spc="-45" dirty="0" err="1" smtClean="0"/>
              <a:t>г</a:t>
            </a:r>
            <a:r>
              <a:rPr sz="2000" dirty="0" err="1" smtClean="0"/>
              <a:t>о</a:t>
            </a:r>
            <a:r>
              <a:rPr lang="ru-RU" sz="2000" dirty="0" smtClean="0"/>
              <a:t> </a:t>
            </a:r>
            <a:r>
              <a:rPr sz="2000" spc="-15" dirty="0" err="1" smtClean="0"/>
              <a:t>о</a:t>
            </a:r>
            <a:r>
              <a:rPr sz="2000" spc="-30" dirty="0" err="1" smtClean="0"/>
              <a:t>б</a:t>
            </a:r>
            <a:r>
              <a:rPr sz="2000" spc="50" dirty="0" err="1" smtClean="0"/>
              <a:t>е</a:t>
            </a:r>
            <a:r>
              <a:rPr sz="2000" dirty="0" err="1" smtClean="0"/>
              <a:t>сп</a:t>
            </a:r>
            <a:r>
              <a:rPr sz="2000" spc="-45" dirty="0" err="1" smtClean="0"/>
              <a:t>е</a:t>
            </a:r>
            <a:r>
              <a:rPr sz="2000" spc="-10" dirty="0" err="1" smtClean="0"/>
              <a:t>ч</a:t>
            </a:r>
            <a:r>
              <a:rPr sz="2000" dirty="0" err="1" smtClean="0"/>
              <a:t>ения</a:t>
            </a:r>
            <a:r>
              <a:rPr lang="ru-RU" sz="2000" dirty="0" smtClean="0"/>
              <a:t> </a:t>
            </a:r>
            <a:r>
              <a:rPr sz="2000" dirty="0" err="1" smtClean="0"/>
              <a:t>з</a:t>
            </a:r>
            <a:r>
              <a:rPr sz="2000" spc="-15" dirty="0" err="1" smtClean="0"/>
              <a:t>а</a:t>
            </a:r>
            <a:r>
              <a:rPr sz="2000" dirty="0" err="1" smtClean="0"/>
              <a:t>д</a:t>
            </a:r>
            <a:r>
              <a:rPr sz="2000" spc="-75" dirty="0" err="1" smtClean="0"/>
              <a:t>а</a:t>
            </a:r>
            <a:r>
              <a:rPr sz="2000" dirty="0" err="1" smtClean="0"/>
              <a:t>ч</a:t>
            </a:r>
            <a:r>
              <a:rPr lang="ru-RU" sz="2000" dirty="0" smtClean="0"/>
              <a:t> </a:t>
            </a:r>
            <a:r>
              <a:rPr sz="2000" dirty="0" smtClean="0"/>
              <a:t>и  </a:t>
            </a:r>
            <a:r>
              <a:rPr sz="2000" spc="-10" dirty="0"/>
              <a:t>функций</a:t>
            </a:r>
            <a:r>
              <a:rPr sz="2000" spc="-25" dirty="0"/>
              <a:t> </a:t>
            </a:r>
            <a:r>
              <a:rPr sz="2000" spc="-5" dirty="0"/>
              <a:t>местного</a:t>
            </a:r>
            <a:r>
              <a:rPr sz="2000" spc="-20" dirty="0"/>
              <a:t> </a:t>
            </a:r>
            <a:r>
              <a:rPr sz="2000" spc="-5" dirty="0"/>
              <a:t>самоуправления.</a:t>
            </a:r>
          </a:p>
          <a:p>
            <a:pPr marL="726440" algn="ctr">
              <a:lnSpc>
                <a:spcPct val="100000"/>
              </a:lnSpc>
            </a:pPr>
            <a:endParaRPr lang="ru-RU" sz="2000" spc="-5" dirty="0" smtClean="0"/>
          </a:p>
          <a:p>
            <a:pPr marL="726440" algn="ctr">
              <a:lnSpc>
                <a:spcPct val="100000"/>
              </a:lnSpc>
            </a:pPr>
            <a:r>
              <a:rPr sz="2000" spc="-5" dirty="0" err="1" smtClean="0"/>
              <a:t>Каждое</a:t>
            </a:r>
            <a:r>
              <a:rPr sz="2000" spc="-20" dirty="0" smtClean="0"/>
              <a:t> </a:t>
            </a:r>
            <a:r>
              <a:rPr sz="2000" dirty="0"/>
              <a:t>муниципальное </a:t>
            </a:r>
            <a:r>
              <a:rPr sz="2000" spc="-5" dirty="0"/>
              <a:t>образование</a:t>
            </a:r>
            <a:r>
              <a:rPr sz="2000" spc="-10" dirty="0"/>
              <a:t> </a:t>
            </a:r>
            <a:r>
              <a:rPr sz="2000" spc="-5" dirty="0"/>
              <a:t>имеет</a:t>
            </a:r>
            <a:r>
              <a:rPr sz="2000" spc="-15" dirty="0"/>
              <a:t> </a:t>
            </a:r>
            <a:r>
              <a:rPr sz="2000" dirty="0"/>
              <a:t>собственный</a:t>
            </a:r>
            <a:r>
              <a:rPr sz="2000" spc="-20" dirty="0"/>
              <a:t> </a:t>
            </a:r>
            <a:r>
              <a:rPr sz="2000" spc="-40" dirty="0"/>
              <a:t>бюджет.</a:t>
            </a: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endParaRPr sz="2000" dirty="0"/>
          </a:p>
          <a:p>
            <a:pPr marL="821055">
              <a:lnSpc>
                <a:spcPct val="100000"/>
              </a:lnSpc>
            </a:pPr>
            <a:r>
              <a:rPr sz="2000" b="1" spc="-25" dirty="0"/>
              <a:t>Бюджеты</a:t>
            </a:r>
            <a:r>
              <a:rPr sz="2000" b="1" dirty="0"/>
              <a:t> </a:t>
            </a:r>
            <a:r>
              <a:rPr sz="2000" b="1" spc="-5" dirty="0"/>
              <a:t>муниципальных</a:t>
            </a:r>
            <a:r>
              <a:rPr sz="2000" b="1" spc="10" dirty="0"/>
              <a:t> </a:t>
            </a:r>
            <a:r>
              <a:rPr sz="2000" b="1" spc="-10" dirty="0"/>
              <a:t>образований</a:t>
            </a:r>
            <a:r>
              <a:rPr sz="2000" b="1" spc="30" dirty="0"/>
              <a:t> </a:t>
            </a:r>
            <a:r>
              <a:rPr sz="2000" b="1" dirty="0"/>
              <a:t>–</a:t>
            </a:r>
            <a:r>
              <a:rPr sz="2000" b="1" spc="-5" dirty="0"/>
              <a:t> </a:t>
            </a:r>
            <a:r>
              <a:rPr sz="2000" spc="5" dirty="0"/>
              <a:t>местные</a:t>
            </a:r>
            <a:r>
              <a:rPr sz="2000" spc="-20" dirty="0"/>
              <a:t> </a:t>
            </a:r>
            <a:r>
              <a:rPr sz="2000" spc="-15" dirty="0"/>
              <a:t>бюджеты.</a:t>
            </a:r>
          </a:p>
        </p:txBody>
      </p:sp>
      <p:pic>
        <p:nvPicPr>
          <p:cNvPr id="19" name="Picture 2" descr="Coat of Arms of Likhoslavl (Tver oblast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84304"/>
            <a:ext cx="590889" cy="7445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865879" y="173227"/>
            <a:ext cx="202692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Бюджетный</a:t>
            </a:r>
            <a:r>
              <a:rPr sz="17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FFFFFF"/>
                </a:solidFill>
                <a:latin typeface="Times New Roman"/>
                <a:cs typeface="Times New Roman"/>
              </a:rPr>
              <a:t>процесс</a:t>
            </a:r>
            <a:endParaRPr sz="17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0562" y="1114044"/>
            <a:ext cx="1118907" cy="17830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72030" y="1155191"/>
            <a:ext cx="732638" cy="16002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26136" y="2564892"/>
            <a:ext cx="3118104" cy="20573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313740" y="1033653"/>
            <a:ext cx="8524240" cy="46852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</a:pPr>
            <a:r>
              <a:rPr sz="1600" b="1" spc="-20" dirty="0">
                <a:solidFill>
                  <a:srgbClr val="003300"/>
                </a:solidFill>
                <a:latin typeface="Times New Roman"/>
                <a:cs typeface="Times New Roman"/>
              </a:rPr>
              <a:t>Бюджетный</a:t>
            </a:r>
            <a:r>
              <a:rPr sz="1600" b="1" spc="-1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3300"/>
                </a:solidFill>
                <a:latin typeface="Times New Roman"/>
                <a:cs typeface="Times New Roman"/>
              </a:rPr>
              <a:t>процесс</a:t>
            </a:r>
            <a:r>
              <a:rPr sz="1600" b="1" spc="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3300"/>
                </a:solidFill>
                <a:latin typeface="Times New Roman"/>
                <a:cs typeface="Times New Roman"/>
              </a:rPr>
              <a:t>–</a:t>
            </a:r>
            <a:r>
              <a:rPr sz="1600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3300"/>
                </a:solidFill>
                <a:latin typeface="Times New Roman"/>
                <a:cs typeface="Times New Roman"/>
              </a:rPr>
              <a:t>регламентируемая</a:t>
            </a:r>
            <a:r>
              <a:rPr sz="1600" spc="-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003300"/>
                </a:solidFill>
                <a:latin typeface="Times New Roman"/>
                <a:cs typeface="Times New Roman"/>
              </a:rPr>
              <a:t>законодательством</a:t>
            </a:r>
            <a:r>
              <a:rPr sz="1600" spc="-10" dirty="0">
                <a:solidFill>
                  <a:srgbClr val="003300"/>
                </a:solidFill>
                <a:latin typeface="Times New Roman"/>
                <a:cs typeface="Times New Roman"/>
              </a:rPr>
              <a:t> Российской</a:t>
            </a:r>
            <a:r>
              <a:rPr sz="1600" spc="-5" dirty="0">
                <a:solidFill>
                  <a:srgbClr val="003300"/>
                </a:solidFill>
                <a:latin typeface="Times New Roman"/>
                <a:cs typeface="Times New Roman"/>
              </a:rPr>
              <a:t> Федерации </a:t>
            </a:r>
            <a:r>
              <a:rPr sz="1600" dirty="0">
                <a:solidFill>
                  <a:srgbClr val="003300"/>
                </a:solidFill>
                <a:latin typeface="Times New Roman"/>
                <a:cs typeface="Times New Roman"/>
              </a:rPr>
              <a:t> деятельность органов </a:t>
            </a:r>
            <a:r>
              <a:rPr sz="1600" spc="-5" dirty="0">
                <a:solidFill>
                  <a:srgbClr val="003300"/>
                </a:solidFill>
                <a:latin typeface="Times New Roman"/>
                <a:cs typeface="Times New Roman"/>
              </a:rPr>
              <a:t>местного </a:t>
            </a:r>
            <a:r>
              <a:rPr sz="1600" spc="-10" dirty="0">
                <a:solidFill>
                  <a:srgbClr val="003300"/>
                </a:solidFill>
                <a:latin typeface="Times New Roman"/>
                <a:cs typeface="Times New Roman"/>
              </a:rPr>
              <a:t>самоуправления </a:t>
            </a:r>
            <a:r>
              <a:rPr sz="1600" spc="-5" dirty="0">
                <a:solidFill>
                  <a:srgbClr val="003300"/>
                </a:solidFill>
                <a:latin typeface="Times New Roman"/>
                <a:cs typeface="Times New Roman"/>
              </a:rPr>
              <a:t>и иных </a:t>
            </a:r>
            <a:r>
              <a:rPr sz="1600" spc="-15" dirty="0">
                <a:solidFill>
                  <a:srgbClr val="003300"/>
                </a:solidFill>
                <a:latin typeface="Times New Roman"/>
                <a:cs typeface="Times New Roman"/>
              </a:rPr>
              <a:t>участников </a:t>
            </a:r>
            <a:r>
              <a:rPr sz="1600" spc="-20" dirty="0">
                <a:solidFill>
                  <a:srgbClr val="003300"/>
                </a:solidFill>
                <a:latin typeface="Times New Roman"/>
                <a:cs typeface="Times New Roman"/>
              </a:rPr>
              <a:t>бюджетного </a:t>
            </a:r>
            <a:r>
              <a:rPr sz="1600" spc="5" dirty="0">
                <a:solidFill>
                  <a:srgbClr val="003300"/>
                </a:solidFill>
                <a:latin typeface="Times New Roman"/>
                <a:cs typeface="Times New Roman"/>
              </a:rPr>
              <a:t>процесса </a:t>
            </a:r>
            <a:r>
              <a:rPr sz="1600" spc="-10" dirty="0">
                <a:solidFill>
                  <a:srgbClr val="003300"/>
                </a:solidFill>
                <a:latin typeface="Times New Roman"/>
                <a:cs typeface="Times New Roman"/>
              </a:rPr>
              <a:t>по </a:t>
            </a:r>
            <a:r>
              <a:rPr sz="1600" spc="-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3300"/>
                </a:solidFill>
                <a:latin typeface="Times New Roman"/>
                <a:cs typeface="Times New Roman"/>
              </a:rPr>
              <a:t>составлению </a:t>
            </a:r>
            <a:r>
              <a:rPr sz="1600" spc="-5" dirty="0">
                <a:solidFill>
                  <a:srgbClr val="003300"/>
                </a:solidFill>
                <a:latin typeface="Times New Roman"/>
                <a:cs typeface="Times New Roman"/>
              </a:rPr>
              <a:t>и </a:t>
            </a:r>
            <a:r>
              <a:rPr sz="1600" dirty="0">
                <a:solidFill>
                  <a:srgbClr val="003300"/>
                </a:solidFill>
                <a:latin typeface="Times New Roman"/>
                <a:cs typeface="Times New Roman"/>
              </a:rPr>
              <a:t>рассмотрению </a:t>
            </a:r>
            <a:r>
              <a:rPr sz="1600" spc="-10" dirty="0">
                <a:solidFill>
                  <a:srgbClr val="003300"/>
                </a:solidFill>
                <a:latin typeface="Times New Roman"/>
                <a:cs typeface="Times New Roman"/>
              </a:rPr>
              <a:t>проектов </a:t>
            </a:r>
            <a:r>
              <a:rPr sz="1600" spc="-20" dirty="0">
                <a:solidFill>
                  <a:srgbClr val="003300"/>
                </a:solidFill>
                <a:latin typeface="Times New Roman"/>
                <a:cs typeface="Times New Roman"/>
              </a:rPr>
              <a:t>бюджетов, </a:t>
            </a:r>
            <a:r>
              <a:rPr sz="1600" spc="-5" dirty="0">
                <a:solidFill>
                  <a:srgbClr val="003300"/>
                </a:solidFill>
                <a:latin typeface="Times New Roman"/>
                <a:cs typeface="Times New Roman"/>
              </a:rPr>
              <a:t>утверждению и исполнению </a:t>
            </a:r>
            <a:r>
              <a:rPr sz="1600" spc="-20" dirty="0">
                <a:solidFill>
                  <a:srgbClr val="003300"/>
                </a:solidFill>
                <a:latin typeface="Times New Roman"/>
                <a:cs typeface="Times New Roman"/>
              </a:rPr>
              <a:t>бюджетов, </a:t>
            </a:r>
            <a:r>
              <a:rPr sz="1600" spc="-15" dirty="0">
                <a:solidFill>
                  <a:srgbClr val="003300"/>
                </a:solidFill>
                <a:latin typeface="Times New Roman"/>
                <a:cs typeface="Times New Roman"/>
              </a:rPr>
              <a:t> контролю</a:t>
            </a:r>
            <a:r>
              <a:rPr sz="1600" spc="-10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spc="5" dirty="0">
                <a:solidFill>
                  <a:srgbClr val="003300"/>
                </a:solidFill>
                <a:latin typeface="Times New Roman"/>
                <a:cs typeface="Times New Roman"/>
              </a:rPr>
              <a:t>за</a:t>
            </a:r>
            <a:r>
              <a:rPr sz="1600" spc="10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3300"/>
                </a:solidFill>
                <a:latin typeface="Times New Roman"/>
                <a:cs typeface="Times New Roman"/>
              </a:rPr>
              <a:t>их</a:t>
            </a:r>
            <a:r>
              <a:rPr sz="1600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3300"/>
                </a:solidFill>
                <a:latin typeface="Times New Roman"/>
                <a:cs typeface="Times New Roman"/>
              </a:rPr>
              <a:t>исполнением,</a:t>
            </a:r>
            <a:r>
              <a:rPr sz="1600" dirty="0">
                <a:solidFill>
                  <a:srgbClr val="003300"/>
                </a:solidFill>
                <a:latin typeface="Times New Roman"/>
                <a:cs typeface="Times New Roman"/>
              </a:rPr>
              <a:t> осуществлению</a:t>
            </a:r>
            <a:r>
              <a:rPr sz="1600" spc="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003300"/>
                </a:solidFill>
                <a:latin typeface="Times New Roman"/>
                <a:cs typeface="Times New Roman"/>
              </a:rPr>
              <a:t>бюджетного</a:t>
            </a:r>
            <a:r>
              <a:rPr sz="1600" spc="-10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3300"/>
                </a:solidFill>
                <a:latin typeface="Times New Roman"/>
                <a:cs typeface="Times New Roman"/>
              </a:rPr>
              <a:t>учета,</a:t>
            </a:r>
            <a:r>
              <a:rPr sz="1600" dirty="0">
                <a:solidFill>
                  <a:srgbClr val="003300"/>
                </a:solidFill>
                <a:latin typeface="Times New Roman"/>
                <a:cs typeface="Times New Roman"/>
              </a:rPr>
              <a:t> составлению,</a:t>
            </a:r>
            <a:r>
              <a:rPr sz="1600" spc="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3300"/>
                </a:solidFill>
                <a:latin typeface="Times New Roman"/>
                <a:cs typeface="Times New Roman"/>
              </a:rPr>
              <a:t>внешней </a:t>
            </a:r>
            <a:r>
              <a:rPr sz="1600" spc="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3300"/>
                </a:solidFill>
                <a:latin typeface="Times New Roman"/>
                <a:cs typeface="Times New Roman"/>
              </a:rPr>
              <a:t>проверке,</a:t>
            </a:r>
            <a:r>
              <a:rPr sz="1600" spc="-5" dirty="0">
                <a:solidFill>
                  <a:srgbClr val="003300"/>
                </a:solidFill>
                <a:latin typeface="Times New Roman"/>
                <a:cs typeface="Times New Roman"/>
              </a:rPr>
              <a:t> рассмотрению</a:t>
            </a:r>
            <a:r>
              <a:rPr sz="1600" spc="3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3300"/>
                </a:solidFill>
                <a:latin typeface="Times New Roman"/>
                <a:cs typeface="Times New Roman"/>
              </a:rPr>
              <a:t>и</a:t>
            </a:r>
            <a:r>
              <a:rPr sz="1600" spc="1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3300"/>
                </a:solidFill>
                <a:latin typeface="Times New Roman"/>
                <a:cs typeface="Times New Roman"/>
              </a:rPr>
              <a:t>утверждению</a:t>
            </a:r>
            <a:r>
              <a:rPr sz="1600" spc="2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003300"/>
                </a:solidFill>
                <a:latin typeface="Times New Roman"/>
                <a:cs typeface="Times New Roman"/>
              </a:rPr>
              <a:t>бюджетной</a:t>
            </a:r>
            <a:r>
              <a:rPr sz="1600" spc="30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3300"/>
                </a:solidFill>
                <a:latin typeface="Times New Roman"/>
                <a:cs typeface="Times New Roman"/>
              </a:rPr>
              <a:t>отчетности.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Участники</a:t>
            </a:r>
            <a:r>
              <a:rPr sz="1600" b="1" spc="10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b="1" spc="-25" dirty="0">
                <a:solidFill>
                  <a:srgbClr val="003300"/>
                </a:solidFill>
                <a:latin typeface="Times New Roman"/>
                <a:cs typeface="Times New Roman"/>
              </a:rPr>
              <a:t>бюджетного</a:t>
            </a:r>
            <a:r>
              <a:rPr sz="1600" b="1" spc="30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3300"/>
                </a:solidFill>
                <a:latin typeface="Times New Roman"/>
                <a:cs typeface="Times New Roman"/>
              </a:rPr>
              <a:t>процесса:</a:t>
            </a:r>
            <a:endParaRPr sz="16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20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lang="ru-RU" sz="1600" spc="-25" dirty="0" smtClean="0">
                <a:solidFill>
                  <a:srgbClr val="003300"/>
                </a:solidFill>
                <a:latin typeface="Times New Roman"/>
                <a:cs typeface="Times New Roman"/>
              </a:rPr>
              <a:t>Дума </a:t>
            </a:r>
            <a:r>
              <a:rPr lang="ru-RU" sz="1600" spc="-25" dirty="0" smtClean="0">
                <a:solidFill>
                  <a:srgbClr val="003300"/>
                </a:solidFill>
                <a:latin typeface="Times New Roman"/>
                <a:cs typeface="Times New Roman"/>
              </a:rPr>
              <a:t>Лихославльского муниципального округа</a:t>
            </a:r>
            <a:r>
              <a:rPr sz="1600" spc="-10" dirty="0" smtClean="0">
                <a:solidFill>
                  <a:srgbClr val="003300"/>
                </a:solidFill>
                <a:latin typeface="Times New Roman"/>
                <a:cs typeface="Times New Roman"/>
              </a:rPr>
              <a:t>;</a:t>
            </a:r>
            <a:endParaRPr sz="16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80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lang="ru-RU" sz="1600" spc="-25" dirty="0" smtClean="0">
                <a:solidFill>
                  <a:srgbClr val="003300"/>
                </a:solidFill>
                <a:latin typeface="Times New Roman"/>
                <a:cs typeface="Times New Roman"/>
              </a:rPr>
              <a:t>Глава</a:t>
            </a:r>
            <a:r>
              <a:rPr lang="ru-RU" sz="1600" spc="5" dirty="0" smtClean="0">
                <a:solidFill>
                  <a:srgbClr val="003300"/>
                </a:solidFill>
                <a:latin typeface="Times New Roman"/>
                <a:cs typeface="Times New Roman"/>
              </a:rPr>
              <a:t> Лихославльского муниципального округа</a:t>
            </a:r>
            <a:r>
              <a:rPr sz="1600" spc="-10" dirty="0" smtClean="0">
                <a:solidFill>
                  <a:srgbClr val="003300"/>
                </a:solidFill>
                <a:latin typeface="Times New Roman"/>
                <a:cs typeface="Times New Roman"/>
              </a:rPr>
              <a:t>;</a:t>
            </a:r>
            <a:endParaRPr sz="16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90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lang="ru-RU" sz="1600" spc="-5" dirty="0" smtClean="0">
                <a:solidFill>
                  <a:srgbClr val="003300"/>
                </a:solidFill>
                <a:latin typeface="Times New Roman"/>
                <a:cs typeface="Times New Roman"/>
              </a:rPr>
              <a:t>Администрация Лихославльского муниципального округа</a:t>
            </a:r>
            <a:r>
              <a:rPr sz="1600" spc="-5" dirty="0" smtClean="0">
                <a:solidFill>
                  <a:srgbClr val="003300"/>
                </a:solidFill>
                <a:latin typeface="Times New Roman"/>
                <a:cs typeface="Times New Roman"/>
              </a:rPr>
              <a:t>;</a:t>
            </a:r>
            <a:endParaRPr sz="16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80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lang="ru-RU" sz="1600" spc="-5" dirty="0">
                <a:solidFill>
                  <a:srgbClr val="003300"/>
                </a:solidFill>
                <a:latin typeface="Times New Roman"/>
                <a:cs typeface="Times New Roman"/>
              </a:rPr>
              <a:t>Ф</a:t>
            </a:r>
            <a:r>
              <a:rPr sz="1600" spc="-5" dirty="0" err="1" smtClean="0">
                <a:solidFill>
                  <a:srgbClr val="003300"/>
                </a:solidFill>
                <a:latin typeface="Times New Roman"/>
                <a:cs typeface="Times New Roman"/>
              </a:rPr>
              <a:t>инансов</a:t>
            </a:r>
            <a:r>
              <a:rPr lang="ru-RU" sz="1600" spc="-5" dirty="0" smtClean="0">
                <a:solidFill>
                  <a:srgbClr val="003300"/>
                </a:solidFill>
                <a:latin typeface="Times New Roman"/>
                <a:cs typeface="Times New Roman"/>
              </a:rPr>
              <a:t>о</a:t>
            </a:r>
            <a:r>
              <a:rPr sz="1600" spc="-5" dirty="0" smtClean="0">
                <a:solidFill>
                  <a:srgbClr val="003300"/>
                </a:solidFill>
                <a:latin typeface="Times New Roman"/>
                <a:cs typeface="Times New Roman"/>
              </a:rPr>
              <a:t>е</a:t>
            </a:r>
            <a:r>
              <a:rPr sz="1600" dirty="0" smtClean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lang="ru-RU" sz="1600" dirty="0" smtClean="0">
                <a:solidFill>
                  <a:srgbClr val="003300"/>
                </a:solidFill>
                <a:latin typeface="Times New Roman"/>
                <a:cs typeface="Times New Roman"/>
              </a:rPr>
              <a:t>управление </a:t>
            </a:r>
            <a:r>
              <a:rPr lang="ru-RU" sz="1600" spc="-5" dirty="0" smtClean="0">
                <a:solidFill>
                  <a:srgbClr val="003300"/>
                </a:solidFill>
                <a:latin typeface="Times New Roman"/>
                <a:cs typeface="Times New Roman"/>
              </a:rPr>
              <a:t>Администрации </a:t>
            </a:r>
            <a:r>
              <a:rPr lang="ru-RU" sz="1600" spc="-5" dirty="0">
                <a:solidFill>
                  <a:srgbClr val="003300"/>
                </a:solidFill>
                <a:latin typeface="Times New Roman"/>
                <a:cs typeface="Times New Roman"/>
              </a:rPr>
              <a:t>Лихославльского муниципального округа</a:t>
            </a:r>
            <a:r>
              <a:rPr sz="1600" spc="-5" dirty="0" smtClean="0">
                <a:solidFill>
                  <a:srgbClr val="003300"/>
                </a:solidFill>
                <a:latin typeface="Times New Roman"/>
                <a:cs typeface="Times New Roman"/>
              </a:rPr>
              <a:t>;</a:t>
            </a:r>
            <a:endParaRPr sz="16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85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lang="ru-RU" sz="1600" spc="-20" dirty="0" smtClean="0">
                <a:solidFill>
                  <a:srgbClr val="003300"/>
                </a:solidFill>
                <a:latin typeface="Times New Roman"/>
                <a:cs typeface="Times New Roman"/>
              </a:rPr>
              <a:t>Г</a:t>
            </a:r>
            <a:r>
              <a:rPr sz="1600" spc="-20" dirty="0" err="1" smtClean="0">
                <a:solidFill>
                  <a:srgbClr val="003300"/>
                </a:solidFill>
                <a:latin typeface="Times New Roman"/>
                <a:cs typeface="Times New Roman"/>
              </a:rPr>
              <a:t>лавные</a:t>
            </a:r>
            <a:r>
              <a:rPr sz="1600" spc="15" dirty="0" smtClean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spc="-5" dirty="0" err="1" smtClean="0">
                <a:solidFill>
                  <a:srgbClr val="003300"/>
                </a:solidFill>
                <a:latin typeface="Times New Roman"/>
                <a:cs typeface="Times New Roman"/>
              </a:rPr>
              <a:t>распорядители</a:t>
            </a:r>
            <a:r>
              <a:rPr lang="ru-RU" sz="1600" spc="-5" dirty="0" smtClean="0">
                <a:solidFill>
                  <a:srgbClr val="003300"/>
                </a:solidFill>
                <a:latin typeface="Times New Roman"/>
                <a:cs typeface="Times New Roman"/>
              </a:rPr>
              <a:t>, распорядители, получатели</a:t>
            </a:r>
            <a:r>
              <a:rPr sz="1600" spc="30" dirty="0" smtClean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003300"/>
                </a:solidFill>
                <a:latin typeface="Times New Roman"/>
                <a:cs typeface="Times New Roman"/>
              </a:rPr>
              <a:t>бюджетных</a:t>
            </a:r>
            <a:r>
              <a:rPr sz="1600" spc="2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3300"/>
                </a:solidFill>
                <a:latin typeface="Times New Roman"/>
                <a:cs typeface="Times New Roman"/>
              </a:rPr>
              <a:t>средств;</a:t>
            </a:r>
            <a:endParaRPr sz="16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85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lang="ru-RU" sz="1600" spc="-20" dirty="0" err="1">
                <a:solidFill>
                  <a:srgbClr val="003300"/>
                </a:solidFill>
                <a:latin typeface="Times New Roman"/>
                <a:cs typeface="Times New Roman"/>
              </a:rPr>
              <a:t>Г</a:t>
            </a:r>
            <a:r>
              <a:rPr sz="1600" spc="-20" dirty="0" err="1" smtClean="0">
                <a:solidFill>
                  <a:srgbClr val="003300"/>
                </a:solidFill>
                <a:latin typeface="Times New Roman"/>
                <a:cs typeface="Times New Roman"/>
              </a:rPr>
              <a:t>лавные</a:t>
            </a:r>
            <a:r>
              <a:rPr sz="1600" spc="35" dirty="0" smtClean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spc="-10" dirty="0" err="1" smtClean="0">
                <a:solidFill>
                  <a:srgbClr val="003300"/>
                </a:solidFill>
                <a:latin typeface="Times New Roman"/>
                <a:cs typeface="Times New Roman"/>
              </a:rPr>
              <a:t>администраторы</a:t>
            </a:r>
            <a:r>
              <a:rPr lang="ru-RU" sz="1600" spc="-10" dirty="0" smtClean="0">
                <a:solidFill>
                  <a:srgbClr val="003300"/>
                </a:solidFill>
                <a:latin typeface="Times New Roman"/>
                <a:cs typeface="Times New Roman"/>
              </a:rPr>
              <a:t> доходов бюджета</a:t>
            </a:r>
            <a:r>
              <a:rPr sz="1600" spc="-10" dirty="0" smtClean="0">
                <a:solidFill>
                  <a:srgbClr val="003300"/>
                </a:solidFill>
                <a:latin typeface="Times New Roman"/>
                <a:cs typeface="Times New Roman"/>
              </a:rPr>
              <a:t>,</a:t>
            </a:r>
            <a:r>
              <a:rPr sz="1600" spc="45" dirty="0" smtClean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3300"/>
                </a:solidFill>
                <a:latin typeface="Times New Roman"/>
                <a:cs typeface="Times New Roman"/>
              </a:rPr>
              <a:t>администраторы</a:t>
            </a:r>
            <a:r>
              <a:rPr sz="1600" spc="4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rgbClr val="003300"/>
                </a:solidFill>
                <a:latin typeface="Times New Roman"/>
                <a:cs typeface="Times New Roman"/>
              </a:rPr>
              <a:t>доходов</a:t>
            </a:r>
            <a:r>
              <a:rPr sz="1600" spc="-15" dirty="0">
                <a:solidFill>
                  <a:srgbClr val="003300"/>
                </a:solidFill>
                <a:latin typeface="Times New Roman"/>
                <a:cs typeface="Times New Roman"/>
              </a:rPr>
              <a:t> бюджета;</a:t>
            </a:r>
            <a:endParaRPr sz="16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85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lang="ru-RU" sz="1600" spc="-20" dirty="0" err="1">
                <a:solidFill>
                  <a:srgbClr val="003300"/>
                </a:solidFill>
                <a:latin typeface="Times New Roman"/>
                <a:cs typeface="Times New Roman"/>
              </a:rPr>
              <a:t>Г</a:t>
            </a:r>
            <a:r>
              <a:rPr sz="1600" spc="-20" dirty="0" err="1" smtClean="0">
                <a:solidFill>
                  <a:srgbClr val="003300"/>
                </a:solidFill>
                <a:latin typeface="Times New Roman"/>
                <a:cs typeface="Times New Roman"/>
              </a:rPr>
              <a:t>лавные</a:t>
            </a:r>
            <a:r>
              <a:rPr sz="1600" spc="35" dirty="0" smtClean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spc="-10" dirty="0" err="1" smtClean="0">
                <a:solidFill>
                  <a:srgbClr val="003300"/>
                </a:solidFill>
                <a:latin typeface="Times New Roman"/>
                <a:cs typeface="Times New Roman"/>
              </a:rPr>
              <a:t>администраторы</a:t>
            </a:r>
            <a:r>
              <a:rPr lang="ru-RU" sz="1600" spc="-10" dirty="0" smtClean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lang="ru-RU" sz="1600" spc="-20" dirty="0">
                <a:solidFill>
                  <a:srgbClr val="003300"/>
                </a:solidFill>
                <a:latin typeface="Times New Roman"/>
                <a:cs typeface="Times New Roman"/>
              </a:rPr>
              <a:t>источников</a:t>
            </a:r>
            <a:r>
              <a:rPr lang="ru-RU" sz="1600" spc="30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lang="ru-RU" sz="1600" spc="-5" dirty="0">
                <a:solidFill>
                  <a:srgbClr val="003300"/>
                </a:solidFill>
                <a:latin typeface="Times New Roman"/>
                <a:cs typeface="Times New Roman"/>
              </a:rPr>
              <a:t>финансирования</a:t>
            </a:r>
            <a:r>
              <a:rPr lang="ru-RU" sz="1600" spc="7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003300"/>
                </a:solidFill>
                <a:latin typeface="Times New Roman"/>
                <a:cs typeface="Times New Roman"/>
              </a:rPr>
              <a:t>дефицита</a:t>
            </a:r>
            <a:r>
              <a:rPr lang="ru-RU" sz="1600" spc="40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lang="ru-RU" sz="1600" spc="-15" dirty="0">
                <a:solidFill>
                  <a:srgbClr val="003300"/>
                </a:solidFill>
                <a:latin typeface="Times New Roman"/>
                <a:cs typeface="Times New Roman"/>
              </a:rPr>
              <a:t>бюджета</a:t>
            </a:r>
            <a:r>
              <a:rPr sz="1600" spc="-10" dirty="0" smtClean="0">
                <a:solidFill>
                  <a:srgbClr val="003300"/>
                </a:solidFill>
                <a:latin typeface="Times New Roman"/>
                <a:cs typeface="Times New Roman"/>
              </a:rPr>
              <a:t>,</a:t>
            </a:r>
            <a:r>
              <a:rPr sz="1600" spc="45" dirty="0" smtClean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3300"/>
                </a:solidFill>
                <a:latin typeface="Times New Roman"/>
                <a:cs typeface="Times New Roman"/>
              </a:rPr>
              <a:t>администраторы</a:t>
            </a:r>
            <a:r>
              <a:rPr sz="1600" spc="50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rgbClr val="003300"/>
                </a:solidFill>
                <a:latin typeface="Times New Roman"/>
                <a:cs typeface="Times New Roman"/>
              </a:rPr>
              <a:t>источников</a:t>
            </a:r>
            <a:r>
              <a:rPr sz="1600" spc="30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3300"/>
                </a:solidFill>
                <a:latin typeface="Times New Roman"/>
                <a:cs typeface="Times New Roman"/>
              </a:rPr>
              <a:t>финансирования</a:t>
            </a:r>
            <a:r>
              <a:rPr sz="1600" spc="7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3300"/>
                </a:solidFill>
                <a:latin typeface="Times New Roman"/>
                <a:cs typeface="Times New Roman"/>
              </a:rPr>
              <a:t>дефицита</a:t>
            </a:r>
            <a:r>
              <a:rPr sz="1600" spc="40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003300"/>
                </a:solidFill>
                <a:latin typeface="Times New Roman"/>
                <a:cs typeface="Times New Roman"/>
              </a:rPr>
              <a:t>бюджета;</a:t>
            </a:r>
            <a:endParaRPr sz="16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85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lang="ru-RU" sz="1600" spc="-15" dirty="0" smtClean="0">
                <a:solidFill>
                  <a:srgbClr val="003300"/>
                </a:solidFill>
                <a:latin typeface="Times New Roman"/>
                <a:cs typeface="Times New Roman"/>
              </a:rPr>
              <a:t>Иные органы, на которые бюджетным законодательством возложены бюджетные полномочия по организации и осуществлению бюджетного процесса</a:t>
            </a:r>
            <a:r>
              <a:rPr sz="1600" spc="-5" dirty="0" smtClean="0">
                <a:solidFill>
                  <a:srgbClr val="003300"/>
                </a:solidFill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</p:txBody>
      </p:sp>
      <p:pic>
        <p:nvPicPr>
          <p:cNvPr id="9" name="Picture 2" descr="Coat of Arms of Likhoslavl (Tver oblast)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84304"/>
            <a:ext cx="590889" cy="7445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424554" y="173227"/>
            <a:ext cx="289496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Бюджетное</a:t>
            </a:r>
            <a:r>
              <a:rPr sz="17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7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законодательство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8600" y="5478104"/>
            <a:ext cx="8593455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5595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Times New Roman"/>
                <a:cs typeface="Times New Roman"/>
              </a:rPr>
              <a:t>В</a:t>
            </a:r>
            <a:r>
              <a:rPr sz="1600" b="1" spc="340" dirty="0">
                <a:latin typeface="Times New Roman"/>
                <a:cs typeface="Times New Roman"/>
              </a:rPr>
              <a:t> </a:t>
            </a:r>
            <a:r>
              <a:rPr lang="ru-RU" sz="1600" b="1" spc="-10" dirty="0" err="1" smtClean="0">
                <a:latin typeface="Times New Roman"/>
                <a:cs typeface="Times New Roman"/>
              </a:rPr>
              <a:t>Лихославльском</a:t>
            </a:r>
            <a:r>
              <a:rPr lang="ru-RU" sz="1600" b="1" spc="-10" dirty="0" smtClean="0">
                <a:latin typeface="Times New Roman"/>
                <a:cs typeface="Times New Roman"/>
              </a:rPr>
              <a:t> муниципальном </a:t>
            </a:r>
            <a:r>
              <a:rPr sz="1600" b="1" spc="-15" dirty="0" err="1" smtClean="0">
                <a:latin typeface="Times New Roman"/>
                <a:cs typeface="Times New Roman"/>
              </a:rPr>
              <a:t>округе</a:t>
            </a:r>
            <a:r>
              <a:rPr sz="1600" b="1" spc="340" dirty="0" smtClean="0">
                <a:latin typeface="Times New Roman"/>
                <a:cs typeface="Times New Roman"/>
              </a:rPr>
              <a:t> </a:t>
            </a:r>
            <a:r>
              <a:rPr lang="ru-RU" sz="1600" b="1" spc="-5" dirty="0" smtClean="0">
                <a:latin typeface="Times New Roman"/>
                <a:cs typeface="Times New Roman"/>
              </a:rPr>
              <a:t>–</a:t>
            </a:r>
            <a:r>
              <a:rPr sz="1600" b="1" spc="325" dirty="0" smtClean="0">
                <a:latin typeface="Times New Roman"/>
                <a:cs typeface="Times New Roman"/>
              </a:rPr>
              <a:t> </a:t>
            </a:r>
            <a:r>
              <a:rPr sz="1600" spc="-5" dirty="0" err="1" smtClean="0">
                <a:latin typeface="Times New Roman"/>
                <a:cs typeface="Times New Roman"/>
              </a:rPr>
              <a:t>решение</a:t>
            </a:r>
            <a:r>
              <a:rPr lang="ru-RU" sz="1600" spc="-5" dirty="0" smtClean="0">
                <a:latin typeface="Times New Roman"/>
                <a:cs typeface="Times New Roman"/>
              </a:rPr>
              <a:t> Думы Лихославльского муниципального округа о</a:t>
            </a:r>
            <a:r>
              <a:rPr sz="1600" spc="-10" dirty="0" smtClean="0">
                <a:latin typeface="Times New Roman"/>
                <a:cs typeface="Times New Roman"/>
              </a:rPr>
              <a:t>т</a:t>
            </a:r>
            <a:r>
              <a:rPr lang="ru-RU" sz="1600" spc="-10" dirty="0" smtClean="0">
                <a:latin typeface="Times New Roman"/>
                <a:cs typeface="Times New Roman"/>
              </a:rPr>
              <a:t> </a:t>
            </a:r>
            <a:r>
              <a:rPr lang="ru-RU" sz="1600" spc="325" dirty="0" smtClean="0">
                <a:latin typeface="Times New Roman"/>
                <a:cs typeface="Times New Roman"/>
              </a:rPr>
              <a:t>28.</a:t>
            </a:r>
            <a:r>
              <a:rPr sz="1600" spc="-5" dirty="0" smtClean="0">
                <a:latin typeface="Times New Roman"/>
                <a:cs typeface="Times New Roman"/>
              </a:rPr>
              <a:t>1</a:t>
            </a:r>
            <a:r>
              <a:rPr lang="ru-RU" sz="1600" spc="-5" dirty="0" smtClean="0">
                <a:latin typeface="Times New Roman"/>
                <a:cs typeface="Times New Roman"/>
              </a:rPr>
              <a:t>2</a:t>
            </a:r>
            <a:r>
              <a:rPr sz="1600" spc="-5" dirty="0" smtClean="0">
                <a:latin typeface="Times New Roman"/>
                <a:cs typeface="Times New Roman"/>
              </a:rPr>
              <a:t>.20</a:t>
            </a:r>
            <a:r>
              <a:rPr lang="ru-RU" sz="1600" spc="-5" dirty="0" smtClean="0">
                <a:latin typeface="Times New Roman"/>
                <a:cs typeface="Times New Roman"/>
              </a:rPr>
              <a:t>2</a:t>
            </a:r>
            <a:r>
              <a:rPr sz="1600" spc="-5" dirty="0" smtClean="0">
                <a:latin typeface="Times New Roman"/>
                <a:cs typeface="Times New Roman"/>
              </a:rPr>
              <a:t>1</a:t>
            </a:r>
            <a:r>
              <a:rPr lang="ru-RU" sz="1600" spc="-5" dirty="0" smtClean="0">
                <a:latin typeface="Times New Roman"/>
                <a:cs typeface="Times New Roman"/>
              </a:rPr>
              <a:t> </a:t>
            </a:r>
            <a:r>
              <a:rPr sz="1600" spc="-5" dirty="0" smtClean="0">
                <a:latin typeface="Times New Roman"/>
                <a:cs typeface="Times New Roman"/>
              </a:rPr>
              <a:t>№</a:t>
            </a:r>
            <a:r>
              <a:rPr lang="ru-RU" sz="1600" spc="-5" dirty="0" smtClean="0">
                <a:latin typeface="Times New Roman"/>
                <a:cs typeface="Times New Roman"/>
              </a:rPr>
              <a:t> 8/74-1</a:t>
            </a:r>
            <a:r>
              <a:rPr sz="1600" spc="155" dirty="0" smtClean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«Об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утверждении</a:t>
            </a:r>
            <a:r>
              <a:rPr sz="1600" spc="15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Положения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14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бюджетном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процессе</a:t>
            </a:r>
            <a:r>
              <a:rPr sz="1600" spc="1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lang="ru-RU" sz="1600" spc="135" dirty="0" smtClean="0">
                <a:latin typeface="Times New Roman"/>
                <a:cs typeface="Times New Roman"/>
              </a:rPr>
              <a:t>Лихославльском муниципальном округе </a:t>
            </a:r>
            <a:r>
              <a:rPr sz="1600" spc="-25" dirty="0" err="1" smtClean="0">
                <a:latin typeface="Times New Roman"/>
                <a:cs typeface="Times New Roman"/>
              </a:rPr>
              <a:t>Тверской</a:t>
            </a:r>
            <a:r>
              <a:rPr sz="1600" spc="5" dirty="0" smtClean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области»</a:t>
            </a:r>
            <a:endParaRPr sz="1600" dirty="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528127" y="1321308"/>
            <a:ext cx="5602605" cy="2143125"/>
            <a:chOff x="1528127" y="1321308"/>
            <a:chExt cx="5602605" cy="2143125"/>
          </a:xfrm>
        </p:grpSpPr>
        <p:sp>
          <p:nvSpPr>
            <p:cNvPr id="12" name="object 12"/>
            <p:cNvSpPr/>
            <p:nvPr/>
          </p:nvSpPr>
          <p:spPr>
            <a:xfrm>
              <a:off x="1532889" y="2794254"/>
              <a:ext cx="5593080" cy="665480"/>
            </a:xfrm>
            <a:custGeom>
              <a:avLst/>
              <a:gdLst/>
              <a:ahLst/>
              <a:cxnLst/>
              <a:rect l="l" t="t" r="r" b="b"/>
              <a:pathLst>
                <a:path w="5593080" h="665479">
                  <a:moveTo>
                    <a:pt x="2796413" y="0"/>
                  </a:moveTo>
                  <a:lnTo>
                    <a:pt x="2796413" y="453390"/>
                  </a:lnTo>
                  <a:lnTo>
                    <a:pt x="5592826" y="453390"/>
                  </a:lnTo>
                  <a:lnTo>
                    <a:pt x="5592826" y="665353"/>
                  </a:lnTo>
                </a:path>
                <a:path w="5593080" h="665479">
                  <a:moveTo>
                    <a:pt x="2796413" y="0"/>
                  </a:moveTo>
                  <a:lnTo>
                    <a:pt x="2796413" y="665353"/>
                  </a:lnTo>
                </a:path>
                <a:path w="5593080" h="665479">
                  <a:moveTo>
                    <a:pt x="2796413" y="0"/>
                  </a:moveTo>
                  <a:lnTo>
                    <a:pt x="2796413" y="453390"/>
                  </a:lnTo>
                  <a:lnTo>
                    <a:pt x="0" y="453390"/>
                  </a:lnTo>
                  <a:lnTo>
                    <a:pt x="0" y="665353"/>
                  </a:lnTo>
                </a:path>
              </a:pathLst>
            </a:custGeom>
            <a:ln w="9525">
              <a:solidFill>
                <a:srgbClr val="993D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42487" y="1321308"/>
              <a:ext cx="2372867" cy="153923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85286" y="1341374"/>
              <a:ext cx="2288032" cy="1452879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3439541" y="1582928"/>
              <a:ext cx="2287905" cy="1452880"/>
            </a:xfrm>
            <a:custGeom>
              <a:avLst/>
              <a:gdLst/>
              <a:ahLst/>
              <a:cxnLst/>
              <a:rect l="l" t="t" r="r" b="b"/>
              <a:pathLst>
                <a:path w="2287904" h="1452880">
                  <a:moveTo>
                    <a:pt x="2142617" y="0"/>
                  </a:moveTo>
                  <a:lnTo>
                    <a:pt x="145287" y="0"/>
                  </a:lnTo>
                  <a:lnTo>
                    <a:pt x="99356" y="7404"/>
                  </a:lnTo>
                  <a:lnTo>
                    <a:pt x="59472" y="28025"/>
                  </a:lnTo>
                  <a:lnTo>
                    <a:pt x="28025" y="59472"/>
                  </a:lnTo>
                  <a:lnTo>
                    <a:pt x="7404" y="99356"/>
                  </a:lnTo>
                  <a:lnTo>
                    <a:pt x="0" y="145287"/>
                  </a:lnTo>
                  <a:lnTo>
                    <a:pt x="0" y="1307464"/>
                  </a:lnTo>
                  <a:lnTo>
                    <a:pt x="7404" y="1353396"/>
                  </a:lnTo>
                  <a:lnTo>
                    <a:pt x="28025" y="1393280"/>
                  </a:lnTo>
                  <a:lnTo>
                    <a:pt x="59472" y="1424727"/>
                  </a:lnTo>
                  <a:lnTo>
                    <a:pt x="99356" y="1445348"/>
                  </a:lnTo>
                  <a:lnTo>
                    <a:pt x="145287" y="1452752"/>
                  </a:lnTo>
                  <a:lnTo>
                    <a:pt x="2142617" y="1452752"/>
                  </a:lnTo>
                  <a:lnTo>
                    <a:pt x="2188548" y="1445348"/>
                  </a:lnTo>
                  <a:lnTo>
                    <a:pt x="2228432" y="1424727"/>
                  </a:lnTo>
                  <a:lnTo>
                    <a:pt x="2259879" y="1393280"/>
                  </a:lnTo>
                  <a:lnTo>
                    <a:pt x="2280500" y="1353396"/>
                  </a:lnTo>
                  <a:lnTo>
                    <a:pt x="2287905" y="1307464"/>
                  </a:lnTo>
                  <a:lnTo>
                    <a:pt x="2287905" y="145287"/>
                  </a:lnTo>
                  <a:lnTo>
                    <a:pt x="2280500" y="99356"/>
                  </a:lnTo>
                  <a:lnTo>
                    <a:pt x="2259879" y="59472"/>
                  </a:lnTo>
                  <a:lnTo>
                    <a:pt x="2228432" y="28025"/>
                  </a:lnTo>
                  <a:lnTo>
                    <a:pt x="2188548" y="7404"/>
                  </a:lnTo>
                  <a:lnTo>
                    <a:pt x="2142617" y="0"/>
                  </a:lnTo>
                  <a:close/>
                </a:path>
              </a:pathLst>
            </a:custGeom>
            <a:solidFill>
              <a:srgbClr val="E8D0D0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439541" y="1582928"/>
              <a:ext cx="2287905" cy="1452880"/>
            </a:xfrm>
            <a:custGeom>
              <a:avLst/>
              <a:gdLst/>
              <a:ahLst/>
              <a:cxnLst/>
              <a:rect l="l" t="t" r="r" b="b"/>
              <a:pathLst>
                <a:path w="2287904" h="1452880">
                  <a:moveTo>
                    <a:pt x="0" y="145287"/>
                  </a:moveTo>
                  <a:lnTo>
                    <a:pt x="7404" y="99356"/>
                  </a:lnTo>
                  <a:lnTo>
                    <a:pt x="28025" y="59472"/>
                  </a:lnTo>
                  <a:lnTo>
                    <a:pt x="59472" y="28025"/>
                  </a:lnTo>
                  <a:lnTo>
                    <a:pt x="99356" y="7404"/>
                  </a:lnTo>
                  <a:lnTo>
                    <a:pt x="145287" y="0"/>
                  </a:lnTo>
                  <a:lnTo>
                    <a:pt x="2142617" y="0"/>
                  </a:lnTo>
                  <a:lnTo>
                    <a:pt x="2188548" y="7404"/>
                  </a:lnTo>
                  <a:lnTo>
                    <a:pt x="2228432" y="28025"/>
                  </a:lnTo>
                  <a:lnTo>
                    <a:pt x="2259879" y="59472"/>
                  </a:lnTo>
                  <a:lnTo>
                    <a:pt x="2280500" y="99356"/>
                  </a:lnTo>
                  <a:lnTo>
                    <a:pt x="2287905" y="145287"/>
                  </a:lnTo>
                  <a:lnTo>
                    <a:pt x="2287905" y="1307464"/>
                  </a:lnTo>
                  <a:lnTo>
                    <a:pt x="2280500" y="1353396"/>
                  </a:lnTo>
                  <a:lnTo>
                    <a:pt x="2259879" y="1393280"/>
                  </a:lnTo>
                  <a:lnTo>
                    <a:pt x="2228432" y="1424727"/>
                  </a:lnTo>
                  <a:lnTo>
                    <a:pt x="2188548" y="1445348"/>
                  </a:lnTo>
                  <a:lnTo>
                    <a:pt x="2142617" y="1452752"/>
                  </a:lnTo>
                  <a:lnTo>
                    <a:pt x="145287" y="1452752"/>
                  </a:lnTo>
                  <a:lnTo>
                    <a:pt x="99356" y="1445348"/>
                  </a:lnTo>
                  <a:lnTo>
                    <a:pt x="59472" y="1424727"/>
                  </a:lnTo>
                  <a:lnTo>
                    <a:pt x="28025" y="1393280"/>
                  </a:lnTo>
                  <a:lnTo>
                    <a:pt x="7404" y="1353396"/>
                  </a:lnTo>
                  <a:lnTo>
                    <a:pt x="0" y="1307464"/>
                  </a:lnTo>
                  <a:lnTo>
                    <a:pt x="0" y="145287"/>
                  </a:lnTo>
                  <a:close/>
                </a:path>
              </a:pathLst>
            </a:custGeom>
            <a:ln w="9525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495" algn="ctr">
              <a:lnSpc>
                <a:spcPts val="2345"/>
              </a:lnSpc>
              <a:spcBef>
                <a:spcPts val="100"/>
              </a:spcBef>
            </a:pPr>
            <a:r>
              <a:rPr spc="-15" dirty="0"/>
              <a:t>Бюджетное</a:t>
            </a:r>
          </a:p>
          <a:p>
            <a:pPr marL="21590" algn="ctr">
              <a:lnSpc>
                <a:spcPts val="2345"/>
              </a:lnSpc>
            </a:pPr>
            <a:r>
              <a:rPr spc="-15" dirty="0"/>
              <a:t>законодательство</a:t>
            </a:r>
          </a:p>
        </p:txBody>
      </p:sp>
      <p:grpSp>
        <p:nvGrpSpPr>
          <p:cNvPr id="18" name="object 18"/>
          <p:cNvGrpSpPr/>
          <p:nvPr/>
        </p:nvGrpSpPr>
        <p:grpSpPr>
          <a:xfrm>
            <a:off x="345947" y="3439667"/>
            <a:ext cx="2590165" cy="1719580"/>
            <a:chOff x="345947" y="3439667"/>
            <a:chExt cx="2590165" cy="1719580"/>
          </a:xfrm>
        </p:grpSpPr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5947" y="3439667"/>
              <a:ext cx="2372868" cy="1539240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8886" y="3459606"/>
              <a:ext cx="2288019" cy="1452879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643102" y="3701160"/>
              <a:ext cx="2288540" cy="1452880"/>
            </a:xfrm>
            <a:custGeom>
              <a:avLst/>
              <a:gdLst/>
              <a:ahLst/>
              <a:cxnLst/>
              <a:rect l="l" t="t" r="r" b="b"/>
              <a:pathLst>
                <a:path w="2288540" h="1452879">
                  <a:moveTo>
                    <a:pt x="2142642" y="0"/>
                  </a:moveTo>
                  <a:lnTo>
                    <a:pt x="145288" y="0"/>
                  </a:lnTo>
                  <a:lnTo>
                    <a:pt x="99366" y="7404"/>
                  </a:lnTo>
                  <a:lnTo>
                    <a:pt x="59483" y="28025"/>
                  </a:lnTo>
                  <a:lnTo>
                    <a:pt x="28032" y="59472"/>
                  </a:lnTo>
                  <a:lnTo>
                    <a:pt x="7407" y="99356"/>
                  </a:lnTo>
                  <a:lnTo>
                    <a:pt x="0" y="145287"/>
                  </a:lnTo>
                  <a:lnTo>
                    <a:pt x="0" y="1307591"/>
                  </a:lnTo>
                  <a:lnTo>
                    <a:pt x="7407" y="1353523"/>
                  </a:lnTo>
                  <a:lnTo>
                    <a:pt x="28032" y="1393407"/>
                  </a:lnTo>
                  <a:lnTo>
                    <a:pt x="59483" y="1424854"/>
                  </a:lnTo>
                  <a:lnTo>
                    <a:pt x="99366" y="1445475"/>
                  </a:lnTo>
                  <a:lnTo>
                    <a:pt x="145288" y="1452880"/>
                  </a:lnTo>
                  <a:lnTo>
                    <a:pt x="2142642" y="1452880"/>
                  </a:lnTo>
                  <a:lnTo>
                    <a:pt x="2188573" y="1445475"/>
                  </a:lnTo>
                  <a:lnTo>
                    <a:pt x="2228457" y="1424854"/>
                  </a:lnTo>
                  <a:lnTo>
                    <a:pt x="2259905" y="1393407"/>
                  </a:lnTo>
                  <a:lnTo>
                    <a:pt x="2280525" y="1353523"/>
                  </a:lnTo>
                  <a:lnTo>
                    <a:pt x="2287930" y="1307591"/>
                  </a:lnTo>
                  <a:lnTo>
                    <a:pt x="2287930" y="145287"/>
                  </a:lnTo>
                  <a:lnTo>
                    <a:pt x="2280525" y="99356"/>
                  </a:lnTo>
                  <a:lnTo>
                    <a:pt x="2259905" y="59472"/>
                  </a:lnTo>
                  <a:lnTo>
                    <a:pt x="2228457" y="28025"/>
                  </a:lnTo>
                  <a:lnTo>
                    <a:pt x="2188573" y="7404"/>
                  </a:lnTo>
                  <a:lnTo>
                    <a:pt x="2142642" y="0"/>
                  </a:lnTo>
                  <a:close/>
                </a:path>
              </a:pathLst>
            </a:custGeom>
            <a:solidFill>
              <a:srgbClr val="E8D0D0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43102" y="3701160"/>
              <a:ext cx="2288540" cy="1452880"/>
            </a:xfrm>
            <a:custGeom>
              <a:avLst/>
              <a:gdLst/>
              <a:ahLst/>
              <a:cxnLst/>
              <a:rect l="l" t="t" r="r" b="b"/>
              <a:pathLst>
                <a:path w="2288540" h="1452879">
                  <a:moveTo>
                    <a:pt x="0" y="145287"/>
                  </a:moveTo>
                  <a:lnTo>
                    <a:pt x="7407" y="99356"/>
                  </a:lnTo>
                  <a:lnTo>
                    <a:pt x="28032" y="59472"/>
                  </a:lnTo>
                  <a:lnTo>
                    <a:pt x="59483" y="28025"/>
                  </a:lnTo>
                  <a:lnTo>
                    <a:pt x="99366" y="7404"/>
                  </a:lnTo>
                  <a:lnTo>
                    <a:pt x="145288" y="0"/>
                  </a:lnTo>
                  <a:lnTo>
                    <a:pt x="2142642" y="0"/>
                  </a:lnTo>
                  <a:lnTo>
                    <a:pt x="2188573" y="7404"/>
                  </a:lnTo>
                  <a:lnTo>
                    <a:pt x="2228457" y="28025"/>
                  </a:lnTo>
                  <a:lnTo>
                    <a:pt x="2259905" y="59472"/>
                  </a:lnTo>
                  <a:lnTo>
                    <a:pt x="2280525" y="99356"/>
                  </a:lnTo>
                  <a:lnTo>
                    <a:pt x="2287930" y="145287"/>
                  </a:lnTo>
                  <a:lnTo>
                    <a:pt x="2287930" y="1307591"/>
                  </a:lnTo>
                  <a:lnTo>
                    <a:pt x="2280525" y="1353523"/>
                  </a:lnTo>
                  <a:lnTo>
                    <a:pt x="2259905" y="1393407"/>
                  </a:lnTo>
                  <a:lnTo>
                    <a:pt x="2228457" y="1424854"/>
                  </a:lnTo>
                  <a:lnTo>
                    <a:pt x="2188573" y="1445475"/>
                  </a:lnTo>
                  <a:lnTo>
                    <a:pt x="2142642" y="1452880"/>
                  </a:lnTo>
                  <a:lnTo>
                    <a:pt x="145288" y="1452880"/>
                  </a:lnTo>
                  <a:lnTo>
                    <a:pt x="99366" y="1445475"/>
                  </a:lnTo>
                  <a:lnTo>
                    <a:pt x="59483" y="1424854"/>
                  </a:lnTo>
                  <a:lnTo>
                    <a:pt x="28032" y="1393407"/>
                  </a:lnTo>
                  <a:lnTo>
                    <a:pt x="7407" y="1353523"/>
                  </a:lnTo>
                  <a:lnTo>
                    <a:pt x="0" y="1307591"/>
                  </a:lnTo>
                  <a:lnTo>
                    <a:pt x="0" y="145287"/>
                  </a:lnTo>
                  <a:close/>
                </a:path>
              </a:pathLst>
            </a:custGeom>
            <a:ln w="9525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1096162" y="4091178"/>
            <a:ext cx="1381760" cy="62166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20040" marR="5080" indent="-307975">
              <a:lnSpc>
                <a:spcPts val="2170"/>
              </a:lnSpc>
              <a:spcBef>
                <a:spcPts val="459"/>
              </a:spcBef>
            </a:pPr>
            <a:r>
              <a:rPr sz="2100" spc="-5" dirty="0">
                <a:latin typeface="Times New Roman"/>
                <a:cs typeface="Times New Roman"/>
              </a:rPr>
              <a:t>Б</a:t>
            </a:r>
            <a:r>
              <a:rPr sz="2100" spc="-110" dirty="0">
                <a:latin typeface="Times New Roman"/>
                <a:cs typeface="Times New Roman"/>
              </a:rPr>
              <a:t>ю</a:t>
            </a:r>
            <a:r>
              <a:rPr sz="2100" dirty="0">
                <a:latin typeface="Times New Roman"/>
                <a:cs typeface="Times New Roman"/>
              </a:rPr>
              <a:t>д</a:t>
            </a:r>
            <a:r>
              <a:rPr sz="2100" spc="-25" dirty="0">
                <a:latin typeface="Times New Roman"/>
                <a:cs typeface="Times New Roman"/>
              </a:rPr>
              <a:t>ж</a:t>
            </a:r>
            <a:r>
              <a:rPr sz="2100" dirty="0">
                <a:latin typeface="Times New Roman"/>
                <a:cs typeface="Times New Roman"/>
              </a:rPr>
              <a:t>етный  </a:t>
            </a:r>
            <a:r>
              <a:rPr sz="2100" spc="-40" dirty="0">
                <a:latin typeface="Times New Roman"/>
                <a:cs typeface="Times New Roman"/>
              </a:rPr>
              <a:t>кодекс</a:t>
            </a:r>
            <a:endParaRPr sz="2100" dirty="0">
              <a:latin typeface="Times New Roman"/>
              <a:cs typeface="Times New Roman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3142488" y="3439667"/>
            <a:ext cx="2590165" cy="1719580"/>
            <a:chOff x="3142488" y="3439667"/>
            <a:chExt cx="2590165" cy="1719580"/>
          </a:xfrm>
        </p:grpSpPr>
        <p:pic>
          <p:nvPicPr>
            <p:cNvPr id="25" name="object 2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142488" y="3439667"/>
              <a:ext cx="2372867" cy="1539240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185287" y="3459606"/>
              <a:ext cx="2288032" cy="1452879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3439541" y="3701160"/>
              <a:ext cx="2287905" cy="1452880"/>
            </a:xfrm>
            <a:custGeom>
              <a:avLst/>
              <a:gdLst/>
              <a:ahLst/>
              <a:cxnLst/>
              <a:rect l="l" t="t" r="r" b="b"/>
              <a:pathLst>
                <a:path w="2287904" h="1452879">
                  <a:moveTo>
                    <a:pt x="2142617" y="0"/>
                  </a:moveTo>
                  <a:lnTo>
                    <a:pt x="145287" y="0"/>
                  </a:lnTo>
                  <a:lnTo>
                    <a:pt x="99356" y="7404"/>
                  </a:lnTo>
                  <a:lnTo>
                    <a:pt x="59472" y="28025"/>
                  </a:lnTo>
                  <a:lnTo>
                    <a:pt x="28025" y="59472"/>
                  </a:lnTo>
                  <a:lnTo>
                    <a:pt x="7404" y="99356"/>
                  </a:lnTo>
                  <a:lnTo>
                    <a:pt x="0" y="145287"/>
                  </a:lnTo>
                  <a:lnTo>
                    <a:pt x="0" y="1307591"/>
                  </a:lnTo>
                  <a:lnTo>
                    <a:pt x="7404" y="1353523"/>
                  </a:lnTo>
                  <a:lnTo>
                    <a:pt x="28025" y="1393407"/>
                  </a:lnTo>
                  <a:lnTo>
                    <a:pt x="59472" y="1424854"/>
                  </a:lnTo>
                  <a:lnTo>
                    <a:pt x="99356" y="1445475"/>
                  </a:lnTo>
                  <a:lnTo>
                    <a:pt x="145287" y="1452880"/>
                  </a:lnTo>
                  <a:lnTo>
                    <a:pt x="2142617" y="1452880"/>
                  </a:lnTo>
                  <a:lnTo>
                    <a:pt x="2188548" y="1445475"/>
                  </a:lnTo>
                  <a:lnTo>
                    <a:pt x="2228432" y="1424854"/>
                  </a:lnTo>
                  <a:lnTo>
                    <a:pt x="2259879" y="1393407"/>
                  </a:lnTo>
                  <a:lnTo>
                    <a:pt x="2280500" y="1353523"/>
                  </a:lnTo>
                  <a:lnTo>
                    <a:pt x="2287905" y="1307591"/>
                  </a:lnTo>
                  <a:lnTo>
                    <a:pt x="2287905" y="145287"/>
                  </a:lnTo>
                  <a:lnTo>
                    <a:pt x="2280500" y="99356"/>
                  </a:lnTo>
                  <a:lnTo>
                    <a:pt x="2259879" y="59472"/>
                  </a:lnTo>
                  <a:lnTo>
                    <a:pt x="2228432" y="28025"/>
                  </a:lnTo>
                  <a:lnTo>
                    <a:pt x="2188548" y="7404"/>
                  </a:lnTo>
                  <a:lnTo>
                    <a:pt x="2142617" y="0"/>
                  </a:lnTo>
                  <a:close/>
                </a:path>
              </a:pathLst>
            </a:custGeom>
            <a:solidFill>
              <a:srgbClr val="E8D0D0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439541" y="3701160"/>
              <a:ext cx="2287905" cy="1452880"/>
            </a:xfrm>
            <a:custGeom>
              <a:avLst/>
              <a:gdLst/>
              <a:ahLst/>
              <a:cxnLst/>
              <a:rect l="l" t="t" r="r" b="b"/>
              <a:pathLst>
                <a:path w="2287904" h="1452879">
                  <a:moveTo>
                    <a:pt x="0" y="145287"/>
                  </a:moveTo>
                  <a:lnTo>
                    <a:pt x="7404" y="99356"/>
                  </a:lnTo>
                  <a:lnTo>
                    <a:pt x="28025" y="59472"/>
                  </a:lnTo>
                  <a:lnTo>
                    <a:pt x="59472" y="28025"/>
                  </a:lnTo>
                  <a:lnTo>
                    <a:pt x="99356" y="7404"/>
                  </a:lnTo>
                  <a:lnTo>
                    <a:pt x="145287" y="0"/>
                  </a:lnTo>
                  <a:lnTo>
                    <a:pt x="2142617" y="0"/>
                  </a:lnTo>
                  <a:lnTo>
                    <a:pt x="2188548" y="7404"/>
                  </a:lnTo>
                  <a:lnTo>
                    <a:pt x="2228432" y="28025"/>
                  </a:lnTo>
                  <a:lnTo>
                    <a:pt x="2259879" y="59472"/>
                  </a:lnTo>
                  <a:lnTo>
                    <a:pt x="2280500" y="99356"/>
                  </a:lnTo>
                  <a:lnTo>
                    <a:pt x="2287905" y="145287"/>
                  </a:lnTo>
                  <a:lnTo>
                    <a:pt x="2287905" y="1307591"/>
                  </a:lnTo>
                  <a:lnTo>
                    <a:pt x="2280500" y="1353523"/>
                  </a:lnTo>
                  <a:lnTo>
                    <a:pt x="2259879" y="1393407"/>
                  </a:lnTo>
                  <a:lnTo>
                    <a:pt x="2228432" y="1424854"/>
                  </a:lnTo>
                  <a:lnTo>
                    <a:pt x="2188548" y="1445475"/>
                  </a:lnTo>
                  <a:lnTo>
                    <a:pt x="2142617" y="1452880"/>
                  </a:lnTo>
                  <a:lnTo>
                    <a:pt x="145287" y="1452880"/>
                  </a:lnTo>
                  <a:lnTo>
                    <a:pt x="99356" y="1445475"/>
                  </a:lnTo>
                  <a:lnTo>
                    <a:pt x="59472" y="1424854"/>
                  </a:lnTo>
                  <a:lnTo>
                    <a:pt x="28025" y="1393407"/>
                  </a:lnTo>
                  <a:lnTo>
                    <a:pt x="7404" y="1353523"/>
                  </a:lnTo>
                  <a:lnTo>
                    <a:pt x="0" y="1307591"/>
                  </a:lnTo>
                  <a:lnTo>
                    <a:pt x="0" y="145287"/>
                  </a:lnTo>
                  <a:close/>
                </a:path>
              </a:pathLst>
            </a:custGeom>
            <a:ln w="9525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3733800" y="3953002"/>
            <a:ext cx="1676400" cy="90537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5080" indent="76200" algn="ctr">
              <a:lnSpc>
                <a:spcPts val="2170"/>
              </a:lnSpc>
              <a:spcBef>
                <a:spcPts val="459"/>
              </a:spcBef>
            </a:pPr>
            <a:r>
              <a:rPr sz="2100" spc="-20" dirty="0" err="1" smtClean="0">
                <a:latin typeface="Times New Roman"/>
                <a:cs typeface="Times New Roman"/>
              </a:rPr>
              <a:t>Законы</a:t>
            </a:r>
            <a:r>
              <a:rPr sz="2100" spc="-20" dirty="0" smtClean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и </a:t>
            </a:r>
            <a:r>
              <a:rPr sz="2100" dirty="0" err="1" smtClean="0">
                <a:latin typeface="Times New Roman"/>
                <a:cs typeface="Times New Roman"/>
              </a:rPr>
              <a:t>решения</a:t>
            </a:r>
            <a:r>
              <a:rPr sz="2100" spc="-120" dirty="0" smtClean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о </a:t>
            </a:r>
            <a:r>
              <a:rPr sz="2100" spc="-515" dirty="0">
                <a:latin typeface="Times New Roman"/>
                <a:cs typeface="Times New Roman"/>
              </a:rPr>
              <a:t> </a:t>
            </a:r>
            <a:r>
              <a:rPr sz="2100" spc="-20" dirty="0">
                <a:latin typeface="Times New Roman"/>
                <a:cs typeface="Times New Roman"/>
              </a:rPr>
              <a:t>бюджете</a:t>
            </a:r>
            <a:endParaRPr sz="2100" dirty="0">
              <a:latin typeface="Times New Roman"/>
              <a:cs typeface="Times New Roman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5939028" y="3439667"/>
            <a:ext cx="2590165" cy="1719580"/>
            <a:chOff x="5939028" y="3439667"/>
            <a:chExt cx="2590165" cy="1719580"/>
          </a:xfrm>
        </p:grpSpPr>
        <p:pic>
          <p:nvPicPr>
            <p:cNvPr id="31" name="object 3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939028" y="3439667"/>
              <a:ext cx="2372868" cy="1539240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981700" y="3459606"/>
              <a:ext cx="2288031" cy="1452879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6235954" y="3701160"/>
              <a:ext cx="2287905" cy="1452880"/>
            </a:xfrm>
            <a:custGeom>
              <a:avLst/>
              <a:gdLst/>
              <a:ahLst/>
              <a:cxnLst/>
              <a:rect l="l" t="t" r="r" b="b"/>
              <a:pathLst>
                <a:path w="2287904" h="1452879">
                  <a:moveTo>
                    <a:pt x="2142617" y="0"/>
                  </a:moveTo>
                  <a:lnTo>
                    <a:pt x="145287" y="0"/>
                  </a:lnTo>
                  <a:lnTo>
                    <a:pt x="99356" y="7404"/>
                  </a:lnTo>
                  <a:lnTo>
                    <a:pt x="59472" y="28025"/>
                  </a:lnTo>
                  <a:lnTo>
                    <a:pt x="28025" y="59472"/>
                  </a:lnTo>
                  <a:lnTo>
                    <a:pt x="7404" y="99356"/>
                  </a:lnTo>
                  <a:lnTo>
                    <a:pt x="0" y="145287"/>
                  </a:lnTo>
                  <a:lnTo>
                    <a:pt x="0" y="1307591"/>
                  </a:lnTo>
                  <a:lnTo>
                    <a:pt x="7404" y="1353523"/>
                  </a:lnTo>
                  <a:lnTo>
                    <a:pt x="28025" y="1393407"/>
                  </a:lnTo>
                  <a:lnTo>
                    <a:pt x="59472" y="1424854"/>
                  </a:lnTo>
                  <a:lnTo>
                    <a:pt x="99356" y="1445475"/>
                  </a:lnTo>
                  <a:lnTo>
                    <a:pt x="145287" y="1452880"/>
                  </a:lnTo>
                  <a:lnTo>
                    <a:pt x="2142617" y="1452880"/>
                  </a:lnTo>
                  <a:lnTo>
                    <a:pt x="2188548" y="1445475"/>
                  </a:lnTo>
                  <a:lnTo>
                    <a:pt x="2228432" y="1424854"/>
                  </a:lnTo>
                  <a:lnTo>
                    <a:pt x="2259879" y="1393407"/>
                  </a:lnTo>
                  <a:lnTo>
                    <a:pt x="2280500" y="1353523"/>
                  </a:lnTo>
                  <a:lnTo>
                    <a:pt x="2287904" y="1307591"/>
                  </a:lnTo>
                  <a:lnTo>
                    <a:pt x="2287904" y="145287"/>
                  </a:lnTo>
                  <a:lnTo>
                    <a:pt x="2280500" y="99356"/>
                  </a:lnTo>
                  <a:lnTo>
                    <a:pt x="2259879" y="59472"/>
                  </a:lnTo>
                  <a:lnTo>
                    <a:pt x="2228432" y="28025"/>
                  </a:lnTo>
                  <a:lnTo>
                    <a:pt x="2188548" y="7404"/>
                  </a:lnTo>
                  <a:lnTo>
                    <a:pt x="2142617" y="0"/>
                  </a:lnTo>
                  <a:close/>
                </a:path>
              </a:pathLst>
            </a:custGeom>
            <a:solidFill>
              <a:srgbClr val="E8D0D0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235954" y="3701160"/>
              <a:ext cx="2287905" cy="1452880"/>
            </a:xfrm>
            <a:custGeom>
              <a:avLst/>
              <a:gdLst/>
              <a:ahLst/>
              <a:cxnLst/>
              <a:rect l="l" t="t" r="r" b="b"/>
              <a:pathLst>
                <a:path w="2287904" h="1452879">
                  <a:moveTo>
                    <a:pt x="0" y="145287"/>
                  </a:moveTo>
                  <a:lnTo>
                    <a:pt x="7404" y="99356"/>
                  </a:lnTo>
                  <a:lnTo>
                    <a:pt x="28025" y="59472"/>
                  </a:lnTo>
                  <a:lnTo>
                    <a:pt x="59472" y="28025"/>
                  </a:lnTo>
                  <a:lnTo>
                    <a:pt x="99356" y="7404"/>
                  </a:lnTo>
                  <a:lnTo>
                    <a:pt x="145287" y="0"/>
                  </a:lnTo>
                  <a:lnTo>
                    <a:pt x="2142617" y="0"/>
                  </a:lnTo>
                  <a:lnTo>
                    <a:pt x="2188548" y="7404"/>
                  </a:lnTo>
                  <a:lnTo>
                    <a:pt x="2228432" y="28025"/>
                  </a:lnTo>
                  <a:lnTo>
                    <a:pt x="2259879" y="59472"/>
                  </a:lnTo>
                  <a:lnTo>
                    <a:pt x="2280500" y="99356"/>
                  </a:lnTo>
                  <a:lnTo>
                    <a:pt x="2287904" y="145287"/>
                  </a:lnTo>
                  <a:lnTo>
                    <a:pt x="2287904" y="1307591"/>
                  </a:lnTo>
                  <a:lnTo>
                    <a:pt x="2280500" y="1353523"/>
                  </a:lnTo>
                  <a:lnTo>
                    <a:pt x="2259879" y="1393407"/>
                  </a:lnTo>
                  <a:lnTo>
                    <a:pt x="2228432" y="1424854"/>
                  </a:lnTo>
                  <a:lnTo>
                    <a:pt x="2188548" y="1445475"/>
                  </a:lnTo>
                  <a:lnTo>
                    <a:pt x="2142617" y="1452880"/>
                  </a:lnTo>
                  <a:lnTo>
                    <a:pt x="145287" y="1452880"/>
                  </a:lnTo>
                  <a:lnTo>
                    <a:pt x="99356" y="1445475"/>
                  </a:lnTo>
                  <a:lnTo>
                    <a:pt x="59472" y="1424854"/>
                  </a:lnTo>
                  <a:lnTo>
                    <a:pt x="28025" y="1393407"/>
                  </a:lnTo>
                  <a:lnTo>
                    <a:pt x="7404" y="1353523"/>
                  </a:lnTo>
                  <a:lnTo>
                    <a:pt x="0" y="1307591"/>
                  </a:lnTo>
                  <a:lnTo>
                    <a:pt x="0" y="145287"/>
                  </a:lnTo>
                  <a:close/>
                </a:path>
              </a:pathLst>
            </a:custGeom>
            <a:ln w="9525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6412484" y="3814953"/>
            <a:ext cx="1936750" cy="1175385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67310" marR="62230" algn="ctr">
              <a:lnSpc>
                <a:spcPct val="86300"/>
              </a:lnSpc>
              <a:spcBef>
                <a:spcPts val="445"/>
              </a:spcBef>
            </a:pPr>
            <a:r>
              <a:rPr sz="2100" spc="-5" dirty="0">
                <a:latin typeface="Times New Roman"/>
                <a:cs typeface="Times New Roman"/>
              </a:rPr>
              <a:t>Правовые</a:t>
            </a:r>
            <a:r>
              <a:rPr sz="2100" spc="-105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акты, </a:t>
            </a:r>
            <a:r>
              <a:rPr sz="2100" spc="-509" dirty="0">
                <a:latin typeface="Times New Roman"/>
                <a:cs typeface="Times New Roman"/>
              </a:rPr>
              <a:t> </a:t>
            </a:r>
            <a:r>
              <a:rPr sz="2100" spc="-10" dirty="0">
                <a:latin typeface="Times New Roman"/>
                <a:cs typeface="Times New Roman"/>
              </a:rPr>
              <a:t>регулирующие </a:t>
            </a:r>
            <a:r>
              <a:rPr sz="2100" spc="-5" dirty="0">
                <a:latin typeface="Times New Roman"/>
                <a:cs typeface="Times New Roman"/>
              </a:rPr>
              <a:t> </a:t>
            </a:r>
            <a:r>
              <a:rPr sz="2100" spc="-15" dirty="0">
                <a:latin typeface="Times New Roman"/>
                <a:cs typeface="Times New Roman"/>
              </a:rPr>
              <a:t>бюджетные</a:t>
            </a:r>
            <a:endParaRPr sz="2100">
              <a:latin typeface="Times New Roman"/>
              <a:cs typeface="Times New Roman"/>
            </a:endParaRPr>
          </a:p>
          <a:p>
            <a:pPr algn="ctr">
              <a:lnSpc>
                <a:spcPts val="2185"/>
              </a:lnSpc>
            </a:pPr>
            <a:r>
              <a:rPr sz="2100" spc="-5" dirty="0">
                <a:latin typeface="Times New Roman"/>
                <a:cs typeface="Times New Roman"/>
              </a:rPr>
              <a:t>правоотношения</a:t>
            </a:r>
            <a:endParaRPr sz="2100">
              <a:latin typeface="Times New Roman"/>
              <a:cs typeface="Times New Roman"/>
            </a:endParaRPr>
          </a:p>
        </p:txBody>
      </p:sp>
      <p:pic>
        <p:nvPicPr>
          <p:cNvPr id="36" name="Picture 2" descr="Coat of Arms of Likhoslavl (Tver oblast)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600" y="84304"/>
            <a:ext cx="590889" cy="7445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79242" y="196976"/>
            <a:ext cx="359854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Объекты</a:t>
            </a:r>
            <a:r>
              <a:rPr sz="17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7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бюджетного</a:t>
            </a:r>
            <a:r>
              <a:rPr sz="17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планирования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52798" y="3208273"/>
            <a:ext cx="1143000" cy="76835"/>
          </a:xfrm>
          <a:custGeom>
            <a:avLst/>
            <a:gdLst/>
            <a:ahLst/>
            <a:cxnLst/>
            <a:rect l="l" t="t" r="r" b="b"/>
            <a:pathLst>
              <a:path w="1143000" h="76835">
                <a:moveTo>
                  <a:pt x="1066800" y="50925"/>
                </a:moveTo>
                <a:lnTo>
                  <a:pt x="1066800" y="76326"/>
                </a:lnTo>
                <a:lnTo>
                  <a:pt x="1117600" y="50926"/>
                </a:lnTo>
                <a:lnTo>
                  <a:pt x="1066800" y="50925"/>
                </a:lnTo>
                <a:close/>
              </a:path>
              <a:path w="1143000" h="76835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50801"/>
                </a:lnTo>
                <a:lnTo>
                  <a:pt x="63500" y="50800"/>
                </a:lnTo>
                <a:lnTo>
                  <a:pt x="63500" y="25400"/>
                </a:lnTo>
                <a:lnTo>
                  <a:pt x="76200" y="25400"/>
                </a:lnTo>
                <a:lnTo>
                  <a:pt x="76200" y="0"/>
                </a:lnTo>
                <a:close/>
              </a:path>
              <a:path w="1143000" h="76835">
                <a:moveTo>
                  <a:pt x="1066800" y="25525"/>
                </a:moveTo>
                <a:lnTo>
                  <a:pt x="1066800" y="50925"/>
                </a:lnTo>
                <a:lnTo>
                  <a:pt x="1079500" y="50926"/>
                </a:lnTo>
                <a:lnTo>
                  <a:pt x="1079500" y="25526"/>
                </a:lnTo>
                <a:lnTo>
                  <a:pt x="1066800" y="25525"/>
                </a:lnTo>
                <a:close/>
              </a:path>
              <a:path w="1143000" h="76835">
                <a:moveTo>
                  <a:pt x="1066800" y="126"/>
                </a:moveTo>
                <a:lnTo>
                  <a:pt x="1066800" y="25525"/>
                </a:lnTo>
                <a:lnTo>
                  <a:pt x="1079500" y="25526"/>
                </a:lnTo>
                <a:lnTo>
                  <a:pt x="1079500" y="50926"/>
                </a:lnTo>
                <a:lnTo>
                  <a:pt x="1117603" y="50925"/>
                </a:lnTo>
                <a:lnTo>
                  <a:pt x="1143000" y="38226"/>
                </a:lnTo>
                <a:lnTo>
                  <a:pt x="1066800" y="126"/>
                </a:lnTo>
                <a:close/>
              </a:path>
              <a:path w="1143000" h="76835">
                <a:moveTo>
                  <a:pt x="76200" y="25401"/>
                </a:moveTo>
                <a:lnTo>
                  <a:pt x="76200" y="50801"/>
                </a:lnTo>
                <a:lnTo>
                  <a:pt x="1066800" y="50925"/>
                </a:lnTo>
                <a:lnTo>
                  <a:pt x="1066800" y="25525"/>
                </a:lnTo>
                <a:lnTo>
                  <a:pt x="76200" y="25401"/>
                </a:lnTo>
                <a:close/>
              </a:path>
              <a:path w="1143000" h="76835">
                <a:moveTo>
                  <a:pt x="63500" y="25400"/>
                </a:moveTo>
                <a:lnTo>
                  <a:pt x="63500" y="50800"/>
                </a:lnTo>
                <a:lnTo>
                  <a:pt x="76200" y="50801"/>
                </a:lnTo>
                <a:lnTo>
                  <a:pt x="76200" y="25401"/>
                </a:lnTo>
                <a:lnTo>
                  <a:pt x="63500" y="25400"/>
                </a:lnTo>
                <a:close/>
              </a:path>
              <a:path w="1143000" h="76835">
                <a:moveTo>
                  <a:pt x="76200" y="25400"/>
                </a:moveTo>
                <a:lnTo>
                  <a:pt x="63500" y="25400"/>
                </a:lnTo>
                <a:lnTo>
                  <a:pt x="76200" y="254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881754" y="2735707"/>
            <a:ext cx="10731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Times New Roman"/>
                <a:cs typeface="Times New Roman"/>
              </a:rPr>
              <a:t>Методика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200" spc="-5" dirty="0">
                <a:latin typeface="Times New Roman"/>
                <a:cs typeface="Times New Roman"/>
              </a:rPr>
              <a:t>администратора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857625" y="4446523"/>
            <a:ext cx="1143000" cy="76200"/>
          </a:xfrm>
          <a:custGeom>
            <a:avLst/>
            <a:gdLst/>
            <a:ahLst/>
            <a:cxnLst/>
            <a:rect l="l" t="t" r="r" b="b"/>
            <a:pathLst>
              <a:path w="11430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50800"/>
                </a:lnTo>
                <a:lnTo>
                  <a:pt x="63500" y="50800"/>
                </a:lnTo>
                <a:lnTo>
                  <a:pt x="63500" y="25400"/>
                </a:lnTo>
                <a:lnTo>
                  <a:pt x="76200" y="25400"/>
                </a:lnTo>
                <a:lnTo>
                  <a:pt x="76200" y="0"/>
                </a:lnTo>
                <a:close/>
              </a:path>
              <a:path w="1143000" h="76200">
                <a:moveTo>
                  <a:pt x="1066800" y="0"/>
                </a:moveTo>
                <a:lnTo>
                  <a:pt x="1066800" y="76200"/>
                </a:lnTo>
                <a:lnTo>
                  <a:pt x="1117769" y="50800"/>
                </a:lnTo>
                <a:lnTo>
                  <a:pt x="1079500" y="50800"/>
                </a:lnTo>
                <a:lnTo>
                  <a:pt x="1079500" y="25400"/>
                </a:lnTo>
                <a:lnTo>
                  <a:pt x="1117431" y="25400"/>
                </a:lnTo>
                <a:lnTo>
                  <a:pt x="1066800" y="0"/>
                </a:lnTo>
                <a:close/>
              </a:path>
              <a:path w="1143000" h="76200">
                <a:moveTo>
                  <a:pt x="76200" y="25400"/>
                </a:moveTo>
                <a:lnTo>
                  <a:pt x="63500" y="25400"/>
                </a:lnTo>
                <a:lnTo>
                  <a:pt x="63500" y="50800"/>
                </a:lnTo>
                <a:lnTo>
                  <a:pt x="76200" y="50800"/>
                </a:lnTo>
                <a:lnTo>
                  <a:pt x="76200" y="25400"/>
                </a:lnTo>
                <a:close/>
              </a:path>
              <a:path w="1143000" h="76200">
                <a:moveTo>
                  <a:pt x="1066800" y="25400"/>
                </a:moveTo>
                <a:lnTo>
                  <a:pt x="76200" y="25400"/>
                </a:lnTo>
                <a:lnTo>
                  <a:pt x="76200" y="50800"/>
                </a:lnTo>
                <a:lnTo>
                  <a:pt x="1066800" y="50800"/>
                </a:lnTo>
                <a:lnTo>
                  <a:pt x="1066800" y="25400"/>
                </a:lnTo>
                <a:close/>
              </a:path>
              <a:path w="1143000" h="76200">
                <a:moveTo>
                  <a:pt x="1117431" y="25400"/>
                </a:moveTo>
                <a:lnTo>
                  <a:pt x="1079500" y="25400"/>
                </a:lnTo>
                <a:lnTo>
                  <a:pt x="1079500" y="50800"/>
                </a:lnTo>
                <a:lnTo>
                  <a:pt x="1117769" y="50800"/>
                </a:lnTo>
                <a:lnTo>
                  <a:pt x="1143000" y="38226"/>
                </a:lnTo>
                <a:lnTo>
                  <a:pt x="111743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55973" y="5692775"/>
            <a:ext cx="1143000" cy="76200"/>
          </a:xfrm>
          <a:custGeom>
            <a:avLst/>
            <a:gdLst/>
            <a:ahLst/>
            <a:cxnLst/>
            <a:rect l="l" t="t" r="r" b="b"/>
            <a:pathLst>
              <a:path w="11430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50800"/>
                </a:lnTo>
                <a:lnTo>
                  <a:pt x="63500" y="50800"/>
                </a:lnTo>
                <a:lnTo>
                  <a:pt x="63500" y="25400"/>
                </a:lnTo>
                <a:lnTo>
                  <a:pt x="76200" y="25400"/>
                </a:lnTo>
                <a:lnTo>
                  <a:pt x="76200" y="0"/>
                </a:lnTo>
                <a:close/>
              </a:path>
              <a:path w="1143000" h="76200">
                <a:moveTo>
                  <a:pt x="1066800" y="0"/>
                </a:moveTo>
                <a:lnTo>
                  <a:pt x="1066800" y="76200"/>
                </a:lnTo>
                <a:lnTo>
                  <a:pt x="1117600" y="50800"/>
                </a:lnTo>
                <a:lnTo>
                  <a:pt x="1079500" y="50800"/>
                </a:lnTo>
                <a:lnTo>
                  <a:pt x="1079500" y="25400"/>
                </a:lnTo>
                <a:lnTo>
                  <a:pt x="1117600" y="25400"/>
                </a:lnTo>
                <a:lnTo>
                  <a:pt x="1066800" y="0"/>
                </a:lnTo>
                <a:close/>
              </a:path>
              <a:path w="1143000" h="76200">
                <a:moveTo>
                  <a:pt x="76200" y="25400"/>
                </a:moveTo>
                <a:lnTo>
                  <a:pt x="63500" y="25400"/>
                </a:lnTo>
                <a:lnTo>
                  <a:pt x="63500" y="50800"/>
                </a:lnTo>
                <a:lnTo>
                  <a:pt x="76200" y="50800"/>
                </a:lnTo>
                <a:lnTo>
                  <a:pt x="76200" y="25400"/>
                </a:lnTo>
                <a:close/>
              </a:path>
              <a:path w="1143000" h="76200">
                <a:moveTo>
                  <a:pt x="1066800" y="25400"/>
                </a:moveTo>
                <a:lnTo>
                  <a:pt x="76200" y="25400"/>
                </a:lnTo>
                <a:lnTo>
                  <a:pt x="76200" y="50800"/>
                </a:lnTo>
                <a:lnTo>
                  <a:pt x="1066800" y="50800"/>
                </a:lnTo>
                <a:lnTo>
                  <a:pt x="1066800" y="25400"/>
                </a:lnTo>
                <a:close/>
              </a:path>
              <a:path w="1143000" h="76200">
                <a:moveTo>
                  <a:pt x="1117600" y="25400"/>
                </a:moveTo>
                <a:lnTo>
                  <a:pt x="1079500" y="25400"/>
                </a:lnTo>
                <a:lnTo>
                  <a:pt x="1079500" y="50800"/>
                </a:lnTo>
                <a:lnTo>
                  <a:pt x="1117600" y="50800"/>
                </a:lnTo>
                <a:lnTo>
                  <a:pt x="1143000" y="38100"/>
                </a:lnTo>
                <a:lnTo>
                  <a:pt x="111760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032250" y="3956684"/>
            <a:ext cx="7988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 marR="5080" indent="-5080" algn="ctr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Times New Roman"/>
                <a:cs typeface="Times New Roman"/>
              </a:rPr>
              <a:t>Методика 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</a:t>
            </a:r>
            <a:r>
              <a:rPr sz="1200" spc="5" dirty="0">
                <a:latin typeface="Times New Roman"/>
                <a:cs typeface="Times New Roman"/>
              </a:rPr>
              <a:t>и</a:t>
            </a:r>
            <a:r>
              <a:rPr sz="1200" dirty="0">
                <a:latin typeface="Times New Roman"/>
                <a:cs typeface="Times New Roman"/>
              </a:rPr>
              <a:t>н.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орг</a:t>
            </a:r>
            <a:r>
              <a:rPr sz="1200" spc="-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на</a:t>
            </a:r>
          </a:p>
        </p:txBody>
      </p:sp>
      <p:grpSp>
        <p:nvGrpSpPr>
          <p:cNvPr id="9" name="object 9"/>
          <p:cNvGrpSpPr/>
          <p:nvPr/>
        </p:nvGrpSpPr>
        <p:grpSpPr>
          <a:xfrm>
            <a:off x="1298441" y="1007363"/>
            <a:ext cx="2354580" cy="1325880"/>
            <a:chOff x="1298441" y="1007363"/>
            <a:chExt cx="2354580" cy="1325880"/>
          </a:xfrm>
        </p:grpSpPr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98441" y="1042404"/>
              <a:ext cx="2298204" cy="1200934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19783" y="1007363"/>
              <a:ext cx="2333243" cy="1325879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1351533" y="1075054"/>
              <a:ext cx="2193290" cy="1096645"/>
            </a:xfrm>
            <a:custGeom>
              <a:avLst/>
              <a:gdLst/>
              <a:ahLst/>
              <a:cxnLst/>
              <a:rect l="l" t="t" r="r" b="b"/>
              <a:pathLst>
                <a:path w="2193290" h="1096645">
                  <a:moveTo>
                    <a:pt x="2083180" y="0"/>
                  </a:moveTo>
                  <a:lnTo>
                    <a:pt x="109600" y="0"/>
                  </a:lnTo>
                  <a:lnTo>
                    <a:pt x="66919" y="8606"/>
                  </a:lnTo>
                  <a:lnTo>
                    <a:pt x="32083" y="32083"/>
                  </a:lnTo>
                  <a:lnTo>
                    <a:pt x="8606" y="66919"/>
                  </a:lnTo>
                  <a:lnTo>
                    <a:pt x="0" y="109600"/>
                  </a:lnTo>
                  <a:lnTo>
                    <a:pt x="0" y="986790"/>
                  </a:lnTo>
                  <a:lnTo>
                    <a:pt x="8606" y="1029471"/>
                  </a:lnTo>
                  <a:lnTo>
                    <a:pt x="32083" y="1064307"/>
                  </a:lnTo>
                  <a:lnTo>
                    <a:pt x="66919" y="1087784"/>
                  </a:lnTo>
                  <a:lnTo>
                    <a:pt x="109600" y="1096391"/>
                  </a:lnTo>
                  <a:lnTo>
                    <a:pt x="2083180" y="1096391"/>
                  </a:lnTo>
                  <a:lnTo>
                    <a:pt x="2125809" y="1087784"/>
                  </a:lnTo>
                  <a:lnTo>
                    <a:pt x="2160651" y="1064307"/>
                  </a:lnTo>
                  <a:lnTo>
                    <a:pt x="2184157" y="1029471"/>
                  </a:lnTo>
                  <a:lnTo>
                    <a:pt x="2192781" y="986790"/>
                  </a:lnTo>
                  <a:lnTo>
                    <a:pt x="2192781" y="109600"/>
                  </a:lnTo>
                  <a:lnTo>
                    <a:pt x="2184157" y="66919"/>
                  </a:lnTo>
                  <a:lnTo>
                    <a:pt x="2160650" y="32083"/>
                  </a:lnTo>
                  <a:lnTo>
                    <a:pt x="2125809" y="8606"/>
                  </a:lnTo>
                  <a:lnTo>
                    <a:pt x="20831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351533" y="1075054"/>
              <a:ext cx="2193290" cy="1096645"/>
            </a:xfrm>
            <a:custGeom>
              <a:avLst/>
              <a:gdLst/>
              <a:ahLst/>
              <a:cxnLst/>
              <a:rect l="l" t="t" r="r" b="b"/>
              <a:pathLst>
                <a:path w="2193290" h="1096645">
                  <a:moveTo>
                    <a:pt x="0" y="109600"/>
                  </a:moveTo>
                  <a:lnTo>
                    <a:pt x="8606" y="66919"/>
                  </a:lnTo>
                  <a:lnTo>
                    <a:pt x="32083" y="32083"/>
                  </a:lnTo>
                  <a:lnTo>
                    <a:pt x="66919" y="8606"/>
                  </a:lnTo>
                  <a:lnTo>
                    <a:pt x="109600" y="0"/>
                  </a:lnTo>
                  <a:lnTo>
                    <a:pt x="2083180" y="0"/>
                  </a:lnTo>
                  <a:lnTo>
                    <a:pt x="2125809" y="8606"/>
                  </a:lnTo>
                  <a:lnTo>
                    <a:pt x="2160650" y="32083"/>
                  </a:lnTo>
                  <a:lnTo>
                    <a:pt x="2184157" y="66919"/>
                  </a:lnTo>
                  <a:lnTo>
                    <a:pt x="2192781" y="109600"/>
                  </a:lnTo>
                  <a:lnTo>
                    <a:pt x="2192781" y="986790"/>
                  </a:lnTo>
                  <a:lnTo>
                    <a:pt x="2184157" y="1029471"/>
                  </a:lnTo>
                  <a:lnTo>
                    <a:pt x="2160651" y="1064307"/>
                  </a:lnTo>
                  <a:lnTo>
                    <a:pt x="2125809" y="1087784"/>
                  </a:lnTo>
                  <a:lnTo>
                    <a:pt x="2083180" y="1096391"/>
                  </a:lnTo>
                  <a:lnTo>
                    <a:pt x="109600" y="1096391"/>
                  </a:lnTo>
                  <a:lnTo>
                    <a:pt x="66919" y="1087784"/>
                  </a:lnTo>
                  <a:lnTo>
                    <a:pt x="32083" y="1064307"/>
                  </a:lnTo>
                  <a:lnTo>
                    <a:pt x="8606" y="1029471"/>
                  </a:lnTo>
                  <a:lnTo>
                    <a:pt x="0" y="986790"/>
                  </a:lnTo>
                  <a:lnTo>
                    <a:pt x="0" y="109600"/>
                  </a:lnTo>
                  <a:close/>
                </a:path>
              </a:pathLst>
            </a:custGeom>
            <a:ln w="38099">
              <a:solidFill>
                <a:srgbClr val="439BB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523491" y="1082802"/>
            <a:ext cx="1847850" cy="102235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32715" marR="123825" indent="220979">
              <a:lnSpc>
                <a:spcPts val="2490"/>
              </a:lnSpc>
              <a:spcBef>
                <a:spcPts val="505"/>
              </a:spcBef>
            </a:pPr>
            <a:r>
              <a:rPr sz="2400" spc="-20" dirty="0">
                <a:latin typeface="Times New Roman"/>
                <a:cs typeface="Times New Roman"/>
              </a:rPr>
              <a:t>Объекты 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б</a:t>
            </a:r>
            <a:r>
              <a:rPr sz="2400" spc="-125" dirty="0">
                <a:latin typeface="Times New Roman"/>
                <a:cs typeface="Times New Roman"/>
              </a:rPr>
              <a:t>ю</a:t>
            </a:r>
            <a:r>
              <a:rPr sz="2400" dirty="0">
                <a:latin typeface="Times New Roman"/>
                <a:cs typeface="Times New Roman"/>
              </a:rPr>
              <a:t>д</a:t>
            </a:r>
            <a:r>
              <a:rPr sz="2400" spc="-40" dirty="0">
                <a:latin typeface="Times New Roman"/>
                <a:cs typeface="Times New Roman"/>
              </a:rPr>
              <a:t>ж</a:t>
            </a:r>
            <a:r>
              <a:rPr sz="2400" dirty="0">
                <a:latin typeface="Times New Roman"/>
                <a:cs typeface="Times New Roman"/>
              </a:rPr>
              <a:t>етно</a:t>
            </a:r>
            <a:r>
              <a:rPr sz="2400" spc="-70" dirty="0">
                <a:latin typeface="Times New Roman"/>
                <a:cs typeface="Times New Roman"/>
              </a:rPr>
              <a:t>г</a:t>
            </a:r>
            <a:r>
              <a:rPr sz="2400" dirty="0">
                <a:latin typeface="Times New Roman"/>
                <a:cs typeface="Times New Roman"/>
              </a:rPr>
              <a:t>о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460"/>
              </a:lnSpc>
            </a:pPr>
            <a:r>
              <a:rPr sz="2400" spc="-10" dirty="0">
                <a:latin typeface="Times New Roman"/>
                <a:cs typeface="Times New Roman"/>
              </a:rPr>
              <a:t>планирования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558036" y="2158745"/>
            <a:ext cx="1998980" cy="1396365"/>
            <a:chOff x="1558036" y="2158745"/>
            <a:chExt cx="1998980" cy="1396365"/>
          </a:xfrm>
        </p:grpSpPr>
        <p:sp>
          <p:nvSpPr>
            <p:cNvPr id="16" name="object 16"/>
            <p:cNvSpPr/>
            <p:nvPr/>
          </p:nvSpPr>
          <p:spPr>
            <a:xfrm>
              <a:off x="1570736" y="2171445"/>
              <a:ext cx="219710" cy="822325"/>
            </a:xfrm>
            <a:custGeom>
              <a:avLst/>
              <a:gdLst/>
              <a:ahLst/>
              <a:cxnLst/>
              <a:rect l="l" t="t" r="r" b="b"/>
              <a:pathLst>
                <a:path w="219710" h="822325">
                  <a:moveTo>
                    <a:pt x="0" y="0"/>
                  </a:moveTo>
                  <a:lnTo>
                    <a:pt x="0" y="822325"/>
                  </a:lnTo>
                  <a:lnTo>
                    <a:pt x="219328" y="822325"/>
                  </a:lnTo>
                </a:path>
              </a:pathLst>
            </a:custGeom>
            <a:ln w="25400">
              <a:solidFill>
                <a:srgbClr val="3987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90065" y="2445511"/>
              <a:ext cx="1754505" cy="1096645"/>
            </a:xfrm>
            <a:custGeom>
              <a:avLst/>
              <a:gdLst/>
              <a:ahLst/>
              <a:cxnLst/>
              <a:rect l="l" t="t" r="r" b="b"/>
              <a:pathLst>
                <a:path w="1754504" h="1096645">
                  <a:moveTo>
                    <a:pt x="1644650" y="0"/>
                  </a:moveTo>
                  <a:lnTo>
                    <a:pt x="109601" y="0"/>
                  </a:lnTo>
                  <a:lnTo>
                    <a:pt x="66919" y="8626"/>
                  </a:lnTo>
                  <a:lnTo>
                    <a:pt x="32083" y="32146"/>
                  </a:lnTo>
                  <a:lnTo>
                    <a:pt x="8606" y="67026"/>
                  </a:lnTo>
                  <a:lnTo>
                    <a:pt x="0" y="109727"/>
                  </a:lnTo>
                  <a:lnTo>
                    <a:pt x="0" y="986789"/>
                  </a:lnTo>
                  <a:lnTo>
                    <a:pt x="8606" y="1029491"/>
                  </a:lnTo>
                  <a:lnTo>
                    <a:pt x="32083" y="1064371"/>
                  </a:lnTo>
                  <a:lnTo>
                    <a:pt x="66919" y="1087891"/>
                  </a:lnTo>
                  <a:lnTo>
                    <a:pt x="109601" y="1096517"/>
                  </a:lnTo>
                  <a:lnTo>
                    <a:pt x="1644650" y="1096517"/>
                  </a:lnTo>
                  <a:lnTo>
                    <a:pt x="1687278" y="1087891"/>
                  </a:lnTo>
                  <a:lnTo>
                    <a:pt x="1722120" y="1064371"/>
                  </a:lnTo>
                  <a:lnTo>
                    <a:pt x="1745626" y="1029491"/>
                  </a:lnTo>
                  <a:lnTo>
                    <a:pt x="1754251" y="986789"/>
                  </a:lnTo>
                  <a:lnTo>
                    <a:pt x="1754251" y="109727"/>
                  </a:lnTo>
                  <a:lnTo>
                    <a:pt x="1745626" y="67026"/>
                  </a:lnTo>
                  <a:lnTo>
                    <a:pt x="1722119" y="32146"/>
                  </a:lnTo>
                  <a:lnTo>
                    <a:pt x="1687278" y="8626"/>
                  </a:lnTo>
                  <a:lnTo>
                    <a:pt x="1644650" y="0"/>
                  </a:lnTo>
                  <a:close/>
                </a:path>
              </a:pathLst>
            </a:custGeom>
            <a:solidFill>
              <a:srgbClr val="D0E2EA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90065" y="2445511"/>
              <a:ext cx="1754505" cy="1096645"/>
            </a:xfrm>
            <a:custGeom>
              <a:avLst/>
              <a:gdLst/>
              <a:ahLst/>
              <a:cxnLst/>
              <a:rect l="l" t="t" r="r" b="b"/>
              <a:pathLst>
                <a:path w="1754504" h="1096645">
                  <a:moveTo>
                    <a:pt x="0" y="109727"/>
                  </a:moveTo>
                  <a:lnTo>
                    <a:pt x="8606" y="67026"/>
                  </a:lnTo>
                  <a:lnTo>
                    <a:pt x="32083" y="32146"/>
                  </a:lnTo>
                  <a:lnTo>
                    <a:pt x="66919" y="8626"/>
                  </a:lnTo>
                  <a:lnTo>
                    <a:pt x="109601" y="0"/>
                  </a:lnTo>
                  <a:lnTo>
                    <a:pt x="1644650" y="0"/>
                  </a:lnTo>
                  <a:lnTo>
                    <a:pt x="1687278" y="8626"/>
                  </a:lnTo>
                  <a:lnTo>
                    <a:pt x="1722119" y="32146"/>
                  </a:lnTo>
                  <a:lnTo>
                    <a:pt x="1745626" y="67026"/>
                  </a:lnTo>
                  <a:lnTo>
                    <a:pt x="1754251" y="109727"/>
                  </a:lnTo>
                  <a:lnTo>
                    <a:pt x="1754251" y="986789"/>
                  </a:lnTo>
                  <a:lnTo>
                    <a:pt x="1745626" y="1029491"/>
                  </a:lnTo>
                  <a:lnTo>
                    <a:pt x="1722120" y="1064371"/>
                  </a:lnTo>
                  <a:lnTo>
                    <a:pt x="1687278" y="1087891"/>
                  </a:lnTo>
                  <a:lnTo>
                    <a:pt x="1644650" y="1096517"/>
                  </a:lnTo>
                  <a:lnTo>
                    <a:pt x="109601" y="1096517"/>
                  </a:lnTo>
                  <a:lnTo>
                    <a:pt x="66919" y="1087891"/>
                  </a:lnTo>
                  <a:lnTo>
                    <a:pt x="32083" y="1064371"/>
                  </a:lnTo>
                  <a:lnTo>
                    <a:pt x="8606" y="1029491"/>
                  </a:lnTo>
                  <a:lnTo>
                    <a:pt x="0" y="986789"/>
                  </a:lnTo>
                  <a:lnTo>
                    <a:pt x="0" y="109727"/>
                  </a:lnTo>
                  <a:close/>
                </a:path>
              </a:pathLst>
            </a:custGeom>
            <a:ln w="25400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2227833" y="2703957"/>
            <a:ext cx="878205" cy="53594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marR="5080" indent="53340">
              <a:lnSpc>
                <a:spcPts val="1860"/>
              </a:lnSpc>
              <a:spcBef>
                <a:spcPts val="409"/>
              </a:spcBef>
            </a:pPr>
            <a:r>
              <a:rPr sz="1800" spc="-35" dirty="0">
                <a:latin typeface="Times New Roman"/>
                <a:cs typeface="Times New Roman"/>
              </a:rPr>
              <a:t>Доходы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б</a:t>
            </a:r>
            <a:r>
              <a:rPr sz="1800" spc="-105" dirty="0">
                <a:latin typeface="Times New Roman"/>
                <a:cs typeface="Times New Roman"/>
              </a:rPr>
              <a:t>ю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-25" dirty="0">
                <a:latin typeface="Times New Roman"/>
                <a:cs typeface="Times New Roman"/>
              </a:rPr>
              <a:t>ж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30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а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1558036" y="2158745"/>
            <a:ext cx="1998980" cy="2766695"/>
            <a:chOff x="1558036" y="2158745"/>
            <a:chExt cx="1998980" cy="2766695"/>
          </a:xfrm>
        </p:grpSpPr>
        <p:sp>
          <p:nvSpPr>
            <p:cNvPr id="21" name="object 21"/>
            <p:cNvSpPr/>
            <p:nvPr/>
          </p:nvSpPr>
          <p:spPr>
            <a:xfrm>
              <a:off x="1570736" y="2171445"/>
              <a:ext cx="219710" cy="2193290"/>
            </a:xfrm>
            <a:custGeom>
              <a:avLst/>
              <a:gdLst/>
              <a:ahLst/>
              <a:cxnLst/>
              <a:rect l="l" t="t" r="r" b="b"/>
              <a:pathLst>
                <a:path w="219710" h="2193290">
                  <a:moveTo>
                    <a:pt x="0" y="0"/>
                  </a:moveTo>
                  <a:lnTo>
                    <a:pt x="0" y="2192909"/>
                  </a:lnTo>
                  <a:lnTo>
                    <a:pt x="219328" y="2192909"/>
                  </a:lnTo>
                </a:path>
              </a:pathLst>
            </a:custGeom>
            <a:ln w="25400">
              <a:solidFill>
                <a:srgbClr val="3987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90065" y="3816095"/>
              <a:ext cx="1754505" cy="1096645"/>
            </a:xfrm>
            <a:custGeom>
              <a:avLst/>
              <a:gdLst/>
              <a:ahLst/>
              <a:cxnLst/>
              <a:rect l="l" t="t" r="r" b="b"/>
              <a:pathLst>
                <a:path w="1754504" h="1096645">
                  <a:moveTo>
                    <a:pt x="1644650" y="0"/>
                  </a:moveTo>
                  <a:lnTo>
                    <a:pt x="109601" y="0"/>
                  </a:lnTo>
                  <a:lnTo>
                    <a:pt x="66919" y="8606"/>
                  </a:lnTo>
                  <a:lnTo>
                    <a:pt x="32083" y="32083"/>
                  </a:lnTo>
                  <a:lnTo>
                    <a:pt x="8606" y="66919"/>
                  </a:lnTo>
                  <a:lnTo>
                    <a:pt x="0" y="109600"/>
                  </a:lnTo>
                  <a:lnTo>
                    <a:pt x="0" y="986789"/>
                  </a:lnTo>
                  <a:lnTo>
                    <a:pt x="8606" y="1029471"/>
                  </a:lnTo>
                  <a:lnTo>
                    <a:pt x="32083" y="1064307"/>
                  </a:lnTo>
                  <a:lnTo>
                    <a:pt x="66919" y="1087784"/>
                  </a:lnTo>
                  <a:lnTo>
                    <a:pt x="109601" y="1096390"/>
                  </a:lnTo>
                  <a:lnTo>
                    <a:pt x="1644650" y="1096390"/>
                  </a:lnTo>
                  <a:lnTo>
                    <a:pt x="1687278" y="1087784"/>
                  </a:lnTo>
                  <a:lnTo>
                    <a:pt x="1722120" y="1064307"/>
                  </a:lnTo>
                  <a:lnTo>
                    <a:pt x="1745626" y="1029471"/>
                  </a:lnTo>
                  <a:lnTo>
                    <a:pt x="1754251" y="986789"/>
                  </a:lnTo>
                  <a:lnTo>
                    <a:pt x="1754251" y="109600"/>
                  </a:lnTo>
                  <a:lnTo>
                    <a:pt x="1745626" y="66919"/>
                  </a:lnTo>
                  <a:lnTo>
                    <a:pt x="1722119" y="32083"/>
                  </a:lnTo>
                  <a:lnTo>
                    <a:pt x="1687278" y="8606"/>
                  </a:lnTo>
                  <a:lnTo>
                    <a:pt x="1644650" y="0"/>
                  </a:lnTo>
                  <a:close/>
                </a:path>
              </a:pathLst>
            </a:custGeom>
            <a:solidFill>
              <a:srgbClr val="D0E2EA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790065" y="3816095"/>
              <a:ext cx="1754505" cy="1096645"/>
            </a:xfrm>
            <a:custGeom>
              <a:avLst/>
              <a:gdLst/>
              <a:ahLst/>
              <a:cxnLst/>
              <a:rect l="l" t="t" r="r" b="b"/>
              <a:pathLst>
                <a:path w="1754504" h="1096645">
                  <a:moveTo>
                    <a:pt x="0" y="109600"/>
                  </a:moveTo>
                  <a:lnTo>
                    <a:pt x="8606" y="66919"/>
                  </a:lnTo>
                  <a:lnTo>
                    <a:pt x="32083" y="32083"/>
                  </a:lnTo>
                  <a:lnTo>
                    <a:pt x="66919" y="8606"/>
                  </a:lnTo>
                  <a:lnTo>
                    <a:pt x="109601" y="0"/>
                  </a:lnTo>
                  <a:lnTo>
                    <a:pt x="1644650" y="0"/>
                  </a:lnTo>
                  <a:lnTo>
                    <a:pt x="1687278" y="8606"/>
                  </a:lnTo>
                  <a:lnTo>
                    <a:pt x="1722119" y="32083"/>
                  </a:lnTo>
                  <a:lnTo>
                    <a:pt x="1745626" y="66919"/>
                  </a:lnTo>
                  <a:lnTo>
                    <a:pt x="1754251" y="109600"/>
                  </a:lnTo>
                  <a:lnTo>
                    <a:pt x="1754251" y="986789"/>
                  </a:lnTo>
                  <a:lnTo>
                    <a:pt x="1745626" y="1029471"/>
                  </a:lnTo>
                  <a:lnTo>
                    <a:pt x="1722120" y="1064307"/>
                  </a:lnTo>
                  <a:lnTo>
                    <a:pt x="1687278" y="1087784"/>
                  </a:lnTo>
                  <a:lnTo>
                    <a:pt x="1644650" y="1096390"/>
                  </a:lnTo>
                  <a:lnTo>
                    <a:pt x="109601" y="1096390"/>
                  </a:lnTo>
                  <a:lnTo>
                    <a:pt x="66919" y="1087784"/>
                  </a:lnTo>
                  <a:lnTo>
                    <a:pt x="32083" y="1064307"/>
                  </a:lnTo>
                  <a:lnTo>
                    <a:pt x="8606" y="1029471"/>
                  </a:lnTo>
                  <a:lnTo>
                    <a:pt x="0" y="986789"/>
                  </a:lnTo>
                  <a:lnTo>
                    <a:pt x="0" y="109600"/>
                  </a:lnTo>
                  <a:close/>
                </a:path>
              </a:pathLst>
            </a:custGeom>
            <a:ln w="25400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2227833" y="4074667"/>
            <a:ext cx="878205" cy="53594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marR="5080" indent="20955">
              <a:lnSpc>
                <a:spcPts val="1860"/>
              </a:lnSpc>
              <a:spcBef>
                <a:spcPts val="409"/>
              </a:spcBef>
            </a:pPr>
            <a:r>
              <a:rPr sz="1800" spc="-25" dirty="0">
                <a:latin typeface="Times New Roman"/>
                <a:cs typeface="Times New Roman"/>
              </a:rPr>
              <a:t>Расходы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б</a:t>
            </a:r>
            <a:r>
              <a:rPr sz="1800" spc="-105" dirty="0">
                <a:latin typeface="Times New Roman"/>
                <a:cs typeface="Times New Roman"/>
              </a:rPr>
              <a:t>ю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-25" dirty="0">
                <a:latin typeface="Times New Roman"/>
                <a:cs typeface="Times New Roman"/>
              </a:rPr>
              <a:t>ж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30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а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558036" y="2158745"/>
            <a:ext cx="1998980" cy="4137025"/>
            <a:chOff x="1558036" y="2158745"/>
            <a:chExt cx="1998980" cy="4137025"/>
          </a:xfrm>
        </p:grpSpPr>
        <p:sp>
          <p:nvSpPr>
            <p:cNvPr id="26" name="object 26"/>
            <p:cNvSpPr/>
            <p:nvPr/>
          </p:nvSpPr>
          <p:spPr>
            <a:xfrm>
              <a:off x="1570736" y="2171445"/>
              <a:ext cx="219710" cy="3563620"/>
            </a:xfrm>
            <a:custGeom>
              <a:avLst/>
              <a:gdLst/>
              <a:ahLst/>
              <a:cxnLst/>
              <a:rect l="l" t="t" r="r" b="b"/>
              <a:pathLst>
                <a:path w="219710" h="3563620">
                  <a:moveTo>
                    <a:pt x="0" y="0"/>
                  </a:moveTo>
                  <a:lnTo>
                    <a:pt x="0" y="3563366"/>
                  </a:lnTo>
                  <a:lnTo>
                    <a:pt x="219328" y="3563366"/>
                  </a:lnTo>
                </a:path>
              </a:pathLst>
            </a:custGeom>
            <a:ln w="25400">
              <a:solidFill>
                <a:srgbClr val="39879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790065" y="5186552"/>
              <a:ext cx="1754505" cy="1096645"/>
            </a:xfrm>
            <a:custGeom>
              <a:avLst/>
              <a:gdLst/>
              <a:ahLst/>
              <a:cxnLst/>
              <a:rect l="l" t="t" r="r" b="b"/>
              <a:pathLst>
                <a:path w="1754504" h="1096645">
                  <a:moveTo>
                    <a:pt x="1644650" y="0"/>
                  </a:moveTo>
                  <a:lnTo>
                    <a:pt x="109601" y="0"/>
                  </a:lnTo>
                  <a:lnTo>
                    <a:pt x="66919" y="8626"/>
                  </a:lnTo>
                  <a:lnTo>
                    <a:pt x="32083" y="32146"/>
                  </a:lnTo>
                  <a:lnTo>
                    <a:pt x="8606" y="67026"/>
                  </a:lnTo>
                  <a:lnTo>
                    <a:pt x="0" y="109728"/>
                  </a:lnTo>
                  <a:lnTo>
                    <a:pt x="0" y="986828"/>
                  </a:lnTo>
                  <a:lnTo>
                    <a:pt x="8606" y="1029505"/>
                  </a:lnTo>
                  <a:lnTo>
                    <a:pt x="32083" y="1064355"/>
                  </a:lnTo>
                  <a:lnTo>
                    <a:pt x="66919" y="1087851"/>
                  </a:lnTo>
                  <a:lnTo>
                    <a:pt x="109601" y="1096467"/>
                  </a:lnTo>
                  <a:lnTo>
                    <a:pt x="1644650" y="1096467"/>
                  </a:lnTo>
                  <a:lnTo>
                    <a:pt x="1687278" y="1087851"/>
                  </a:lnTo>
                  <a:lnTo>
                    <a:pt x="1722120" y="1064355"/>
                  </a:lnTo>
                  <a:lnTo>
                    <a:pt x="1745626" y="1029505"/>
                  </a:lnTo>
                  <a:lnTo>
                    <a:pt x="1754251" y="986828"/>
                  </a:lnTo>
                  <a:lnTo>
                    <a:pt x="1754251" y="109728"/>
                  </a:lnTo>
                  <a:lnTo>
                    <a:pt x="1745626" y="67026"/>
                  </a:lnTo>
                  <a:lnTo>
                    <a:pt x="1722119" y="32146"/>
                  </a:lnTo>
                  <a:lnTo>
                    <a:pt x="1687278" y="8626"/>
                  </a:lnTo>
                  <a:lnTo>
                    <a:pt x="1644650" y="0"/>
                  </a:lnTo>
                  <a:close/>
                </a:path>
              </a:pathLst>
            </a:custGeom>
            <a:solidFill>
              <a:srgbClr val="D0E2EA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790065" y="5186552"/>
              <a:ext cx="1754505" cy="1096645"/>
            </a:xfrm>
            <a:custGeom>
              <a:avLst/>
              <a:gdLst/>
              <a:ahLst/>
              <a:cxnLst/>
              <a:rect l="l" t="t" r="r" b="b"/>
              <a:pathLst>
                <a:path w="1754504" h="1096645">
                  <a:moveTo>
                    <a:pt x="0" y="109728"/>
                  </a:moveTo>
                  <a:lnTo>
                    <a:pt x="8606" y="67026"/>
                  </a:lnTo>
                  <a:lnTo>
                    <a:pt x="32083" y="32146"/>
                  </a:lnTo>
                  <a:lnTo>
                    <a:pt x="66919" y="8626"/>
                  </a:lnTo>
                  <a:lnTo>
                    <a:pt x="109601" y="0"/>
                  </a:lnTo>
                  <a:lnTo>
                    <a:pt x="1644650" y="0"/>
                  </a:lnTo>
                  <a:lnTo>
                    <a:pt x="1687278" y="8626"/>
                  </a:lnTo>
                  <a:lnTo>
                    <a:pt x="1722119" y="32146"/>
                  </a:lnTo>
                  <a:lnTo>
                    <a:pt x="1745626" y="67026"/>
                  </a:lnTo>
                  <a:lnTo>
                    <a:pt x="1754251" y="109728"/>
                  </a:lnTo>
                  <a:lnTo>
                    <a:pt x="1754251" y="986828"/>
                  </a:lnTo>
                  <a:lnTo>
                    <a:pt x="1745626" y="1029505"/>
                  </a:lnTo>
                  <a:lnTo>
                    <a:pt x="1722120" y="1064355"/>
                  </a:lnTo>
                  <a:lnTo>
                    <a:pt x="1687278" y="1087851"/>
                  </a:lnTo>
                  <a:lnTo>
                    <a:pt x="1644650" y="1096467"/>
                  </a:lnTo>
                  <a:lnTo>
                    <a:pt x="109601" y="1096467"/>
                  </a:lnTo>
                  <a:lnTo>
                    <a:pt x="66919" y="1087851"/>
                  </a:lnTo>
                  <a:lnTo>
                    <a:pt x="32083" y="1064355"/>
                  </a:lnTo>
                  <a:lnTo>
                    <a:pt x="8606" y="1029505"/>
                  </a:lnTo>
                  <a:lnTo>
                    <a:pt x="0" y="986828"/>
                  </a:lnTo>
                  <a:lnTo>
                    <a:pt x="0" y="109728"/>
                  </a:lnTo>
                  <a:close/>
                </a:path>
              </a:pathLst>
            </a:custGeom>
            <a:ln w="25400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1886204" y="5348478"/>
            <a:ext cx="1564005" cy="73215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065" marR="5080" indent="-1905" algn="ctr">
              <a:lnSpc>
                <a:spcPct val="86200"/>
              </a:lnSpc>
              <a:spcBef>
                <a:spcPts val="385"/>
              </a:spcBef>
            </a:pPr>
            <a:r>
              <a:rPr sz="1700" spc="-10" dirty="0">
                <a:latin typeface="Times New Roman"/>
                <a:cs typeface="Times New Roman"/>
              </a:rPr>
              <a:t>Источники </a:t>
            </a:r>
            <a:r>
              <a:rPr sz="1700" spc="-5" dirty="0">
                <a:latin typeface="Times New Roman"/>
                <a:cs typeface="Times New Roman"/>
              </a:rPr>
              <a:t> финансиро</a:t>
            </a:r>
            <a:r>
              <a:rPr sz="1700" spc="-25" dirty="0">
                <a:latin typeface="Times New Roman"/>
                <a:cs typeface="Times New Roman"/>
              </a:rPr>
              <a:t>в</a:t>
            </a:r>
            <a:r>
              <a:rPr sz="1700" spc="-5" dirty="0">
                <a:latin typeface="Times New Roman"/>
                <a:cs typeface="Times New Roman"/>
              </a:rPr>
              <a:t>ания  </a:t>
            </a:r>
            <a:r>
              <a:rPr sz="1700" spc="5" dirty="0">
                <a:latin typeface="Times New Roman"/>
                <a:cs typeface="Times New Roman"/>
              </a:rPr>
              <a:t>дефицита</a:t>
            </a:r>
            <a:endParaRPr sz="1700">
              <a:latin typeface="Times New Roman"/>
              <a:cs typeface="Times New Roman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5731769" y="941832"/>
            <a:ext cx="2329180" cy="1325880"/>
            <a:chOff x="5731769" y="941832"/>
            <a:chExt cx="2329180" cy="1325880"/>
          </a:xfrm>
        </p:grpSpPr>
        <p:pic>
          <p:nvPicPr>
            <p:cNvPr id="31" name="object 3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31769" y="969275"/>
              <a:ext cx="2328660" cy="1217653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888735" y="941832"/>
              <a:ext cx="2093975" cy="1325880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5783960" y="1002030"/>
              <a:ext cx="2224405" cy="1112520"/>
            </a:xfrm>
            <a:custGeom>
              <a:avLst/>
              <a:gdLst/>
              <a:ahLst/>
              <a:cxnLst/>
              <a:rect l="l" t="t" r="r" b="b"/>
              <a:pathLst>
                <a:path w="2224404" h="1112520">
                  <a:moveTo>
                    <a:pt x="2113025" y="0"/>
                  </a:moveTo>
                  <a:lnTo>
                    <a:pt x="111251" y="0"/>
                  </a:lnTo>
                  <a:lnTo>
                    <a:pt x="67937" y="8737"/>
                  </a:lnTo>
                  <a:lnTo>
                    <a:pt x="32575" y="32559"/>
                  </a:lnTo>
                  <a:lnTo>
                    <a:pt x="8739" y="67883"/>
                  </a:lnTo>
                  <a:lnTo>
                    <a:pt x="0" y="111125"/>
                  </a:lnTo>
                  <a:lnTo>
                    <a:pt x="0" y="1000887"/>
                  </a:lnTo>
                  <a:lnTo>
                    <a:pt x="8739" y="1044201"/>
                  </a:lnTo>
                  <a:lnTo>
                    <a:pt x="32575" y="1079563"/>
                  </a:lnTo>
                  <a:lnTo>
                    <a:pt x="67937" y="1103399"/>
                  </a:lnTo>
                  <a:lnTo>
                    <a:pt x="111251" y="1112139"/>
                  </a:lnTo>
                  <a:lnTo>
                    <a:pt x="2113025" y="1112139"/>
                  </a:lnTo>
                  <a:lnTo>
                    <a:pt x="2156340" y="1103399"/>
                  </a:lnTo>
                  <a:lnTo>
                    <a:pt x="2191702" y="1079563"/>
                  </a:lnTo>
                  <a:lnTo>
                    <a:pt x="2215538" y="1044201"/>
                  </a:lnTo>
                  <a:lnTo>
                    <a:pt x="2224278" y="1000887"/>
                  </a:lnTo>
                  <a:lnTo>
                    <a:pt x="2224278" y="111125"/>
                  </a:lnTo>
                  <a:lnTo>
                    <a:pt x="2215538" y="67883"/>
                  </a:lnTo>
                  <a:lnTo>
                    <a:pt x="2191702" y="32559"/>
                  </a:lnTo>
                  <a:lnTo>
                    <a:pt x="2156340" y="8737"/>
                  </a:lnTo>
                  <a:lnTo>
                    <a:pt x="21130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83960" y="1002030"/>
              <a:ext cx="2224405" cy="1112520"/>
            </a:xfrm>
            <a:custGeom>
              <a:avLst/>
              <a:gdLst/>
              <a:ahLst/>
              <a:cxnLst/>
              <a:rect l="l" t="t" r="r" b="b"/>
              <a:pathLst>
                <a:path w="2224404" h="1112520">
                  <a:moveTo>
                    <a:pt x="0" y="111125"/>
                  </a:moveTo>
                  <a:lnTo>
                    <a:pt x="8739" y="67883"/>
                  </a:lnTo>
                  <a:lnTo>
                    <a:pt x="32575" y="32559"/>
                  </a:lnTo>
                  <a:lnTo>
                    <a:pt x="67937" y="8737"/>
                  </a:lnTo>
                  <a:lnTo>
                    <a:pt x="111251" y="0"/>
                  </a:lnTo>
                  <a:lnTo>
                    <a:pt x="2113025" y="0"/>
                  </a:lnTo>
                  <a:lnTo>
                    <a:pt x="2156340" y="8737"/>
                  </a:lnTo>
                  <a:lnTo>
                    <a:pt x="2191702" y="32559"/>
                  </a:lnTo>
                  <a:lnTo>
                    <a:pt x="2215538" y="67883"/>
                  </a:lnTo>
                  <a:lnTo>
                    <a:pt x="2224278" y="111125"/>
                  </a:lnTo>
                  <a:lnTo>
                    <a:pt x="2224278" y="1000887"/>
                  </a:lnTo>
                  <a:lnTo>
                    <a:pt x="2215538" y="1044201"/>
                  </a:lnTo>
                  <a:lnTo>
                    <a:pt x="2191702" y="1079563"/>
                  </a:lnTo>
                  <a:lnTo>
                    <a:pt x="2156340" y="1103399"/>
                  </a:lnTo>
                  <a:lnTo>
                    <a:pt x="2113025" y="1112139"/>
                  </a:lnTo>
                  <a:lnTo>
                    <a:pt x="111251" y="1112139"/>
                  </a:lnTo>
                  <a:lnTo>
                    <a:pt x="67937" y="1103399"/>
                  </a:lnTo>
                  <a:lnTo>
                    <a:pt x="32575" y="1079563"/>
                  </a:lnTo>
                  <a:lnTo>
                    <a:pt x="8739" y="1044201"/>
                  </a:lnTo>
                  <a:lnTo>
                    <a:pt x="0" y="1000887"/>
                  </a:lnTo>
                  <a:lnTo>
                    <a:pt x="0" y="111125"/>
                  </a:lnTo>
                  <a:close/>
                </a:path>
              </a:pathLst>
            </a:custGeom>
            <a:ln w="38100">
              <a:solidFill>
                <a:srgbClr val="735A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>
            <a:spLocks noGrp="1"/>
          </p:cNvSpPr>
          <p:nvPr>
            <p:ph type="title"/>
          </p:nvPr>
        </p:nvSpPr>
        <p:spPr>
          <a:xfrm>
            <a:off x="6093078" y="1017219"/>
            <a:ext cx="1607820" cy="102298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065" marR="5080" indent="-635" algn="ctr">
              <a:lnSpc>
                <a:spcPct val="86300"/>
              </a:lnSpc>
              <a:spcBef>
                <a:spcPts val="495"/>
              </a:spcBef>
            </a:pPr>
            <a:r>
              <a:rPr sz="2400" dirty="0"/>
              <a:t>Участники </a:t>
            </a:r>
            <a:r>
              <a:rPr sz="2400" spc="5" dirty="0"/>
              <a:t> </a:t>
            </a:r>
            <a:r>
              <a:rPr sz="2400" dirty="0"/>
              <a:t>б</a:t>
            </a:r>
            <a:r>
              <a:rPr sz="2400" spc="-125" dirty="0"/>
              <a:t>ю</a:t>
            </a:r>
            <a:r>
              <a:rPr sz="2400" dirty="0"/>
              <a:t>д</a:t>
            </a:r>
            <a:r>
              <a:rPr sz="2400" spc="-40" dirty="0"/>
              <a:t>ж</a:t>
            </a:r>
            <a:r>
              <a:rPr sz="2400" dirty="0"/>
              <a:t>етно</a:t>
            </a:r>
            <a:r>
              <a:rPr sz="2400" spc="-65" dirty="0"/>
              <a:t>г</a:t>
            </a:r>
            <a:r>
              <a:rPr sz="2400" dirty="0"/>
              <a:t>о  </a:t>
            </a:r>
            <a:r>
              <a:rPr sz="2400" spc="5" dirty="0"/>
              <a:t>процесса</a:t>
            </a:r>
            <a:endParaRPr sz="2400"/>
          </a:p>
        </p:txBody>
      </p:sp>
      <p:grpSp>
        <p:nvGrpSpPr>
          <p:cNvPr id="36" name="object 36"/>
          <p:cNvGrpSpPr/>
          <p:nvPr/>
        </p:nvGrpSpPr>
        <p:grpSpPr>
          <a:xfrm>
            <a:off x="5485510" y="2101469"/>
            <a:ext cx="2313305" cy="1416050"/>
            <a:chOff x="5485510" y="2101469"/>
            <a:chExt cx="2313305" cy="1416050"/>
          </a:xfrm>
        </p:grpSpPr>
        <p:sp>
          <p:nvSpPr>
            <p:cNvPr id="37" name="object 37"/>
            <p:cNvSpPr/>
            <p:nvPr/>
          </p:nvSpPr>
          <p:spPr>
            <a:xfrm>
              <a:off x="7558531" y="2114169"/>
              <a:ext cx="227329" cy="834390"/>
            </a:xfrm>
            <a:custGeom>
              <a:avLst/>
              <a:gdLst/>
              <a:ahLst/>
              <a:cxnLst/>
              <a:rect l="l" t="t" r="r" b="b"/>
              <a:pathLst>
                <a:path w="227329" h="834389">
                  <a:moveTo>
                    <a:pt x="227329" y="0"/>
                  </a:moveTo>
                  <a:lnTo>
                    <a:pt x="227329" y="834008"/>
                  </a:lnTo>
                  <a:lnTo>
                    <a:pt x="0" y="834008"/>
                  </a:lnTo>
                </a:path>
              </a:pathLst>
            </a:custGeom>
            <a:ln w="25400">
              <a:solidFill>
                <a:srgbClr val="644E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498210" y="2392172"/>
              <a:ext cx="2060575" cy="1112520"/>
            </a:xfrm>
            <a:custGeom>
              <a:avLst/>
              <a:gdLst/>
              <a:ahLst/>
              <a:cxnLst/>
              <a:rect l="l" t="t" r="r" b="b"/>
              <a:pathLst>
                <a:path w="2060575" h="1112520">
                  <a:moveTo>
                    <a:pt x="1949068" y="0"/>
                  </a:moveTo>
                  <a:lnTo>
                    <a:pt x="111251" y="0"/>
                  </a:lnTo>
                  <a:lnTo>
                    <a:pt x="67937" y="8739"/>
                  </a:lnTo>
                  <a:lnTo>
                    <a:pt x="32575" y="32575"/>
                  </a:lnTo>
                  <a:lnTo>
                    <a:pt x="8739" y="67937"/>
                  </a:lnTo>
                  <a:lnTo>
                    <a:pt x="0" y="111251"/>
                  </a:lnTo>
                  <a:lnTo>
                    <a:pt x="0" y="1000887"/>
                  </a:lnTo>
                  <a:lnTo>
                    <a:pt x="8739" y="1044201"/>
                  </a:lnTo>
                  <a:lnTo>
                    <a:pt x="32575" y="1079563"/>
                  </a:lnTo>
                  <a:lnTo>
                    <a:pt x="67937" y="1103399"/>
                  </a:lnTo>
                  <a:lnTo>
                    <a:pt x="111251" y="1112139"/>
                  </a:lnTo>
                  <a:lnTo>
                    <a:pt x="1949068" y="1112139"/>
                  </a:lnTo>
                  <a:lnTo>
                    <a:pt x="1992383" y="1103399"/>
                  </a:lnTo>
                  <a:lnTo>
                    <a:pt x="2027745" y="1079563"/>
                  </a:lnTo>
                  <a:lnTo>
                    <a:pt x="2051581" y="1044201"/>
                  </a:lnTo>
                  <a:lnTo>
                    <a:pt x="2060320" y="1000887"/>
                  </a:lnTo>
                  <a:lnTo>
                    <a:pt x="2060320" y="111251"/>
                  </a:lnTo>
                  <a:lnTo>
                    <a:pt x="2051581" y="67937"/>
                  </a:lnTo>
                  <a:lnTo>
                    <a:pt x="2027745" y="32575"/>
                  </a:lnTo>
                  <a:lnTo>
                    <a:pt x="1992383" y="8739"/>
                  </a:lnTo>
                  <a:lnTo>
                    <a:pt x="1949068" y="0"/>
                  </a:lnTo>
                  <a:close/>
                </a:path>
              </a:pathLst>
            </a:custGeom>
            <a:solidFill>
              <a:srgbClr val="D7D2D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498210" y="2392172"/>
              <a:ext cx="2060575" cy="1112520"/>
            </a:xfrm>
            <a:custGeom>
              <a:avLst/>
              <a:gdLst/>
              <a:ahLst/>
              <a:cxnLst/>
              <a:rect l="l" t="t" r="r" b="b"/>
              <a:pathLst>
                <a:path w="2060575" h="1112520">
                  <a:moveTo>
                    <a:pt x="0" y="111251"/>
                  </a:moveTo>
                  <a:lnTo>
                    <a:pt x="8739" y="67937"/>
                  </a:lnTo>
                  <a:lnTo>
                    <a:pt x="32575" y="32575"/>
                  </a:lnTo>
                  <a:lnTo>
                    <a:pt x="67937" y="8739"/>
                  </a:lnTo>
                  <a:lnTo>
                    <a:pt x="111251" y="0"/>
                  </a:lnTo>
                  <a:lnTo>
                    <a:pt x="1949068" y="0"/>
                  </a:lnTo>
                  <a:lnTo>
                    <a:pt x="1992383" y="8739"/>
                  </a:lnTo>
                  <a:lnTo>
                    <a:pt x="2027745" y="32575"/>
                  </a:lnTo>
                  <a:lnTo>
                    <a:pt x="2051581" y="67937"/>
                  </a:lnTo>
                  <a:lnTo>
                    <a:pt x="2060320" y="111251"/>
                  </a:lnTo>
                  <a:lnTo>
                    <a:pt x="2060320" y="1000887"/>
                  </a:lnTo>
                  <a:lnTo>
                    <a:pt x="2051581" y="1044201"/>
                  </a:lnTo>
                  <a:lnTo>
                    <a:pt x="2027745" y="1079563"/>
                  </a:lnTo>
                  <a:lnTo>
                    <a:pt x="1992383" y="1103399"/>
                  </a:lnTo>
                  <a:lnTo>
                    <a:pt x="1949068" y="1112139"/>
                  </a:lnTo>
                  <a:lnTo>
                    <a:pt x="111251" y="1112139"/>
                  </a:lnTo>
                  <a:lnTo>
                    <a:pt x="67937" y="1103399"/>
                  </a:lnTo>
                  <a:lnTo>
                    <a:pt x="32575" y="1079563"/>
                  </a:lnTo>
                  <a:lnTo>
                    <a:pt x="8739" y="1044201"/>
                  </a:lnTo>
                  <a:lnTo>
                    <a:pt x="0" y="1000887"/>
                  </a:lnTo>
                  <a:lnTo>
                    <a:pt x="0" y="111251"/>
                  </a:lnTo>
                  <a:close/>
                </a:path>
              </a:pathLst>
            </a:custGeom>
            <a:ln w="25400">
              <a:solidFill>
                <a:srgbClr val="8063A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5545582" y="2628138"/>
            <a:ext cx="1965325" cy="60706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5080" algn="ctr">
              <a:lnSpc>
                <a:spcPct val="86100"/>
              </a:lnSpc>
              <a:spcBef>
                <a:spcPts val="335"/>
              </a:spcBef>
            </a:pPr>
            <a:r>
              <a:rPr sz="1400" spc="-105" dirty="0">
                <a:latin typeface="Times New Roman"/>
                <a:cs typeface="Times New Roman"/>
              </a:rPr>
              <a:t>Г</a:t>
            </a:r>
            <a:r>
              <a:rPr sz="1400" spc="-5" dirty="0">
                <a:latin typeface="Times New Roman"/>
                <a:cs typeface="Times New Roman"/>
              </a:rPr>
              <a:t>л</a:t>
            </a:r>
            <a:r>
              <a:rPr sz="1400" dirty="0">
                <a:latin typeface="Times New Roman"/>
                <a:cs typeface="Times New Roman"/>
              </a:rPr>
              <a:t>авн</a:t>
            </a:r>
            <a:r>
              <a:rPr sz="1400" spc="5" dirty="0">
                <a:latin typeface="Times New Roman"/>
                <a:cs typeface="Times New Roman"/>
              </a:rPr>
              <a:t>ы</a:t>
            </a:r>
            <a:r>
              <a:rPr sz="1400" dirty="0">
                <a:latin typeface="Times New Roman"/>
                <a:cs typeface="Times New Roman"/>
              </a:rPr>
              <a:t>е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адми</a:t>
            </a:r>
            <a:r>
              <a:rPr sz="1400" spc="5" dirty="0">
                <a:latin typeface="Times New Roman"/>
                <a:cs typeface="Times New Roman"/>
              </a:rPr>
              <a:t>н</a:t>
            </a:r>
            <a:r>
              <a:rPr sz="1400" dirty="0">
                <a:latin typeface="Times New Roman"/>
                <a:cs typeface="Times New Roman"/>
              </a:rPr>
              <a:t>ис</a:t>
            </a:r>
            <a:r>
              <a:rPr sz="1400" spc="10" dirty="0">
                <a:latin typeface="Times New Roman"/>
                <a:cs typeface="Times New Roman"/>
              </a:rPr>
              <a:t>т</a:t>
            </a:r>
            <a:r>
              <a:rPr sz="1400" dirty="0">
                <a:latin typeface="Times New Roman"/>
                <a:cs typeface="Times New Roman"/>
              </a:rPr>
              <a:t>р</a:t>
            </a:r>
            <a:r>
              <a:rPr sz="1400" spc="-50" dirty="0">
                <a:latin typeface="Times New Roman"/>
                <a:cs typeface="Times New Roman"/>
              </a:rPr>
              <a:t>а</a:t>
            </a:r>
            <a:r>
              <a:rPr sz="1400" spc="-40" dirty="0">
                <a:latin typeface="Times New Roman"/>
                <a:cs typeface="Times New Roman"/>
              </a:rPr>
              <a:t>т</a:t>
            </a:r>
            <a:r>
              <a:rPr sz="1400" spc="-10" dirty="0">
                <a:latin typeface="Times New Roman"/>
                <a:cs typeface="Times New Roman"/>
              </a:rPr>
              <a:t>ор</a:t>
            </a:r>
            <a:r>
              <a:rPr sz="1400" dirty="0">
                <a:latin typeface="Times New Roman"/>
                <a:cs typeface="Times New Roman"/>
              </a:rPr>
              <a:t>ы  </a:t>
            </a:r>
            <a:r>
              <a:rPr sz="1400" spc="-5" dirty="0">
                <a:latin typeface="Times New Roman"/>
                <a:cs typeface="Times New Roman"/>
              </a:rPr>
              <a:t>(администраторы)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доходов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5485510" y="2101469"/>
            <a:ext cx="2313305" cy="2806065"/>
            <a:chOff x="5485510" y="2101469"/>
            <a:chExt cx="2313305" cy="2806065"/>
          </a:xfrm>
        </p:grpSpPr>
        <p:sp>
          <p:nvSpPr>
            <p:cNvPr id="42" name="object 42"/>
            <p:cNvSpPr/>
            <p:nvPr/>
          </p:nvSpPr>
          <p:spPr>
            <a:xfrm>
              <a:off x="7563357" y="2114169"/>
              <a:ext cx="222885" cy="2224405"/>
            </a:xfrm>
            <a:custGeom>
              <a:avLst/>
              <a:gdLst/>
              <a:ahLst/>
              <a:cxnLst/>
              <a:rect l="l" t="t" r="r" b="b"/>
              <a:pathLst>
                <a:path w="222884" h="2224404">
                  <a:moveTo>
                    <a:pt x="222503" y="0"/>
                  </a:moveTo>
                  <a:lnTo>
                    <a:pt x="222503" y="2224278"/>
                  </a:lnTo>
                  <a:lnTo>
                    <a:pt x="0" y="2224278"/>
                  </a:lnTo>
                </a:path>
              </a:pathLst>
            </a:custGeom>
            <a:ln w="25400">
              <a:solidFill>
                <a:srgbClr val="644E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498210" y="3782314"/>
              <a:ext cx="2065655" cy="1112520"/>
            </a:xfrm>
            <a:custGeom>
              <a:avLst/>
              <a:gdLst/>
              <a:ahLst/>
              <a:cxnLst/>
              <a:rect l="l" t="t" r="r" b="b"/>
              <a:pathLst>
                <a:path w="2065654" h="1112520">
                  <a:moveTo>
                    <a:pt x="1954021" y="0"/>
                  </a:moveTo>
                  <a:lnTo>
                    <a:pt x="111251" y="0"/>
                  </a:lnTo>
                  <a:lnTo>
                    <a:pt x="67937" y="8739"/>
                  </a:lnTo>
                  <a:lnTo>
                    <a:pt x="32575" y="32575"/>
                  </a:lnTo>
                  <a:lnTo>
                    <a:pt x="8739" y="67937"/>
                  </a:lnTo>
                  <a:lnTo>
                    <a:pt x="0" y="111252"/>
                  </a:lnTo>
                  <a:lnTo>
                    <a:pt x="0" y="1000887"/>
                  </a:lnTo>
                  <a:lnTo>
                    <a:pt x="8739" y="1044201"/>
                  </a:lnTo>
                  <a:lnTo>
                    <a:pt x="32575" y="1079563"/>
                  </a:lnTo>
                  <a:lnTo>
                    <a:pt x="67937" y="1103399"/>
                  </a:lnTo>
                  <a:lnTo>
                    <a:pt x="111251" y="1112139"/>
                  </a:lnTo>
                  <a:lnTo>
                    <a:pt x="1954021" y="1112139"/>
                  </a:lnTo>
                  <a:lnTo>
                    <a:pt x="1997263" y="1103399"/>
                  </a:lnTo>
                  <a:lnTo>
                    <a:pt x="2032587" y="1079563"/>
                  </a:lnTo>
                  <a:lnTo>
                    <a:pt x="2056409" y="1044201"/>
                  </a:lnTo>
                  <a:lnTo>
                    <a:pt x="2065146" y="1000887"/>
                  </a:lnTo>
                  <a:lnTo>
                    <a:pt x="2065146" y="111252"/>
                  </a:lnTo>
                  <a:lnTo>
                    <a:pt x="2056409" y="67937"/>
                  </a:lnTo>
                  <a:lnTo>
                    <a:pt x="2032587" y="32575"/>
                  </a:lnTo>
                  <a:lnTo>
                    <a:pt x="1997263" y="8739"/>
                  </a:lnTo>
                  <a:lnTo>
                    <a:pt x="1954021" y="0"/>
                  </a:lnTo>
                  <a:close/>
                </a:path>
              </a:pathLst>
            </a:custGeom>
            <a:solidFill>
              <a:srgbClr val="D7D2D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498210" y="3782314"/>
              <a:ext cx="2065655" cy="1112520"/>
            </a:xfrm>
            <a:custGeom>
              <a:avLst/>
              <a:gdLst/>
              <a:ahLst/>
              <a:cxnLst/>
              <a:rect l="l" t="t" r="r" b="b"/>
              <a:pathLst>
                <a:path w="2065654" h="1112520">
                  <a:moveTo>
                    <a:pt x="0" y="111252"/>
                  </a:moveTo>
                  <a:lnTo>
                    <a:pt x="8739" y="67937"/>
                  </a:lnTo>
                  <a:lnTo>
                    <a:pt x="32575" y="32575"/>
                  </a:lnTo>
                  <a:lnTo>
                    <a:pt x="67937" y="8739"/>
                  </a:lnTo>
                  <a:lnTo>
                    <a:pt x="111251" y="0"/>
                  </a:lnTo>
                  <a:lnTo>
                    <a:pt x="1954021" y="0"/>
                  </a:lnTo>
                  <a:lnTo>
                    <a:pt x="1997263" y="8739"/>
                  </a:lnTo>
                  <a:lnTo>
                    <a:pt x="2032587" y="32575"/>
                  </a:lnTo>
                  <a:lnTo>
                    <a:pt x="2056409" y="67937"/>
                  </a:lnTo>
                  <a:lnTo>
                    <a:pt x="2065146" y="111252"/>
                  </a:lnTo>
                  <a:lnTo>
                    <a:pt x="2065146" y="1000887"/>
                  </a:lnTo>
                  <a:lnTo>
                    <a:pt x="2056409" y="1044201"/>
                  </a:lnTo>
                  <a:lnTo>
                    <a:pt x="2032587" y="1079563"/>
                  </a:lnTo>
                  <a:lnTo>
                    <a:pt x="1997263" y="1103399"/>
                  </a:lnTo>
                  <a:lnTo>
                    <a:pt x="1954021" y="1112139"/>
                  </a:lnTo>
                  <a:lnTo>
                    <a:pt x="111251" y="1112139"/>
                  </a:lnTo>
                  <a:lnTo>
                    <a:pt x="67937" y="1103399"/>
                  </a:lnTo>
                  <a:lnTo>
                    <a:pt x="32575" y="1079563"/>
                  </a:lnTo>
                  <a:lnTo>
                    <a:pt x="8739" y="1044201"/>
                  </a:lnTo>
                  <a:lnTo>
                    <a:pt x="0" y="1000887"/>
                  </a:lnTo>
                  <a:lnTo>
                    <a:pt x="0" y="111252"/>
                  </a:lnTo>
                  <a:close/>
                </a:path>
              </a:pathLst>
            </a:custGeom>
            <a:ln w="25400">
              <a:solidFill>
                <a:srgbClr val="8063A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5560821" y="4018534"/>
            <a:ext cx="1939925" cy="60706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065" marR="5080" indent="2540" algn="ctr">
              <a:lnSpc>
                <a:spcPct val="86100"/>
              </a:lnSpc>
              <a:spcBef>
                <a:spcPts val="335"/>
              </a:spcBef>
            </a:pPr>
            <a:r>
              <a:rPr sz="1400" spc="-15" dirty="0">
                <a:latin typeface="Times New Roman"/>
                <a:cs typeface="Times New Roman"/>
              </a:rPr>
              <a:t>Главные </a:t>
            </a:r>
            <a:r>
              <a:rPr sz="1400" dirty="0">
                <a:latin typeface="Times New Roman"/>
                <a:cs typeface="Times New Roman"/>
              </a:rPr>
              <a:t>распорядители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(получатели) бюджетных </a:t>
            </a:r>
            <a:r>
              <a:rPr sz="1400" spc="-3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средств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5485510" y="2101469"/>
            <a:ext cx="2313305" cy="4196080"/>
            <a:chOff x="5485510" y="2101469"/>
            <a:chExt cx="2313305" cy="4196080"/>
          </a:xfrm>
        </p:grpSpPr>
        <p:sp>
          <p:nvSpPr>
            <p:cNvPr id="47" name="object 47"/>
            <p:cNvSpPr/>
            <p:nvPr/>
          </p:nvSpPr>
          <p:spPr>
            <a:xfrm>
              <a:off x="7558531" y="2114169"/>
              <a:ext cx="227329" cy="3614420"/>
            </a:xfrm>
            <a:custGeom>
              <a:avLst/>
              <a:gdLst/>
              <a:ahLst/>
              <a:cxnLst/>
              <a:rect l="l" t="t" r="r" b="b"/>
              <a:pathLst>
                <a:path w="227329" h="3614420">
                  <a:moveTo>
                    <a:pt x="227329" y="0"/>
                  </a:moveTo>
                  <a:lnTo>
                    <a:pt x="227329" y="3614394"/>
                  </a:lnTo>
                  <a:lnTo>
                    <a:pt x="0" y="3614394"/>
                  </a:lnTo>
                </a:path>
              </a:pathLst>
            </a:custGeom>
            <a:ln w="25400">
              <a:solidFill>
                <a:srgbClr val="644E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498210" y="5172455"/>
              <a:ext cx="2060575" cy="1112520"/>
            </a:xfrm>
            <a:custGeom>
              <a:avLst/>
              <a:gdLst/>
              <a:ahLst/>
              <a:cxnLst/>
              <a:rect l="l" t="t" r="r" b="b"/>
              <a:pathLst>
                <a:path w="2060575" h="1112520">
                  <a:moveTo>
                    <a:pt x="1949068" y="0"/>
                  </a:moveTo>
                  <a:lnTo>
                    <a:pt x="111251" y="0"/>
                  </a:lnTo>
                  <a:lnTo>
                    <a:pt x="67937" y="8739"/>
                  </a:lnTo>
                  <a:lnTo>
                    <a:pt x="32575" y="32575"/>
                  </a:lnTo>
                  <a:lnTo>
                    <a:pt x="8739" y="67937"/>
                  </a:lnTo>
                  <a:lnTo>
                    <a:pt x="0" y="111252"/>
                  </a:lnTo>
                  <a:lnTo>
                    <a:pt x="0" y="1000963"/>
                  </a:lnTo>
                  <a:lnTo>
                    <a:pt x="8739" y="1044250"/>
                  </a:lnTo>
                  <a:lnTo>
                    <a:pt x="32575" y="1079601"/>
                  </a:lnTo>
                  <a:lnTo>
                    <a:pt x="67937" y="1103436"/>
                  </a:lnTo>
                  <a:lnTo>
                    <a:pt x="111251" y="1112177"/>
                  </a:lnTo>
                  <a:lnTo>
                    <a:pt x="1949068" y="1112177"/>
                  </a:lnTo>
                  <a:lnTo>
                    <a:pt x="1992383" y="1103438"/>
                  </a:lnTo>
                  <a:lnTo>
                    <a:pt x="2027745" y="1079606"/>
                  </a:lnTo>
                  <a:lnTo>
                    <a:pt x="2051581" y="1044256"/>
                  </a:lnTo>
                  <a:lnTo>
                    <a:pt x="2060320" y="1000963"/>
                  </a:lnTo>
                  <a:lnTo>
                    <a:pt x="2060320" y="111252"/>
                  </a:lnTo>
                  <a:lnTo>
                    <a:pt x="2051581" y="67937"/>
                  </a:lnTo>
                  <a:lnTo>
                    <a:pt x="2027745" y="32575"/>
                  </a:lnTo>
                  <a:lnTo>
                    <a:pt x="1992383" y="8739"/>
                  </a:lnTo>
                  <a:lnTo>
                    <a:pt x="1949068" y="0"/>
                  </a:lnTo>
                  <a:close/>
                </a:path>
              </a:pathLst>
            </a:custGeom>
            <a:solidFill>
              <a:srgbClr val="D7D2D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498210" y="5172455"/>
              <a:ext cx="2060575" cy="1112520"/>
            </a:xfrm>
            <a:custGeom>
              <a:avLst/>
              <a:gdLst/>
              <a:ahLst/>
              <a:cxnLst/>
              <a:rect l="l" t="t" r="r" b="b"/>
              <a:pathLst>
                <a:path w="2060575" h="1112520">
                  <a:moveTo>
                    <a:pt x="0" y="111252"/>
                  </a:moveTo>
                  <a:lnTo>
                    <a:pt x="8739" y="67937"/>
                  </a:lnTo>
                  <a:lnTo>
                    <a:pt x="32575" y="32575"/>
                  </a:lnTo>
                  <a:lnTo>
                    <a:pt x="67937" y="8739"/>
                  </a:lnTo>
                  <a:lnTo>
                    <a:pt x="111251" y="0"/>
                  </a:lnTo>
                  <a:lnTo>
                    <a:pt x="1949068" y="0"/>
                  </a:lnTo>
                  <a:lnTo>
                    <a:pt x="1992383" y="8739"/>
                  </a:lnTo>
                  <a:lnTo>
                    <a:pt x="2027745" y="32575"/>
                  </a:lnTo>
                  <a:lnTo>
                    <a:pt x="2051581" y="67937"/>
                  </a:lnTo>
                  <a:lnTo>
                    <a:pt x="2060320" y="111252"/>
                  </a:lnTo>
                  <a:lnTo>
                    <a:pt x="2060320" y="1000963"/>
                  </a:lnTo>
                  <a:lnTo>
                    <a:pt x="2051581" y="1044256"/>
                  </a:lnTo>
                  <a:lnTo>
                    <a:pt x="2027745" y="1079606"/>
                  </a:lnTo>
                  <a:lnTo>
                    <a:pt x="1992383" y="1103438"/>
                  </a:lnTo>
                  <a:lnTo>
                    <a:pt x="1949068" y="1112177"/>
                  </a:lnTo>
                  <a:lnTo>
                    <a:pt x="111251" y="1112177"/>
                  </a:lnTo>
                  <a:lnTo>
                    <a:pt x="67937" y="1103436"/>
                  </a:lnTo>
                  <a:lnTo>
                    <a:pt x="32575" y="1079601"/>
                  </a:lnTo>
                  <a:lnTo>
                    <a:pt x="8739" y="1044250"/>
                  </a:lnTo>
                  <a:lnTo>
                    <a:pt x="0" y="1000963"/>
                  </a:lnTo>
                  <a:lnTo>
                    <a:pt x="0" y="111252"/>
                  </a:lnTo>
                  <a:close/>
                </a:path>
              </a:pathLst>
            </a:custGeom>
            <a:ln w="25400">
              <a:solidFill>
                <a:srgbClr val="8063A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5545582" y="5225034"/>
            <a:ext cx="1965325" cy="975994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 marR="5080" algn="ctr">
              <a:lnSpc>
                <a:spcPts val="1440"/>
              </a:lnSpc>
              <a:spcBef>
                <a:spcPts val="350"/>
              </a:spcBef>
            </a:pPr>
            <a:r>
              <a:rPr sz="1400" spc="-105" dirty="0">
                <a:latin typeface="Times New Roman"/>
                <a:cs typeface="Times New Roman"/>
              </a:rPr>
              <a:t>Г</a:t>
            </a:r>
            <a:r>
              <a:rPr sz="1400" spc="-5" dirty="0">
                <a:latin typeface="Times New Roman"/>
                <a:cs typeface="Times New Roman"/>
              </a:rPr>
              <a:t>л</a:t>
            </a:r>
            <a:r>
              <a:rPr sz="1400" dirty="0">
                <a:latin typeface="Times New Roman"/>
                <a:cs typeface="Times New Roman"/>
              </a:rPr>
              <a:t>авн</a:t>
            </a:r>
            <a:r>
              <a:rPr sz="1400" spc="5" dirty="0">
                <a:latin typeface="Times New Roman"/>
                <a:cs typeface="Times New Roman"/>
              </a:rPr>
              <a:t>ы</a:t>
            </a:r>
            <a:r>
              <a:rPr sz="1400" dirty="0">
                <a:latin typeface="Times New Roman"/>
                <a:cs typeface="Times New Roman"/>
              </a:rPr>
              <a:t>е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адми</a:t>
            </a:r>
            <a:r>
              <a:rPr sz="1400" spc="5" dirty="0">
                <a:latin typeface="Times New Roman"/>
                <a:cs typeface="Times New Roman"/>
              </a:rPr>
              <a:t>н</a:t>
            </a:r>
            <a:r>
              <a:rPr sz="1400" dirty="0">
                <a:latin typeface="Times New Roman"/>
                <a:cs typeface="Times New Roman"/>
              </a:rPr>
              <a:t>ис</a:t>
            </a:r>
            <a:r>
              <a:rPr sz="1400" spc="10" dirty="0">
                <a:latin typeface="Times New Roman"/>
                <a:cs typeface="Times New Roman"/>
              </a:rPr>
              <a:t>т</a:t>
            </a:r>
            <a:r>
              <a:rPr sz="1400" dirty="0">
                <a:latin typeface="Times New Roman"/>
                <a:cs typeface="Times New Roman"/>
              </a:rPr>
              <a:t>р</a:t>
            </a:r>
            <a:r>
              <a:rPr sz="1400" spc="-50" dirty="0">
                <a:latin typeface="Times New Roman"/>
                <a:cs typeface="Times New Roman"/>
              </a:rPr>
              <a:t>а</a:t>
            </a:r>
            <a:r>
              <a:rPr sz="1400" spc="-40" dirty="0">
                <a:latin typeface="Times New Roman"/>
                <a:cs typeface="Times New Roman"/>
              </a:rPr>
              <a:t>т</a:t>
            </a:r>
            <a:r>
              <a:rPr sz="1400" spc="-10" dirty="0">
                <a:latin typeface="Times New Roman"/>
                <a:cs typeface="Times New Roman"/>
              </a:rPr>
              <a:t>ор</a:t>
            </a:r>
            <a:r>
              <a:rPr sz="1400" dirty="0">
                <a:latin typeface="Times New Roman"/>
                <a:cs typeface="Times New Roman"/>
              </a:rPr>
              <a:t>ы  </a:t>
            </a:r>
            <a:r>
              <a:rPr sz="1400" spc="-5" dirty="0">
                <a:latin typeface="Times New Roman"/>
                <a:cs typeface="Times New Roman"/>
              </a:rPr>
              <a:t>(администраторы)</a:t>
            </a:r>
            <a:endParaRPr sz="1400">
              <a:latin typeface="Times New Roman"/>
              <a:cs typeface="Times New Roman"/>
            </a:endParaRPr>
          </a:p>
          <a:p>
            <a:pPr marL="1270" algn="ctr">
              <a:lnSpc>
                <a:spcPts val="1330"/>
              </a:lnSpc>
            </a:pPr>
            <a:r>
              <a:rPr sz="1400" spc="-15" dirty="0">
                <a:latin typeface="Times New Roman"/>
                <a:cs typeface="Times New Roman"/>
              </a:rPr>
              <a:t>источников</a:t>
            </a:r>
            <a:endParaRPr sz="1400">
              <a:latin typeface="Times New Roman"/>
              <a:cs typeface="Times New Roman"/>
            </a:endParaRPr>
          </a:p>
          <a:p>
            <a:pPr marL="349250" marR="339725" algn="ctr">
              <a:lnSpc>
                <a:spcPts val="1450"/>
              </a:lnSpc>
              <a:spcBef>
                <a:spcPts val="125"/>
              </a:spcBef>
            </a:pPr>
            <a:r>
              <a:rPr sz="1400" dirty="0">
                <a:latin typeface="Times New Roman"/>
                <a:cs typeface="Times New Roman"/>
              </a:rPr>
              <a:t>ф</a:t>
            </a:r>
            <a:r>
              <a:rPr sz="1400" spc="5" dirty="0">
                <a:latin typeface="Times New Roman"/>
                <a:cs typeface="Times New Roman"/>
              </a:rPr>
              <a:t>и</a:t>
            </a:r>
            <a:r>
              <a:rPr sz="1400" dirty="0">
                <a:latin typeface="Times New Roman"/>
                <a:cs typeface="Times New Roman"/>
              </a:rPr>
              <a:t>нанси</a:t>
            </a:r>
            <a:r>
              <a:rPr sz="1400" spc="-10" dirty="0">
                <a:latin typeface="Times New Roman"/>
                <a:cs typeface="Times New Roman"/>
              </a:rPr>
              <a:t>ро</a:t>
            </a:r>
            <a:r>
              <a:rPr sz="1400" spc="-30" dirty="0">
                <a:latin typeface="Times New Roman"/>
                <a:cs typeface="Times New Roman"/>
              </a:rPr>
              <a:t>в</a:t>
            </a:r>
            <a:r>
              <a:rPr sz="1400" dirty="0">
                <a:latin typeface="Times New Roman"/>
                <a:cs typeface="Times New Roman"/>
              </a:rPr>
              <a:t>ания  дефицита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937761" y="5228971"/>
            <a:ext cx="10731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Times New Roman"/>
                <a:cs typeface="Times New Roman"/>
              </a:rPr>
              <a:t>Методика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200" spc="-5" dirty="0">
                <a:latin typeface="Times New Roman"/>
                <a:cs typeface="Times New Roman"/>
              </a:rPr>
              <a:t>администратора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52" name="Picture 2" descr="Coat of Arms of Likhoslavl (Tver oblast)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84304"/>
            <a:ext cx="590889" cy="7445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488563" y="196976"/>
            <a:ext cx="276034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Структура</a:t>
            </a:r>
            <a:r>
              <a:rPr sz="17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7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доходов</a:t>
            </a:r>
            <a:r>
              <a:rPr sz="17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7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бюджета</a:t>
            </a:r>
            <a:endParaRPr sz="17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851147" y="1624583"/>
            <a:ext cx="5153025" cy="3959225"/>
            <a:chOff x="3851147" y="1624583"/>
            <a:chExt cx="5153025" cy="395922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51147" y="3258438"/>
              <a:ext cx="448055" cy="9270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3884675" y="3284982"/>
              <a:ext cx="381000" cy="0"/>
            </a:xfrm>
            <a:custGeom>
              <a:avLst/>
              <a:gdLst/>
              <a:ahLst/>
              <a:cxnLst/>
              <a:rect l="l" t="t" r="r" b="b"/>
              <a:pathLst>
                <a:path w="381000">
                  <a:moveTo>
                    <a:pt x="0" y="0"/>
                  </a:moveTo>
                  <a:lnTo>
                    <a:pt x="381000" y="0"/>
                  </a:lnTo>
                </a:path>
              </a:pathLst>
            </a:custGeom>
            <a:ln w="25400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38243" y="1673351"/>
              <a:ext cx="4765548" cy="2654808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54067" y="1624583"/>
              <a:ext cx="4440936" cy="2805684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86249" y="1700783"/>
              <a:ext cx="4670425" cy="2560701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4286249" y="1700783"/>
              <a:ext cx="4670425" cy="2560955"/>
            </a:xfrm>
            <a:custGeom>
              <a:avLst/>
              <a:gdLst/>
              <a:ahLst/>
              <a:cxnLst/>
              <a:rect l="l" t="t" r="r" b="b"/>
              <a:pathLst>
                <a:path w="4670425" h="2560954">
                  <a:moveTo>
                    <a:pt x="0" y="426846"/>
                  </a:moveTo>
                  <a:lnTo>
                    <a:pt x="2505" y="380342"/>
                  </a:lnTo>
                  <a:lnTo>
                    <a:pt x="9846" y="335287"/>
                  </a:lnTo>
                  <a:lnTo>
                    <a:pt x="21762" y="291941"/>
                  </a:lnTo>
                  <a:lnTo>
                    <a:pt x="37993" y="250566"/>
                  </a:lnTo>
                  <a:lnTo>
                    <a:pt x="58278" y="211422"/>
                  </a:lnTo>
                  <a:lnTo>
                    <a:pt x="82356" y="174769"/>
                  </a:lnTo>
                  <a:lnTo>
                    <a:pt x="109967" y="140868"/>
                  </a:lnTo>
                  <a:lnTo>
                    <a:pt x="140849" y="109980"/>
                  </a:lnTo>
                  <a:lnTo>
                    <a:pt x="174741" y="82365"/>
                  </a:lnTo>
                  <a:lnTo>
                    <a:pt x="211384" y="58283"/>
                  </a:lnTo>
                  <a:lnTo>
                    <a:pt x="250516" y="37996"/>
                  </a:lnTo>
                  <a:lnTo>
                    <a:pt x="291876" y="21763"/>
                  </a:lnTo>
                  <a:lnTo>
                    <a:pt x="335204" y="9846"/>
                  </a:lnTo>
                  <a:lnTo>
                    <a:pt x="380239" y="2505"/>
                  </a:lnTo>
                  <a:lnTo>
                    <a:pt x="426720" y="0"/>
                  </a:lnTo>
                  <a:lnTo>
                    <a:pt x="4243705" y="0"/>
                  </a:lnTo>
                  <a:lnTo>
                    <a:pt x="4290207" y="2505"/>
                  </a:lnTo>
                  <a:lnTo>
                    <a:pt x="4335258" y="9846"/>
                  </a:lnTo>
                  <a:lnTo>
                    <a:pt x="4378597" y="21763"/>
                  </a:lnTo>
                  <a:lnTo>
                    <a:pt x="4419963" y="37996"/>
                  </a:lnTo>
                  <a:lnTo>
                    <a:pt x="4459096" y="58283"/>
                  </a:lnTo>
                  <a:lnTo>
                    <a:pt x="4495738" y="82365"/>
                  </a:lnTo>
                  <a:lnTo>
                    <a:pt x="4529626" y="109980"/>
                  </a:lnTo>
                  <a:lnTo>
                    <a:pt x="4560501" y="140868"/>
                  </a:lnTo>
                  <a:lnTo>
                    <a:pt x="4588104" y="174769"/>
                  </a:lnTo>
                  <a:lnTo>
                    <a:pt x="4612174" y="211422"/>
                  </a:lnTo>
                  <a:lnTo>
                    <a:pt x="4632450" y="250566"/>
                  </a:lnTo>
                  <a:lnTo>
                    <a:pt x="4648674" y="291941"/>
                  </a:lnTo>
                  <a:lnTo>
                    <a:pt x="4660584" y="335287"/>
                  </a:lnTo>
                  <a:lnTo>
                    <a:pt x="4667921" y="380342"/>
                  </a:lnTo>
                  <a:lnTo>
                    <a:pt x="4670425" y="426846"/>
                  </a:lnTo>
                  <a:lnTo>
                    <a:pt x="4670425" y="2133854"/>
                  </a:lnTo>
                  <a:lnTo>
                    <a:pt x="4667921" y="2180358"/>
                  </a:lnTo>
                  <a:lnTo>
                    <a:pt x="4660584" y="2225413"/>
                  </a:lnTo>
                  <a:lnTo>
                    <a:pt x="4648674" y="2268759"/>
                  </a:lnTo>
                  <a:lnTo>
                    <a:pt x="4632450" y="2310134"/>
                  </a:lnTo>
                  <a:lnTo>
                    <a:pt x="4612174" y="2349278"/>
                  </a:lnTo>
                  <a:lnTo>
                    <a:pt x="4588104" y="2385931"/>
                  </a:lnTo>
                  <a:lnTo>
                    <a:pt x="4560501" y="2419832"/>
                  </a:lnTo>
                  <a:lnTo>
                    <a:pt x="4529626" y="2450720"/>
                  </a:lnTo>
                  <a:lnTo>
                    <a:pt x="4495738" y="2478335"/>
                  </a:lnTo>
                  <a:lnTo>
                    <a:pt x="4459096" y="2502417"/>
                  </a:lnTo>
                  <a:lnTo>
                    <a:pt x="4419963" y="2522704"/>
                  </a:lnTo>
                  <a:lnTo>
                    <a:pt x="4378597" y="2538937"/>
                  </a:lnTo>
                  <a:lnTo>
                    <a:pt x="4335258" y="2550854"/>
                  </a:lnTo>
                  <a:lnTo>
                    <a:pt x="4290207" y="2558195"/>
                  </a:lnTo>
                  <a:lnTo>
                    <a:pt x="4243705" y="2560701"/>
                  </a:lnTo>
                  <a:lnTo>
                    <a:pt x="426720" y="2560701"/>
                  </a:lnTo>
                  <a:lnTo>
                    <a:pt x="380239" y="2558195"/>
                  </a:lnTo>
                  <a:lnTo>
                    <a:pt x="335204" y="2550854"/>
                  </a:lnTo>
                  <a:lnTo>
                    <a:pt x="291876" y="2538937"/>
                  </a:lnTo>
                  <a:lnTo>
                    <a:pt x="250516" y="2522704"/>
                  </a:lnTo>
                  <a:lnTo>
                    <a:pt x="211384" y="2502417"/>
                  </a:lnTo>
                  <a:lnTo>
                    <a:pt x="174741" y="2478335"/>
                  </a:lnTo>
                  <a:lnTo>
                    <a:pt x="140849" y="2450720"/>
                  </a:lnTo>
                  <a:lnTo>
                    <a:pt x="109967" y="2419832"/>
                  </a:lnTo>
                  <a:lnTo>
                    <a:pt x="82356" y="2385931"/>
                  </a:lnTo>
                  <a:lnTo>
                    <a:pt x="58278" y="2349278"/>
                  </a:lnTo>
                  <a:lnTo>
                    <a:pt x="37993" y="2310134"/>
                  </a:lnTo>
                  <a:lnTo>
                    <a:pt x="21762" y="2268759"/>
                  </a:lnTo>
                  <a:lnTo>
                    <a:pt x="9846" y="2225413"/>
                  </a:lnTo>
                  <a:lnTo>
                    <a:pt x="2505" y="2180358"/>
                  </a:lnTo>
                  <a:lnTo>
                    <a:pt x="0" y="2133854"/>
                  </a:lnTo>
                  <a:lnTo>
                    <a:pt x="0" y="426846"/>
                  </a:lnTo>
                  <a:close/>
                </a:path>
              </a:pathLst>
            </a:custGeom>
            <a:ln w="9525">
              <a:solidFill>
                <a:srgbClr val="7792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27382" y="5491099"/>
              <a:ext cx="390075" cy="92709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3960113" y="5517261"/>
              <a:ext cx="323850" cy="0"/>
            </a:xfrm>
            <a:custGeom>
              <a:avLst/>
              <a:gdLst/>
              <a:ahLst/>
              <a:cxnLst/>
              <a:rect l="l" t="t" r="r" b="b"/>
              <a:pathLst>
                <a:path w="323850">
                  <a:moveTo>
                    <a:pt x="0" y="0"/>
                  </a:moveTo>
                  <a:lnTo>
                    <a:pt x="323850" y="0"/>
                  </a:lnTo>
                </a:path>
              </a:pathLst>
            </a:custGeom>
            <a:ln w="25400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490720" y="1682623"/>
            <a:ext cx="4123690" cy="25869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16205" indent="-104139">
              <a:lnSpc>
                <a:spcPct val="100000"/>
              </a:lnSpc>
              <a:spcBef>
                <a:spcPts val="105"/>
              </a:spcBef>
              <a:buChar char="-"/>
              <a:tabLst>
                <a:tab pos="116839" algn="l"/>
              </a:tabLst>
            </a:pPr>
            <a:r>
              <a:rPr sz="1400" dirty="0">
                <a:latin typeface="Times New Roman"/>
                <a:cs typeface="Times New Roman"/>
              </a:rPr>
              <a:t>налог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-20" dirty="0">
                <a:latin typeface="Times New Roman"/>
                <a:cs typeface="Times New Roman"/>
              </a:rPr>
              <a:t> доходы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физических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лиц;</a:t>
            </a:r>
            <a:endParaRPr sz="1400">
              <a:latin typeface="Times New Roman"/>
              <a:cs typeface="Times New Roman"/>
            </a:endParaRPr>
          </a:p>
          <a:p>
            <a:pPr marL="116205" indent="-104139">
              <a:lnSpc>
                <a:spcPct val="100000"/>
              </a:lnSpc>
              <a:buChar char="-"/>
              <a:tabLst>
                <a:tab pos="116839" algn="l"/>
              </a:tabLst>
            </a:pPr>
            <a:r>
              <a:rPr sz="1400" dirty="0">
                <a:latin typeface="Times New Roman"/>
                <a:cs typeface="Times New Roman"/>
              </a:rPr>
              <a:t>акцизы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нефтепродукты;</a:t>
            </a:r>
            <a:endParaRPr sz="1400">
              <a:latin typeface="Times New Roman"/>
              <a:cs typeface="Times New Roman"/>
            </a:endParaRPr>
          </a:p>
          <a:p>
            <a:pPr marL="116205" indent="-104139">
              <a:lnSpc>
                <a:spcPct val="100000"/>
              </a:lnSpc>
              <a:buChar char="-"/>
              <a:tabLst>
                <a:tab pos="116839" algn="l"/>
              </a:tabLst>
            </a:pPr>
            <a:r>
              <a:rPr sz="1400" dirty="0">
                <a:latin typeface="Times New Roman"/>
                <a:cs typeface="Times New Roman"/>
              </a:rPr>
              <a:t>налоги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совокупный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доход;</a:t>
            </a:r>
            <a:endParaRPr sz="1400">
              <a:latin typeface="Times New Roman"/>
              <a:cs typeface="Times New Roman"/>
            </a:endParaRPr>
          </a:p>
          <a:p>
            <a:pPr marL="116205" indent="-104139">
              <a:lnSpc>
                <a:spcPct val="100000"/>
              </a:lnSpc>
              <a:buChar char="-"/>
              <a:tabLst>
                <a:tab pos="116839" algn="l"/>
              </a:tabLst>
            </a:pPr>
            <a:r>
              <a:rPr sz="1400" dirty="0">
                <a:latin typeface="Times New Roman"/>
                <a:cs typeface="Times New Roman"/>
              </a:rPr>
              <a:t>земельный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налог;</a:t>
            </a:r>
            <a:endParaRPr sz="1400">
              <a:latin typeface="Times New Roman"/>
              <a:cs typeface="Times New Roman"/>
            </a:endParaRPr>
          </a:p>
          <a:p>
            <a:pPr marL="116205" indent="-104139">
              <a:lnSpc>
                <a:spcPct val="100000"/>
              </a:lnSpc>
              <a:buChar char="-"/>
              <a:tabLst>
                <a:tab pos="116839" algn="l"/>
              </a:tabLst>
            </a:pPr>
            <a:r>
              <a:rPr sz="1400" dirty="0">
                <a:latin typeface="Times New Roman"/>
                <a:cs typeface="Times New Roman"/>
              </a:rPr>
              <a:t>налог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имущество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физических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лиц;</a:t>
            </a:r>
            <a:endParaRPr sz="1400">
              <a:latin typeface="Times New Roman"/>
              <a:cs typeface="Times New Roman"/>
            </a:endParaRPr>
          </a:p>
          <a:p>
            <a:pPr marL="116205" indent="-104139">
              <a:lnSpc>
                <a:spcPct val="100000"/>
              </a:lnSpc>
              <a:buChar char="-"/>
              <a:tabLst>
                <a:tab pos="116839" algn="l"/>
              </a:tabLst>
            </a:pPr>
            <a:r>
              <a:rPr sz="1400" spc="-20" dirty="0">
                <a:latin typeface="Times New Roman"/>
                <a:cs typeface="Times New Roman"/>
              </a:rPr>
              <a:t>доходы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от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аренды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имущества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земельных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участков;</a:t>
            </a:r>
            <a:endParaRPr sz="1400">
              <a:latin typeface="Times New Roman"/>
              <a:cs typeface="Times New Roman"/>
            </a:endParaRPr>
          </a:p>
          <a:p>
            <a:pPr marL="12700" marR="193040">
              <a:lnSpc>
                <a:spcPct val="100000"/>
              </a:lnSpc>
              <a:buChar char="-"/>
              <a:tabLst>
                <a:tab pos="116839" algn="l"/>
              </a:tabLst>
            </a:pPr>
            <a:r>
              <a:rPr sz="1400" spc="-20" dirty="0">
                <a:latin typeface="Times New Roman"/>
                <a:cs typeface="Times New Roman"/>
              </a:rPr>
              <a:t>доходы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от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оказания платных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услуг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компенсации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затрат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государства;</a:t>
            </a:r>
            <a:endParaRPr sz="1400">
              <a:latin typeface="Times New Roman"/>
              <a:cs typeface="Times New Roman"/>
            </a:endParaRPr>
          </a:p>
          <a:p>
            <a:pPr marL="12700" marR="659765">
              <a:lnSpc>
                <a:spcPct val="100000"/>
              </a:lnSpc>
              <a:buChar char="-"/>
              <a:tabLst>
                <a:tab pos="116839" algn="l"/>
              </a:tabLst>
            </a:pPr>
            <a:r>
              <a:rPr sz="1400" spc="-20" dirty="0">
                <a:latin typeface="Times New Roman"/>
                <a:cs typeface="Times New Roman"/>
              </a:rPr>
              <a:t>доходы </a:t>
            </a:r>
            <a:r>
              <a:rPr sz="1400" spc="-10" dirty="0">
                <a:latin typeface="Times New Roman"/>
                <a:cs typeface="Times New Roman"/>
              </a:rPr>
              <a:t>от </a:t>
            </a:r>
            <a:r>
              <a:rPr sz="1400" spc="-5" dirty="0">
                <a:latin typeface="Times New Roman"/>
                <a:cs typeface="Times New Roman"/>
              </a:rPr>
              <a:t>продажи имущества </a:t>
            </a:r>
            <a:r>
              <a:rPr sz="1400" dirty="0">
                <a:latin typeface="Times New Roman"/>
                <a:cs typeface="Times New Roman"/>
              </a:rPr>
              <a:t>и земельных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участков;</a:t>
            </a:r>
            <a:endParaRPr sz="1400">
              <a:latin typeface="Times New Roman"/>
              <a:cs typeface="Times New Roman"/>
            </a:endParaRPr>
          </a:p>
          <a:p>
            <a:pPr marL="116205" indent="-104139">
              <a:lnSpc>
                <a:spcPct val="100000"/>
              </a:lnSpc>
              <a:buChar char="-"/>
              <a:tabLst>
                <a:tab pos="116839" algn="l"/>
              </a:tabLst>
            </a:pPr>
            <a:r>
              <a:rPr sz="1400" dirty="0">
                <a:latin typeface="Times New Roman"/>
                <a:cs typeface="Times New Roman"/>
              </a:rPr>
              <a:t>штрафы,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санкции,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возмещения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ущерба;</a:t>
            </a:r>
            <a:endParaRPr sz="1400">
              <a:latin typeface="Times New Roman"/>
              <a:cs typeface="Times New Roman"/>
            </a:endParaRPr>
          </a:p>
          <a:p>
            <a:pPr marL="116205" indent="-104139">
              <a:lnSpc>
                <a:spcPct val="100000"/>
              </a:lnSpc>
              <a:buChar char="-"/>
              <a:tabLst>
                <a:tab pos="116839" algn="l"/>
              </a:tabLst>
            </a:pPr>
            <a:r>
              <a:rPr sz="1400" spc="-10" dirty="0">
                <a:latin typeface="Times New Roman"/>
                <a:cs typeface="Times New Roman"/>
              </a:rPr>
              <a:t>другие</a:t>
            </a:r>
            <a:r>
              <a:rPr sz="1400" spc="-5" dirty="0">
                <a:latin typeface="Times New Roman"/>
                <a:cs typeface="Times New Roman"/>
              </a:rPr>
              <a:t> налоговые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неналоговые</a:t>
            </a:r>
            <a:r>
              <a:rPr sz="1400" spc="-20" dirty="0">
                <a:latin typeface="Times New Roman"/>
                <a:cs typeface="Times New Roman"/>
              </a:rPr>
              <a:t> доходы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4238244" y="4482082"/>
            <a:ext cx="4810125" cy="2376170"/>
            <a:chOff x="4238244" y="4482082"/>
            <a:chExt cx="4810125" cy="2376170"/>
          </a:xfrm>
        </p:grpSpPr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238244" y="4553710"/>
              <a:ext cx="4809744" cy="2182368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329684" y="4482082"/>
              <a:ext cx="4160519" cy="2375916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286250" y="4581144"/>
              <a:ext cx="4714875" cy="2088210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4286250" y="4581144"/>
              <a:ext cx="4714875" cy="2088514"/>
            </a:xfrm>
            <a:custGeom>
              <a:avLst/>
              <a:gdLst/>
              <a:ahLst/>
              <a:cxnLst/>
              <a:rect l="l" t="t" r="r" b="b"/>
              <a:pathLst>
                <a:path w="4714875" h="2088515">
                  <a:moveTo>
                    <a:pt x="0" y="347979"/>
                  </a:moveTo>
                  <a:lnTo>
                    <a:pt x="3177" y="300768"/>
                  </a:lnTo>
                  <a:lnTo>
                    <a:pt x="12433" y="255484"/>
                  </a:lnTo>
                  <a:lnTo>
                    <a:pt x="27352" y="212544"/>
                  </a:lnTo>
                  <a:lnTo>
                    <a:pt x="47521" y="172362"/>
                  </a:lnTo>
                  <a:lnTo>
                    <a:pt x="72525" y="135353"/>
                  </a:lnTo>
                  <a:lnTo>
                    <a:pt x="101949" y="101933"/>
                  </a:lnTo>
                  <a:lnTo>
                    <a:pt x="135379" y="72516"/>
                  </a:lnTo>
                  <a:lnTo>
                    <a:pt x="172400" y="47516"/>
                  </a:lnTo>
                  <a:lnTo>
                    <a:pt x="212598" y="27350"/>
                  </a:lnTo>
                  <a:lnTo>
                    <a:pt x="255558" y="12432"/>
                  </a:lnTo>
                  <a:lnTo>
                    <a:pt x="300865" y="3177"/>
                  </a:lnTo>
                  <a:lnTo>
                    <a:pt x="348107" y="0"/>
                  </a:lnTo>
                  <a:lnTo>
                    <a:pt x="4366895" y="0"/>
                  </a:lnTo>
                  <a:lnTo>
                    <a:pt x="4414106" y="3177"/>
                  </a:lnTo>
                  <a:lnTo>
                    <a:pt x="4459390" y="12432"/>
                  </a:lnTo>
                  <a:lnTo>
                    <a:pt x="4502330" y="27350"/>
                  </a:lnTo>
                  <a:lnTo>
                    <a:pt x="4542512" y="47516"/>
                  </a:lnTo>
                  <a:lnTo>
                    <a:pt x="4579521" y="72516"/>
                  </a:lnTo>
                  <a:lnTo>
                    <a:pt x="4612941" y="101933"/>
                  </a:lnTo>
                  <a:lnTo>
                    <a:pt x="4642358" y="135353"/>
                  </a:lnTo>
                  <a:lnTo>
                    <a:pt x="4667358" y="172362"/>
                  </a:lnTo>
                  <a:lnTo>
                    <a:pt x="4687524" y="212544"/>
                  </a:lnTo>
                  <a:lnTo>
                    <a:pt x="4702442" y="255484"/>
                  </a:lnTo>
                  <a:lnTo>
                    <a:pt x="4711697" y="300768"/>
                  </a:lnTo>
                  <a:lnTo>
                    <a:pt x="4714875" y="347979"/>
                  </a:lnTo>
                  <a:lnTo>
                    <a:pt x="4714875" y="1740166"/>
                  </a:lnTo>
                  <a:lnTo>
                    <a:pt x="4711697" y="1787395"/>
                  </a:lnTo>
                  <a:lnTo>
                    <a:pt x="4702442" y="1832693"/>
                  </a:lnTo>
                  <a:lnTo>
                    <a:pt x="4687524" y="1875644"/>
                  </a:lnTo>
                  <a:lnTo>
                    <a:pt x="4667358" y="1915834"/>
                  </a:lnTo>
                  <a:lnTo>
                    <a:pt x="4642358" y="1952849"/>
                  </a:lnTo>
                  <a:lnTo>
                    <a:pt x="4612941" y="1986273"/>
                  </a:lnTo>
                  <a:lnTo>
                    <a:pt x="4579521" y="2015693"/>
                  </a:lnTo>
                  <a:lnTo>
                    <a:pt x="4542512" y="2040693"/>
                  </a:lnTo>
                  <a:lnTo>
                    <a:pt x="4502330" y="2060860"/>
                  </a:lnTo>
                  <a:lnTo>
                    <a:pt x="4459390" y="2075778"/>
                  </a:lnTo>
                  <a:lnTo>
                    <a:pt x="4414106" y="2085033"/>
                  </a:lnTo>
                  <a:lnTo>
                    <a:pt x="4366895" y="2088210"/>
                  </a:lnTo>
                  <a:lnTo>
                    <a:pt x="348107" y="2088210"/>
                  </a:lnTo>
                  <a:lnTo>
                    <a:pt x="300865" y="2085033"/>
                  </a:lnTo>
                  <a:lnTo>
                    <a:pt x="255558" y="2075778"/>
                  </a:lnTo>
                  <a:lnTo>
                    <a:pt x="212597" y="2060860"/>
                  </a:lnTo>
                  <a:lnTo>
                    <a:pt x="172400" y="2040693"/>
                  </a:lnTo>
                  <a:lnTo>
                    <a:pt x="135379" y="2015693"/>
                  </a:lnTo>
                  <a:lnTo>
                    <a:pt x="101949" y="1986273"/>
                  </a:lnTo>
                  <a:lnTo>
                    <a:pt x="72525" y="1952849"/>
                  </a:lnTo>
                  <a:lnTo>
                    <a:pt x="47521" y="1915834"/>
                  </a:lnTo>
                  <a:lnTo>
                    <a:pt x="27352" y="1875644"/>
                  </a:lnTo>
                  <a:lnTo>
                    <a:pt x="12433" y="1832693"/>
                  </a:lnTo>
                  <a:lnTo>
                    <a:pt x="3177" y="1787395"/>
                  </a:lnTo>
                  <a:lnTo>
                    <a:pt x="0" y="1740166"/>
                  </a:lnTo>
                  <a:lnTo>
                    <a:pt x="0" y="347979"/>
                  </a:lnTo>
                  <a:close/>
                </a:path>
              </a:pathLst>
            </a:custGeom>
            <a:ln w="9525">
              <a:solidFill>
                <a:srgbClr val="7792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4467605" y="4540758"/>
            <a:ext cx="3801745" cy="1092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Безвозмездные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поступления </a:t>
            </a:r>
            <a:r>
              <a:rPr sz="1400" spc="-10" dirty="0">
                <a:latin typeface="Times New Roman"/>
                <a:cs typeface="Times New Roman"/>
              </a:rPr>
              <a:t>от других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бюджетов:</a:t>
            </a:r>
            <a:endParaRPr sz="1400">
              <a:latin typeface="Times New Roman"/>
              <a:cs typeface="Times New Roman"/>
            </a:endParaRPr>
          </a:p>
          <a:p>
            <a:pPr marL="116205" indent="-104139">
              <a:lnSpc>
                <a:spcPct val="100000"/>
              </a:lnSpc>
              <a:spcBef>
                <a:spcPts val="5"/>
              </a:spcBef>
              <a:buChar char="-"/>
              <a:tabLst>
                <a:tab pos="116839" algn="l"/>
              </a:tabLst>
            </a:pPr>
            <a:r>
              <a:rPr sz="1400" dirty="0">
                <a:latin typeface="Times New Roman"/>
                <a:cs typeface="Times New Roman"/>
              </a:rPr>
              <a:t>дотации;</a:t>
            </a:r>
            <a:endParaRPr sz="1400">
              <a:latin typeface="Times New Roman"/>
              <a:cs typeface="Times New Roman"/>
            </a:endParaRPr>
          </a:p>
          <a:p>
            <a:pPr marL="116205" indent="-104139">
              <a:lnSpc>
                <a:spcPct val="100000"/>
              </a:lnSpc>
              <a:buChar char="-"/>
              <a:tabLst>
                <a:tab pos="116839" algn="l"/>
              </a:tabLst>
            </a:pPr>
            <a:r>
              <a:rPr sz="1400" spc="-5" dirty="0">
                <a:latin typeface="Times New Roman"/>
                <a:cs typeface="Times New Roman"/>
              </a:rPr>
              <a:t>субсидии;</a:t>
            </a:r>
            <a:endParaRPr sz="1400">
              <a:latin typeface="Times New Roman"/>
              <a:cs typeface="Times New Roman"/>
            </a:endParaRPr>
          </a:p>
          <a:p>
            <a:pPr marL="116205" indent="-104139">
              <a:lnSpc>
                <a:spcPct val="100000"/>
              </a:lnSpc>
              <a:buChar char="-"/>
              <a:tabLst>
                <a:tab pos="116839" algn="l"/>
              </a:tabLst>
            </a:pPr>
            <a:r>
              <a:rPr sz="1400" spc="-10" dirty="0">
                <a:latin typeface="Times New Roman"/>
                <a:cs typeface="Times New Roman"/>
              </a:rPr>
              <a:t>субвенции;</a:t>
            </a:r>
            <a:endParaRPr sz="1400">
              <a:latin typeface="Times New Roman"/>
              <a:cs typeface="Times New Roman"/>
            </a:endParaRPr>
          </a:p>
          <a:p>
            <a:pPr marL="116205" indent="-104139">
              <a:lnSpc>
                <a:spcPct val="100000"/>
              </a:lnSpc>
              <a:buChar char="-"/>
              <a:tabLst>
                <a:tab pos="116839" algn="l"/>
              </a:tabLst>
            </a:pPr>
            <a:r>
              <a:rPr sz="1400" dirty="0">
                <a:latin typeface="Times New Roman"/>
                <a:cs typeface="Times New Roman"/>
              </a:rPr>
              <a:t>иные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межбюджетные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трансферты.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67605" y="5820867"/>
            <a:ext cx="3594735" cy="880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Безвозмездные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поступления </a:t>
            </a:r>
            <a:r>
              <a:rPr sz="1400" spc="-10" dirty="0">
                <a:latin typeface="Times New Roman"/>
                <a:cs typeface="Times New Roman"/>
              </a:rPr>
              <a:t>от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юридических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5" dirty="0">
                <a:latin typeface="Times New Roman"/>
                <a:cs typeface="Times New Roman"/>
              </a:rPr>
              <a:t>физических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лиц.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latin typeface="Times New Roman"/>
                <a:cs typeface="Times New Roman"/>
              </a:rPr>
              <a:t>Иные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безвозмездные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поступления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569976" y="896122"/>
            <a:ext cx="3461385" cy="1341120"/>
            <a:chOff x="569976" y="896122"/>
            <a:chExt cx="3461385" cy="1341120"/>
          </a:xfrm>
        </p:grpSpPr>
        <p:pic>
          <p:nvPicPr>
            <p:cNvPr id="22" name="object 2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69976" y="896122"/>
              <a:ext cx="3461004" cy="1341099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622795" y="928750"/>
              <a:ext cx="3355340" cy="1235710"/>
            </a:xfrm>
            <a:custGeom>
              <a:avLst/>
              <a:gdLst/>
              <a:ahLst/>
              <a:cxnLst/>
              <a:rect l="l" t="t" r="r" b="b"/>
              <a:pathLst>
                <a:path w="3355340" h="1235710">
                  <a:moveTo>
                    <a:pt x="3231400" y="0"/>
                  </a:moveTo>
                  <a:lnTo>
                    <a:pt x="123545" y="0"/>
                  </a:lnTo>
                  <a:lnTo>
                    <a:pt x="75454" y="9697"/>
                  </a:lnTo>
                  <a:lnTo>
                    <a:pt x="36183" y="36147"/>
                  </a:lnTo>
                  <a:lnTo>
                    <a:pt x="9708" y="75384"/>
                  </a:lnTo>
                  <a:lnTo>
                    <a:pt x="0" y="123444"/>
                  </a:lnTo>
                  <a:lnTo>
                    <a:pt x="0" y="1111885"/>
                  </a:lnTo>
                  <a:lnTo>
                    <a:pt x="9708" y="1159964"/>
                  </a:lnTo>
                  <a:lnTo>
                    <a:pt x="36183" y="1199245"/>
                  </a:lnTo>
                  <a:lnTo>
                    <a:pt x="75454" y="1225738"/>
                  </a:lnTo>
                  <a:lnTo>
                    <a:pt x="123545" y="1235456"/>
                  </a:lnTo>
                  <a:lnTo>
                    <a:pt x="3231400" y="1235456"/>
                  </a:lnTo>
                  <a:lnTo>
                    <a:pt x="3279533" y="1225738"/>
                  </a:lnTo>
                  <a:lnTo>
                    <a:pt x="3318808" y="1199245"/>
                  </a:lnTo>
                  <a:lnTo>
                    <a:pt x="3345272" y="1159964"/>
                  </a:lnTo>
                  <a:lnTo>
                    <a:pt x="3354971" y="1111885"/>
                  </a:lnTo>
                  <a:lnTo>
                    <a:pt x="3354971" y="123444"/>
                  </a:lnTo>
                  <a:lnTo>
                    <a:pt x="3345272" y="75384"/>
                  </a:lnTo>
                  <a:lnTo>
                    <a:pt x="3318808" y="36147"/>
                  </a:lnTo>
                  <a:lnTo>
                    <a:pt x="3279533" y="9697"/>
                  </a:lnTo>
                  <a:lnTo>
                    <a:pt x="3231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22795" y="928750"/>
              <a:ext cx="3355340" cy="1235710"/>
            </a:xfrm>
            <a:custGeom>
              <a:avLst/>
              <a:gdLst/>
              <a:ahLst/>
              <a:cxnLst/>
              <a:rect l="l" t="t" r="r" b="b"/>
              <a:pathLst>
                <a:path w="3355340" h="1235710">
                  <a:moveTo>
                    <a:pt x="0" y="123444"/>
                  </a:moveTo>
                  <a:lnTo>
                    <a:pt x="9708" y="75384"/>
                  </a:lnTo>
                  <a:lnTo>
                    <a:pt x="36183" y="36147"/>
                  </a:lnTo>
                  <a:lnTo>
                    <a:pt x="75454" y="9697"/>
                  </a:lnTo>
                  <a:lnTo>
                    <a:pt x="123545" y="0"/>
                  </a:lnTo>
                  <a:lnTo>
                    <a:pt x="3231400" y="0"/>
                  </a:lnTo>
                  <a:lnTo>
                    <a:pt x="3279533" y="9697"/>
                  </a:lnTo>
                  <a:lnTo>
                    <a:pt x="3318808" y="36147"/>
                  </a:lnTo>
                  <a:lnTo>
                    <a:pt x="3345272" y="75384"/>
                  </a:lnTo>
                  <a:lnTo>
                    <a:pt x="3354971" y="123444"/>
                  </a:lnTo>
                  <a:lnTo>
                    <a:pt x="3354971" y="1111885"/>
                  </a:lnTo>
                  <a:lnTo>
                    <a:pt x="3345272" y="1159964"/>
                  </a:lnTo>
                  <a:lnTo>
                    <a:pt x="3318808" y="1199245"/>
                  </a:lnTo>
                  <a:lnTo>
                    <a:pt x="3279533" y="1225738"/>
                  </a:lnTo>
                  <a:lnTo>
                    <a:pt x="3231400" y="1235456"/>
                  </a:lnTo>
                  <a:lnTo>
                    <a:pt x="123545" y="1235456"/>
                  </a:lnTo>
                  <a:lnTo>
                    <a:pt x="75454" y="1225738"/>
                  </a:lnTo>
                  <a:lnTo>
                    <a:pt x="36183" y="1199245"/>
                  </a:lnTo>
                  <a:lnTo>
                    <a:pt x="9708" y="1159964"/>
                  </a:lnTo>
                  <a:lnTo>
                    <a:pt x="0" y="1111885"/>
                  </a:lnTo>
                  <a:lnTo>
                    <a:pt x="0" y="123444"/>
                  </a:lnTo>
                  <a:close/>
                </a:path>
              </a:pathLst>
            </a:custGeom>
            <a:ln w="38100">
              <a:solidFill>
                <a:srgbClr val="8BA9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xfrm>
            <a:off x="1365630" y="1355293"/>
            <a:ext cx="1869439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30" dirty="0"/>
              <a:t>Доходы</a:t>
            </a:r>
            <a:r>
              <a:rPr sz="2000" spc="-95" dirty="0"/>
              <a:t> </a:t>
            </a:r>
            <a:r>
              <a:rPr sz="2000" spc="-15" dirty="0"/>
              <a:t>бюджета</a:t>
            </a:r>
            <a:endParaRPr sz="2000"/>
          </a:p>
        </p:txBody>
      </p:sp>
      <p:grpSp>
        <p:nvGrpSpPr>
          <p:cNvPr id="26" name="object 26"/>
          <p:cNvGrpSpPr/>
          <p:nvPr/>
        </p:nvGrpSpPr>
        <p:grpSpPr>
          <a:xfrm>
            <a:off x="945591" y="2151507"/>
            <a:ext cx="3045460" cy="2122805"/>
            <a:chOff x="945591" y="2151507"/>
            <a:chExt cx="3045460" cy="2122805"/>
          </a:xfrm>
        </p:grpSpPr>
        <p:sp>
          <p:nvSpPr>
            <p:cNvPr id="27" name="object 27"/>
            <p:cNvSpPr/>
            <p:nvPr/>
          </p:nvSpPr>
          <p:spPr>
            <a:xfrm>
              <a:off x="958291" y="2164207"/>
              <a:ext cx="335915" cy="1258570"/>
            </a:xfrm>
            <a:custGeom>
              <a:avLst/>
              <a:gdLst/>
              <a:ahLst/>
              <a:cxnLst/>
              <a:rect l="l" t="t" r="r" b="b"/>
              <a:pathLst>
                <a:path w="335915" h="1258570">
                  <a:moveTo>
                    <a:pt x="0" y="0"/>
                  </a:moveTo>
                  <a:lnTo>
                    <a:pt x="0" y="1258062"/>
                  </a:lnTo>
                  <a:lnTo>
                    <a:pt x="335457" y="1258062"/>
                  </a:lnTo>
                </a:path>
              </a:pathLst>
            </a:custGeom>
            <a:ln w="25400">
              <a:solidFill>
                <a:srgbClr val="7A934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293749" y="2583561"/>
              <a:ext cx="2684145" cy="1677670"/>
            </a:xfrm>
            <a:custGeom>
              <a:avLst/>
              <a:gdLst/>
              <a:ahLst/>
              <a:cxnLst/>
              <a:rect l="l" t="t" r="r" b="b"/>
              <a:pathLst>
                <a:path w="2684145" h="1677670">
                  <a:moveTo>
                    <a:pt x="2516251" y="0"/>
                  </a:moveTo>
                  <a:lnTo>
                    <a:pt x="167766" y="0"/>
                  </a:lnTo>
                  <a:lnTo>
                    <a:pt x="123192" y="5988"/>
                  </a:lnTo>
                  <a:lnTo>
                    <a:pt x="83123" y="22892"/>
                  </a:lnTo>
                  <a:lnTo>
                    <a:pt x="49164" y="49117"/>
                  </a:lnTo>
                  <a:lnTo>
                    <a:pt x="22921" y="83067"/>
                  </a:lnTo>
                  <a:lnTo>
                    <a:pt x="5997" y="123148"/>
                  </a:lnTo>
                  <a:lnTo>
                    <a:pt x="0" y="167766"/>
                  </a:lnTo>
                  <a:lnTo>
                    <a:pt x="0" y="1509776"/>
                  </a:lnTo>
                  <a:lnTo>
                    <a:pt x="5997" y="1554350"/>
                  </a:lnTo>
                  <a:lnTo>
                    <a:pt x="22921" y="1594419"/>
                  </a:lnTo>
                  <a:lnTo>
                    <a:pt x="49164" y="1628378"/>
                  </a:lnTo>
                  <a:lnTo>
                    <a:pt x="83123" y="1654621"/>
                  </a:lnTo>
                  <a:lnTo>
                    <a:pt x="123192" y="1671545"/>
                  </a:lnTo>
                  <a:lnTo>
                    <a:pt x="167766" y="1677543"/>
                  </a:lnTo>
                  <a:lnTo>
                    <a:pt x="2516251" y="1677543"/>
                  </a:lnTo>
                  <a:lnTo>
                    <a:pt x="2560869" y="1671545"/>
                  </a:lnTo>
                  <a:lnTo>
                    <a:pt x="2600950" y="1654621"/>
                  </a:lnTo>
                  <a:lnTo>
                    <a:pt x="2634900" y="1628378"/>
                  </a:lnTo>
                  <a:lnTo>
                    <a:pt x="2661125" y="1594419"/>
                  </a:lnTo>
                  <a:lnTo>
                    <a:pt x="2678029" y="1554350"/>
                  </a:lnTo>
                  <a:lnTo>
                    <a:pt x="2684017" y="1509776"/>
                  </a:lnTo>
                  <a:lnTo>
                    <a:pt x="2684017" y="167766"/>
                  </a:lnTo>
                  <a:lnTo>
                    <a:pt x="2678029" y="123148"/>
                  </a:lnTo>
                  <a:lnTo>
                    <a:pt x="2661125" y="83067"/>
                  </a:lnTo>
                  <a:lnTo>
                    <a:pt x="2634900" y="49117"/>
                  </a:lnTo>
                  <a:lnTo>
                    <a:pt x="2600950" y="22892"/>
                  </a:lnTo>
                  <a:lnTo>
                    <a:pt x="2560869" y="5988"/>
                  </a:lnTo>
                  <a:lnTo>
                    <a:pt x="2516251" y="0"/>
                  </a:lnTo>
                  <a:close/>
                </a:path>
              </a:pathLst>
            </a:custGeom>
            <a:solidFill>
              <a:srgbClr val="C3D59B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293749" y="2583561"/>
              <a:ext cx="2684145" cy="1677670"/>
            </a:xfrm>
            <a:custGeom>
              <a:avLst/>
              <a:gdLst/>
              <a:ahLst/>
              <a:cxnLst/>
              <a:rect l="l" t="t" r="r" b="b"/>
              <a:pathLst>
                <a:path w="2684145" h="1677670">
                  <a:moveTo>
                    <a:pt x="0" y="167766"/>
                  </a:moveTo>
                  <a:lnTo>
                    <a:pt x="5997" y="123148"/>
                  </a:lnTo>
                  <a:lnTo>
                    <a:pt x="22921" y="83067"/>
                  </a:lnTo>
                  <a:lnTo>
                    <a:pt x="49164" y="49117"/>
                  </a:lnTo>
                  <a:lnTo>
                    <a:pt x="83123" y="22892"/>
                  </a:lnTo>
                  <a:lnTo>
                    <a:pt x="123192" y="5988"/>
                  </a:lnTo>
                  <a:lnTo>
                    <a:pt x="167766" y="0"/>
                  </a:lnTo>
                  <a:lnTo>
                    <a:pt x="2516251" y="0"/>
                  </a:lnTo>
                  <a:lnTo>
                    <a:pt x="2560869" y="5988"/>
                  </a:lnTo>
                  <a:lnTo>
                    <a:pt x="2600950" y="22892"/>
                  </a:lnTo>
                  <a:lnTo>
                    <a:pt x="2634900" y="49117"/>
                  </a:lnTo>
                  <a:lnTo>
                    <a:pt x="2661125" y="83067"/>
                  </a:lnTo>
                  <a:lnTo>
                    <a:pt x="2678029" y="123148"/>
                  </a:lnTo>
                  <a:lnTo>
                    <a:pt x="2684017" y="167766"/>
                  </a:lnTo>
                  <a:lnTo>
                    <a:pt x="2684017" y="1509776"/>
                  </a:lnTo>
                  <a:lnTo>
                    <a:pt x="2678029" y="1554350"/>
                  </a:lnTo>
                  <a:lnTo>
                    <a:pt x="2661125" y="1594419"/>
                  </a:lnTo>
                  <a:lnTo>
                    <a:pt x="2634900" y="1628378"/>
                  </a:lnTo>
                  <a:lnTo>
                    <a:pt x="2600950" y="1654621"/>
                  </a:lnTo>
                  <a:lnTo>
                    <a:pt x="2560869" y="1671545"/>
                  </a:lnTo>
                  <a:lnTo>
                    <a:pt x="2516251" y="1677543"/>
                  </a:lnTo>
                  <a:lnTo>
                    <a:pt x="167766" y="1677543"/>
                  </a:lnTo>
                  <a:lnTo>
                    <a:pt x="123192" y="1671545"/>
                  </a:lnTo>
                  <a:lnTo>
                    <a:pt x="83123" y="1654621"/>
                  </a:lnTo>
                  <a:lnTo>
                    <a:pt x="49164" y="1628378"/>
                  </a:lnTo>
                  <a:lnTo>
                    <a:pt x="22921" y="1594419"/>
                  </a:lnTo>
                  <a:lnTo>
                    <a:pt x="5997" y="1554350"/>
                  </a:lnTo>
                  <a:lnTo>
                    <a:pt x="0" y="1509776"/>
                  </a:lnTo>
                  <a:lnTo>
                    <a:pt x="0" y="167766"/>
                  </a:lnTo>
                  <a:close/>
                </a:path>
              </a:pathLst>
            </a:custGeom>
            <a:ln w="25400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1932558" y="3100197"/>
            <a:ext cx="1407795" cy="594995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2700" marR="5080" indent="1270">
              <a:lnSpc>
                <a:spcPts val="2080"/>
              </a:lnSpc>
              <a:spcBef>
                <a:spcPts val="440"/>
              </a:spcBef>
            </a:pPr>
            <a:r>
              <a:rPr sz="2000" spc="-5" dirty="0">
                <a:latin typeface="Times New Roman"/>
                <a:cs typeface="Times New Roman"/>
              </a:rPr>
              <a:t>Налоговые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не</a:t>
            </a:r>
            <a:r>
              <a:rPr sz="2000" spc="-15" dirty="0">
                <a:latin typeface="Times New Roman"/>
                <a:cs typeface="Times New Roman"/>
              </a:rPr>
              <a:t>н</a:t>
            </a:r>
            <a:r>
              <a:rPr sz="2000" spc="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ло</a:t>
            </a:r>
            <a:r>
              <a:rPr sz="2000" spc="-55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ые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945591" y="2151507"/>
            <a:ext cx="3045460" cy="4219575"/>
            <a:chOff x="945591" y="2151507"/>
            <a:chExt cx="3045460" cy="4219575"/>
          </a:xfrm>
        </p:grpSpPr>
        <p:sp>
          <p:nvSpPr>
            <p:cNvPr id="32" name="object 32"/>
            <p:cNvSpPr/>
            <p:nvPr/>
          </p:nvSpPr>
          <p:spPr>
            <a:xfrm>
              <a:off x="958291" y="2164207"/>
              <a:ext cx="335915" cy="3355340"/>
            </a:xfrm>
            <a:custGeom>
              <a:avLst/>
              <a:gdLst/>
              <a:ahLst/>
              <a:cxnLst/>
              <a:rect l="l" t="t" r="r" b="b"/>
              <a:pathLst>
                <a:path w="335915" h="3355340">
                  <a:moveTo>
                    <a:pt x="0" y="0"/>
                  </a:moveTo>
                  <a:lnTo>
                    <a:pt x="0" y="3354958"/>
                  </a:lnTo>
                  <a:lnTo>
                    <a:pt x="335457" y="3354958"/>
                  </a:lnTo>
                </a:path>
              </a:pathLst>
            </a:custGeom>
            <a:ln w="25400">
              <a:solidFill>
                <a:srgbClr val="7A934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293749" y="4680458"/>
              <a:ext cx="2684145" cy="1677670"/>
            </a:xfrm>
            <a:custGeom>
              <a:avLst/>
              <a:gdLst/>
              <a:ahLst/>
              <a:cxnLst/>
              <a:rect l="l" t="t" r="r" b="b"/>
              <a:pathLst>
                <a:path w="2684145" h="1677670">
                  <a:moveTo>
                    <a:pt x="2516251" y="0"/>
                  </a:moveTo>
                  <a:lnTo>
                    <a:pt x="167766" y="0"/>
                  </a:lnTo>
                  <a:lnTo>
                    <a:pt x="123192" y="5988"/>
                  </a:lnTo>
                  <a:lnTo>
                    <a:pt x="83123" y="22892"/>
                  </a:lnTo>
                  <a:lnTo>
                    <a:pt x="49164" y="49117"/>
                  </a:lnTo>
                  <a:lnTo>
                    <a:pt x="22921" y="83067"/>
                  </a:lnTo>
                  <a:lnTo>
                    <a:pt x="5997" y="123148"/>
                  </a:lnTo>
                  <a:lnTo>
                    <a:pt x="0" y="167767"/>
                  </a:lnTo>
                  <a:lnTo>
                    <a:pt x="0" y="1509725"/>
                  </a:lnTo>
                  <a:lnTo>
                    <a:pt x="5997" y="1554319"/>
                  </a:lnTo>
                  <a:lnTo>
                    <a:pt x="22921" y="1594389"/>
                  </a:lnTo>
                  <a:lnTo>
                    <a:pt x="49164" y="1628338"/>
                  </a:lnTo>
                  <a:lnTo>
                    <a:pt x="83123" y="1654566"/>
                  </a:lnTo>
                  <a:lnTo>
                    <a:pt x="123192" y="1671475"/>
                  </a:lnTo>
                  <a:lnTo>
                    <a:pt x="167766" y="1677466"/>
                  </a:lnTo>
                  <a:lnTo>
                    <a:pt x="2516251" y="1677466"/>
                  </a:lnTo>
                  <a:lnTo>
                    <a:pt x="2560869" y="1671475"/>
                  </a:lnTo>
                  <a:lnTo>
                    <a:pt x="2600950" y="1654566"/>
                  </a:lnTo>
                  <a:lnTo>
                    <a:pt x="2634900" y="1628338"/>
                  </a:lnTo>
                  <a:lnTo>
                    <a:pt x="2661125" y="1594389"/>
                  </a:lnTo>
                  <a:lnTo>
                    <a:pt x="2678029" y="1554319"/>
                  </a:lnTo>
                  <a:lnTo>
                    <a:pt x="2684017" y="1509725"/>
                  </a:lnTo>
                  <a:lnTo>
                    <a:pt x="2684017" y="167767"/>
                  </a:lnTo>
                  <a:lnTo>
                    <a:pt x="2678029" y="123148"/>
                  </a:lnTo>
                  <a:lnTo>
                    <a:pt x="2661125" y="83067"/>
                  </a:lnTo>
                  <a:lnTo>
                    <a:pt x="2634900" y="49117"/>
                  </a:lnTo>
                  <a:lnTo>
                    <a:pt x="2600950" y="22892"/>
                  </a:lnTo>
                  <a:lnTo>
                    <a:pt x="2560869" y="5988"/>
                  </a:lnTo>
                  <a:lnTo>
                    <a:pt x="2516251" y="0"/>
                  </a:lnTo>
                  <a:close/>
                </a:path>
              </a:pathLst>
            </a:custGeom>
            <a:solidFill>
              <a:srgbClr val="C3D59B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293749" y="4680458"/>
              <a:ext cx="2684145" cy="1677670"/>
            </a:xfrm>
            <a:custGeom>
              <a:avLst/>
              <a:gdLst/>
              <a:ahLst/>
              <a:cxnLst/>
              <a:rect l="l" t="t" r="r" b="b"/>
              <a:pathLst>
                <a:path w="2684145" h="1677670">
                  <a:moveTo>
                    <a:pt x="0" y="167767"/>
                  </a:moveTo>
                  <a:lnTo>
                    <a:pt x="5997" y="123148"/>
                  </a:lnTo>
                  <a:lnTo>
                    <a:pt x="22921" y="83067"/>
                  </a:lnTo>
                  <a:lnTo>
                    <a:pt x="49164" y="49117"/>
                  </a:lnTo>
                  <a:lnTo>
                    <a:pt x="83123" y="22892"/>
                  </a:lnTo>
                  <a:lnTo>
                    <a:pt x="123192" y="5988"/>
                  </a:lnTo>
                  <a:lnTo>
                    <a:pt x="167766" y="0"/>
                  </a:lnTo>
                  <a:lnTo>
                    <a:pt x="2516251" y="0"/>
                  </a:lnTo>
                  <a:lnTo>
                    <a:pt x="2560869" y="5988"/>
                  </a:lnTo>
                  <a:lnTo>
                    <a:pt x="2600950" y="22892"/>
                  </a:lnTo>
                  <a:lnTo>
                    <a:pt x="2634900" y="49117"/>
                  </a:lnTo>
                  <a:lnTo>
                    <a:pt x="2661125" y="83067"/>
                  </a:lnTo>
                  <a:lnTo>
                    <a:pt x="2678029" y="123148"/>
                  </a:lnTo>
                  <a:lnTo>
                    <a:pt x="2684017" y="167767"/>
                  </a:lnTo>
                  <a:lnTo>
                    <a:pt x="2684017" y="1509725"/>
                  </a:lnTo>
                  <a:lnTo>
                    <a:pt x="2678029" y="1554319"/>
                  </a:lnTo>
                  <a:lnTo>
                    <a:pt x="2661125" y="1594389"/>
                  </a:lnTo>
                  <a:lnTo>
                    <a:pt x="2634900" y="1628338"/>
                  </a:lnTo>
                  <a:lnTo>
                    <a:pt x="2600950" y="1654566"/>
                  </a:lnTo>
                  <a:lnTo>
                    <a:pt x="2560869" y="1671475"/>
                  </a:lnTo>
                  <a:lnTo>
                    <a:pt x="2516251" y="1677466"/>
                  </a:lnTo>
                  <a:lnTo>
                    <a:pt x="167766" y="1677466"/>
                  </a:lnTo>
                  <a:lnTo>
                    <a:pt x="123192" y="1671475"/>
                  </a:lnTo>
                  <a:lnTo>
                    <a:pt x="83123" y="1654566"/>
                  </a:lnTo>
                  <a:lnTo>
                    <a:pt x="49164" y="1628338"/>
                  </a:lnTo>
                  <a:lnTo>
                    <a:pt x="22921" y="1594389"/>
                  </a:lnTo>
                  <a:lnTo>
                    <a:pt x="5997" y="1554319"/>
                  </a:lnTo>
                  <a:lnTo>
                    <a:pt x="0" y="1509725"/>
                  </a:lnTo>
                  <a:lnTo>
                    <a:pt x="0" y="167767"/>
                  </a:lnTo>
                  <a:close/>
                </a:path>
              </a:pathLst>
            </a:custGeom>
            <a:ln w="25400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1809114" y="5197602"/>
            <a:ext cx="1654810" cy="594995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135890" marR="5080" indent="-123825">
              <a:lnSpc>
                <a:spcPts val="2080"/>
              </a:lnSpc>
              <a:spcBef>
                <a:spcPts val="439"/>
              </a:spcBef>
            </a:pPr>
            <a:r>
              <a:rPr sz="2000" spc="-5" dirty="0">
                <a:latin typeface="Times New Roman"/>
                <a:cs typeface="Times New Roman"/>
              </a:rPr>
              <a:t>Б</a:t>
            </a:r>
            <a:r>
              <a:rPr sz="2000" spc="2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з</a:t>
            </a:r>
            <a:r>
              <a:rPr sz="2000" spc="-1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20" dirty="0">
                <a:latin typeface="Times New Roman"/>
                <a:cs typeface="Times New Roman"/>
              </a:rPr>
              <a:t>з</a:t>
            </a: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20" dirty="0">
                <a:latin typeface="Times New Roman"/>
                <a:cs typeface="Times New Roman"/>
              </a:rPr>
              <a:t>е</a:t>
            </a:r>
            <a:r>
              <a:rPr sz="2000" spc="-40" dirty="0">
                <a:latin typeface="Times New Roman"/>
                <a:cs typeface="Times New Roman"/>
              </a:rPr>
              <a:t>з</a:t>
            </a:r>
            <a:r>
              <a:rPr sz="2000" dirty="0">
                <a:latin typeface="Times New Roman"/>
                <a:cs typeface="Times New Roman"/>
              </a:rPr>
              <a:t>дн</a:t>
            </a:r>
            <a:r>
              <a:rPr sz="2000" spc="-10" dirty="0">
                <a:latin typeface="Times New Roman"/>
                <a:cs typeface="Times New Roman"/>
              </a:rPr>
              <a:t>ы</a:t>
            </a:r>
            <a:r>
              <a:rPr sz="2000" dirty="0">
                <a:latin typeface="Times New Roman"/>
                <a:cs typeface="Times New Roman"/>
              </a:rPr>
              <a:t>е  </a:t>
            </a:r>
            <a:r>
              <a:rPr sz="2000" spc="-5" dirty="0">
                <a:latin typeface="Times New Roman"/>
                <a:cs typeface="Times New Roman"/>
              </a:rPr>
              <a:t>поступления</a:t>
            </a:r>
            <a:endParaRPr sz="2000">
              <a:latin typeface="Times New Roman"/>
              <a:cs typeface="Times New Roman"/>
            </a:endParaRPr>
          </a:p>
        </p:txBody>
      </p:sp>
      <p:pic>
        <p:nvPicPr>
          <p:cNvPr id="36" name="Picture 2" descr="Coat of Arms of Likhoslavl (Tver oblast)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28600" y="84304"/>
            <a:ext cx="590889" cy="7445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75558" y="171450"/>
            <a:ext cx="362267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Формы</a:t>
            </a:r>
            <a:r>
              <a:rPr sz="17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межбюджетных</a:t>
            </a:r>
            <a:r>
              <a:rPr sz="1700" b="1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7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трансфертов</a:t>
            </a:r>
            <a:endParaRPr sz="17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30124" y="1522475"/>
            <a:ext cx="8554085" cy="1668145"/>
            <a:chOff x="230124" y="1522475"/>
            <a:chExt cx="8554085" cy="1668145"/>
          </a:xfrm>
        </p:grpSpPr>
        <p:sp>
          <p:nvSpPr>
            <p:cNvPr id="5" name="object 5"/>
            <p:cNvSpPr/>
            <p:nvPr/>
          </p:nvSpPr>
          <p:spPr>
            <a:xfrm>
              <a:off x="2379725" y="2348864"/>
              <a:ext cx="6391275" cy="828675"/>
            </a:xfrm>
            <a:custGeom>
              <a:avLst/>
              <a:gdLst/>
              <a:ahLst/>
              <a:cxnLst/>
              <a:rect l="l" t="t" r="r" b="b"/>
              <a:pathLst>
                <a:path w="6391275" h="828675">
                  <a:moveTo>
                    <a:pt x="6253099" y="0"/>
                  </a:moveTo>
                  <a:lnTo>
                    <a:pt x="138049" y="0"/>
                  </a:lnTo>
                  <a:lnTo>
                    <a:pt x="94382" y="7042"/>
                  </a:lnTo>
                  <a:lnTo>
                    <a:pt x="56482" y="26655"/>
                  </a:lnTo>
                  <a:lnTo>
                    <a:pt x="26611" y="56564"/>
                  </a:lnTo>
                  <a:lnTo>
                    <a:pt x="7029" y="94496"/>
                  </a:lnTo>
                  <a:lnTo>
                    <a:pt x="0" y="138175"/>
                  </a:lnTo>
                  <a:lnTo>
                    <a:pt x="0" y="690626"/>
                  </a:lnTo>
                  <a:lnTo>
                    <a:pt x="7029" y="734243"/>
                  </a:lnTo>
                  <a:lnTo>
                    <a:pt x="26611" y="772137"/>
                  </a:lnTo>
                  <a:lnTo>
                    <a:pt x="56482" y="802027"/>
                  </a:lnTo>
                  <a:lnTo>
                    <a:pt x="94382" y="821633"/>
                  </a:lnTo>
                  <a:lnTo>
                    <a:pt x="138049" y="828675"/>
                  </a:lnTo>
                  <a:lnTo>
                    <a:pt x="6253099" y="828675"/>
                  </a:lnTo>
                  <a:lnTo>
                    <a:pt x="6296778" y="821633"/>
                  </a:lnTo>
                  <a:lnTo>
                    <a:pt x="6334710" y="802027"/>
                  </a:lnTo>
                  <a:lnTo>
                    <a:pt x="6364619" y="772137"/>
                  </a:lnTo>
                  <a:lnTo>
                    <a:pt x="6384232" y="734243"/>
                  </a:lnTo>
                  <a:lnTo>
                    <a:pt x="6391275" y="690626"/>
                  </a:lnTo>
                  <a:lnTo>
                    <a:pt x="6391275" y="138175"/>
                  </a:lnTo>
                  <a:lnTo>
                    <a:pt x="6384232" y="94496"/>
                  </a:lnTo>
                  <a:lnTo>
                    <a:pt x="6364619" y="56564"/>
                  </a:lnTo>
                  <a:lnTo>
                    <a:pt x="6334710" y="26655"/>
                  </a:lnTo>
                  <a:lnTo>
                    <a:pt x="6296778" y="7042"/>
                  </a:lnTo>
                  <a:lnTo>
                    <a:pt x="6253099" y="0"/>
                  </a:lnTo>
                  <a:close/>
                </a:path>
              </a:pathLst>
            </a:custGeom>
            <a:solidFill>
              <a:srgbClr val="C3D5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379725" y="2348864"/>
              <a:ext cx="6391275" cy="828675"/>
            </a:xfrm>
            <a:custGeom>
              <a:avLst/>
              <a:gdLst/>
              <a:ahLst/>
              <a:cxnLst/>
              <a:rect l="l" t="t" r="r" b="b"/>
              <a:pathLst>
                <a:path w="6391275" h="828675">
                  <a:moveTo>
                    <a:pt x="0" y="138175"/>
                  </a:moveTo>
                  <a:lnTo>
                    <a:pt x="7029" y="94496"/>
                  </a:lnTo>
                  <a:lnTo>
                    <a:pt x="26611" y="56564"/>
                  </a:lnTo>
                  <a:lnTo>
                    <a:pt x="56482" y="26655"/>
                  </a:lnTo>
                  <a:lnTo>
                    <a:pt x="94382" y="7042"/>
                  </a:lnTo>
                  <a:lnTo>
                    <a:pt x="138049" y="0"/>
                  </a:lnTo>
                  <a:lnTo>
                    <a:pt x="6253099" y="0"/>
                  </a:lnTo>
                  <a:lnTo>
                    <a:pt x="6296778" y="7042"/>
                  </a:lnTo>
                  <a:lnTo>
                    <a:pt x="6334710" y="26655"/>
                  </a:lnTo>
                  <a:lnTo>
                    <a:pt x="6364619" y="56564"/>
                  </a:lnTo>
                  <a:lnTo>
                    <a:pt x="6384232" y="94496"/>
                  </a:lnTo>
                  <a:lnTo>
                    <a:pt x="6391275" y="138175"/>
                  </a:lnTo>
                  <a:lnTo>
                    <a:pt x="6391275" y="690626"/>
                  </a:lnTo>
                  <a:lnTo>
                    <a:pt x="6384232" y="734243"/>
                  </a:lnTo>
                  <a:lnTo>
                    <a:pt x="6364619" y="772137"/>
                  </a:lnTo>
                  <a:lnTo>
                    <a:pt x="6334710" y="802027"/>
                  </a:lnTo>
                  <a:lnTo>
                    <a:pt x="6296778" y="821633"/>
                  </a:lnTo>
                  <a:lnTo>
                    <a:pt x="6253099" y="828675"/>
                  </a:lnTo>
                  <a:lnTo>
                    <a:pt x="138049" y="828675"/>
                  </a:lnTo>
                  <a:lnTo>
                    <a:pt x="94382" y="821633"/>
                  </a:lnTo>
                  <a:lnTo>
                    <a:pt x="56482" y="802027"/>
                  </a:lnTo>
                  <a:lnTo>
                    <a:pt x="26611" y="772137"/>
                  </a:lnTo>
                  <a:lnTo>
                    <a:pt x="7029" y="734243"/>
                  </a:lnTo>
                  <a:lnTo>
                    <a:pt x="0" y="690626"/>
                  </a:lnTo>
                  <a:lnTo>
                    <a:pt x="0" y="138175"/>
                  </a:lnTo>
                  <a:close/>
                </a:path>
              </a:pathLst>
            </a:custGeom>
            <a:ln w="25400">
              <a:solidFill>
                <a:srgbClr val="92D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74391" y="2304287"/>
              <a:ext cx="1139952" cy="486155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249237" y="1539874"/>
              <a:ext cx="3026410" cy="665480"/>
            </a:xfrm>
            <a:custGeom>
              <a:avLst/>
              <a:gdLst/>
              <a:ahLst/>
              <a:cxnLst/>
              <a:rect l="l" t="t" r="r" b="b"/>
              <a:pathLst>
                <a:path w="3026410" h="665480">
                  <a:moveTo>
                    <a:pt x="2914967" y="0"/>
                  </a:moveTo>
                  <a:lnTo>
                    <a:pt x="110832" y="0"/>
                  </a:lnTo>
                  <a:lnTo>
                    <a:pt x="67690" y="8715"/>
                  </a:lnTo>
                  <a:lnTo>
                    <a:pt x="32461" y="32480"/>
                  </a:lnTo>
                  <a:lnTo>
                    <a:pt x="8709" y="67722"/>
                  </a:lnTo>
                  <a:lnTo>
                    <a:pt x="0" y="110871"/>
                  </a:lnTo>
                  <a:lnTo>
                    <a:pt x="0" y="554101"/>
                  </a:lnTo>
                  <a:lnTo>
                    <a:pt x="8709" y="597249"/>
                  </a:lnTo>
                  <a:lnTo>
                    <a:pt x="32461" y="632491"/>
                  </a:lnTo>
                  <a:lnTo>
                    <a:pt x="67690" y="656256"/>
                  </a:lnTo>
                  <a:lnTo>
                    <a:pt x="110832" y="664972"/>
                  </a:lnTo>
                  <a:lnTo>
                    <a:pt x="2914967" y="664972"/>
                  </a:lnTo>
                  <a:lnTo>
                    <a:pt x="2958115" y="656256"/>
                  </a:lnTo>
                  <a:lnTo>
                    <a:pt x="2993358" y="632491"/>
                  </a:lnTo>
                  <a:lnTo>
                    <a:pt x="3017123" y="597249"/>
                  </a:lnTo>
                  <a:lnTo>
                    <a:pt x="3025838" y="554101"/>
                  </a:lnTo>
                  <a:lnTo>
                    <a:pt x="3025838" y="110871"/>
                  </a:lnTo>
                  <a:lnTo>
                    <a:pt x="3017123" y="67722"/>
                  </a:lnTo>
                  <a:lnTo>
                    <a:pt x="2993358" y="32480"/>
                  </a:lnTo>
                  <a:lnTo>
                    <a:pt x="2958115" y="8715"/>
                  </a:lnTo>
                  <a:lnTo>
                    <a:pt x="2914967" y="0"/>
                  </a:lnTo>
                  <a:close/>
                </a:path>
              </a:pathLst>
            </a:custGeom>
            <a:solidFill>
              <a:srgbClr val="C3D5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49237" y="1539874"/>
              <a:ext cx="3026410" cy="665480"/>
            </a:xfrm>
            <a:custGeom>
              <a:avLst/>
              <a:gdLst/>
              <a:ahLst/>
              <a:cxnLst/>
              <a:rect l="l" t="t" r="r" b="b"/>
              <a:pathLst>
                <a:path w="3026410" h="665480">
                  <a:moveTo>
                    <a:pt x="0" y="110871"/>
                  </a:moveTo>
                  <a:lnTo>
                    <a:pt x="8709" y="67722"/>
                  </a:lnTo>
                  <a:lnTo>
                    <a:pt x="32461" y="32480"/>
                  </a:lnTo>
                  <a:lnTo>
                    <a:pt x="67690" y="8715"/>
                  </a:lnTo>
                  <a:lnTo>
                    <a:pt x="110832" y="0"/>
                  </a:lnTo>
                  <a:lnTo>
                    <a:pt x="2914967" y="0"/>
                  </a:lnTo>
                  <a:lnTo>
                    <a:pt x="2958115" y="8715"/>
                  </a:lnTo>
                  <a:lnTo>
                    <a:pt x="2993358" y="32480"/>
                  </a:lnTo>
                  <a:lnTo>
                    <a:pt x="3017123" y="67722"/>
                  </a:lnTo>
                  <a:lnTo>
                    <a:pt x="3025838" y="110871"/>
                  </a:lnTo>
                  <a:lnTo>
                    <a:pt x="3025838" y="554101"/>
                  </a:lnTo>
                  <a:lnTo>
                    <a:pt x="3017123" y="597249"/>
                  </a:lnTo>
                  <a:lnTo>
                    <a:pt x="2993358" y="632491"/>
                  </a:lnTo>
                  <a:lnTo>
                    <a:pt x="2958115" y="656256"/>
                  </a:lnTo>
                  <a:lnTo>
                    <a:pt x="2914967" y="664972"/>
                  </a:lnTo>
                  <a:lnTo>
                    <a:pt x="110832" y="664972"/>
                  </a:lnTo>
                  <a:lnTo>
                    <a:pt x="67690" y="656256"/>
                  </a:lnTo>
                  <a:lnTo>
                    <a:pt x="32461" y="632491"/>
                  </a:lnTo>
                  <a:lnTo>
                    <a:pt x="8709" y="597249"/>
                  </a:lnTo>
                  <a:lnTo>
                    <a:pt x="0" y="554101"/>
                  </a:lnTo>
                  <a:lnTo>
                    <a:pt x="0" y="110871"/>
                  </a:lnTo>
                  <a:close/>
                </a:path>
              </a:pathLst>
            </a:custGeom>
            <a:ln w="25400">
              <a:solidFill>
                <a:srgbClr val="92D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0124" y="1522475"/>
              <a:ext cx="2551176" cy="513588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30124" y="1796795"/>
              <a:ext cx="1476756" cy="513588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1762124" y="2204846"/>
              <a:ext cx="605155" cy="587375"/>
            </a:xfrm>
            <a:custGeom>
              <a:avLst/>
              <a:gdLst/>
              <a:ahLst/>
              <a:cxnLst/>
              <a:rect l="l" t="t" r="r" b="b"/>
              <a:pathLst>
                <a:path w="605155" h="587375">
                  <a:moveTo>
                    <a:pt x="0" y="0"/>
                  </a:moveTo>
                  <a:lnTo>
                    <a:pt x="0" y="587375"/>
                  </a:lnTo>
                  <a:lnTo>
                    <a:pt x="604774" y="587375"/>
                  </a:lnTo>
                </a:path>
              </a:pathLst>
            </a:custGeom>
            <a:ln w="25400">
              <a:solidFill>
                <a:srgbClr val="66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292608" y="3272282"/>
            <a:ext cx="8459470" cy="3598545"/>
            <a:chOff x="292608" y="3272282"/>
            <a:chExt cx="8459470" cy="3598545"/>
          </a:xfrm>
        </p:grpSpPr>
        <p:sp>
          <p:nvSpPr>
            <p:cNvPr id="14" name="object 14"/>
            <p:cNvSpPr/>
            <p:nvPr/>
          </p:nvSpPr>
          <p:spPr>
            <a:xfrm>
              <a:off x="2273300" y="4149090"/>
              <a:ext cx="6391275" cy="748030"/>
            </a:xfrm>
            <a:custGeom>
              <a:avLst/>
              <a:gdLst/>
              <a:ahLst/>
              <a:cxnLst/>
              <a:rect l="l" t="t" r="r" b="b"/>
              <a:pathLst>
                <a:path w="6391275" h="748029">
                  <a:moveTo>
                    <a:pt x="6266688" y="0"/>
                  </a:moveTo>
                  <a:lnTo>
                    <a:pt x="124587" y="0"/>
                  </a:lnTo>
                  <a:lnTo>
                    <a:pt x="76080" y="9786"/>
                  </a:lnTo>
                  <a:lnTo>
                    <a:pt x="36480" y="36480"/>
                  </a:lnTo>
                  <a:lnTo>
                    <a:pt x="9786" y="76080"/>
                  </a:lnTo>
                  <a:lnTo>
                    <a:pt x="0" y="124587"/>
                  </a:lnTo>
                  <a:lnTo>
                    <a:pt x="0" y="623062"/>
                  </a:lnTo>
                  <a:lnTo>
                    <a:pt x="9786" y="671568"/>
                  </a:lnTo>
                  <a:lnTo>
                    <a:pt x="36480" y="711168"/>
                  </a:lnTo>
                  <a:lnTo>
                    <a:pt x="76080" y="737862"/>
                  </a:lnTo>
                  <a:lnTo>
                    <a:pt x="124587" y="747649"/>
                  </a:lnTo>
                  <a:lnTo>
                    <a:pt x="6266688" y="747649"/>
                  </a:lnTo>
                  <a:lnTo>
                    <a:pt x="6315194" y="737862"/>
                  </a:lnTo>
                  <a:lnTo>
                    <a:pt x="6354794" y="711168"/>
                  </a:lnTo>
                  <a:lnTo>
                    <a:pt x="6381488" y="671568"/>
                  </a:lnTo>
                  <a:lnTo>
                    <a:pt x="6391275" y="623062"/>
                  </a:lnTo>
                  <a:lnTo>
                    <a:pt x="6391275" y="124587"/>
                  </a:lnTo>
                  <a:lnTo>
                    <a:pt x="6381488" y="76080"/>
                  </a:lnTo>
                  <a:lnTo>
                    <a:pt x="6354794" y="36480"/>
                  </a:lnTo>
                  <a:lnTo>
                    <a:pt x="6315194" y="9786"/>
                  </a:lnTo>
                  <a:lnTo>
                    <a:pt x="6266688" y="0"/>
                  </a:lnTo>
                  <a:close/>
                </a:path>
              </a:pathLst>
            </a:custGeom>
            <a:solidFill>
              <a:srgbClr val="FF9999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273300" y="4149090"/>
              <a:ext cx="6391275" cy="748030"/>
            </a:xfrm>
            <a:custGeom>
              <a:avLst/>
              <a:gdLst/>
              <a:ahLst/>
              <a:cxnLst/>
              <a:rect l="l" t="t" r="r" b="b"/>
              <a:pathLst>
                <a:path w="6391275" h="748029">
                  <a:moveTo>
                    <a:pt x="0" y="124587"/>
                  </a:moveTo>
                  <a:lnTo>
                    <a:pt x="9786" y="76080"/>
                  </a:lnTo>
                  <a:lnTo>
                    <a:pt x="36480" y="36480"/>
                  </a:lnTo>
                  <a:lnTo>
                    <a:pt x="76080" y="9786"/>
                  </a:lnTo>
                  <a:lnTo>
                    <a:pt x="124587" y="0"/>
                  </a:lnTo>
                  <a:lnTo>
                    <a:pt x="6266688" y="0"/>
                  </a:lnTo>
                  <a:lnTo>
                    <a:pt x="6315194" y="9786"/>
                  </a:lnTo>
                  <a:lnTo>
                    <a:pt x="6354794" y="36480"/>
                  </a:lnTo>
                  <a:lnTo>
                    <a:pt x="6381488" y="76080"/>
                  </a:lnTo>
                  <a:lnTo>
                    <a:pt x="6391275" y="124587"/>
                  </a:lnTo>
                  <a:lnTo>
                    <a:pt x="6391275" y="623062"/>
                  </a:lnTo>
                  <a:lnTo>
                    <a:pt x="6381488" y="671568"/>
                  </a:lnTo>
                  <a:lnTo>
                    <a:pt x="6354794" y="711168"/>
                  </a:lnTo>
                  <a:lnTo>
                    <a:pt x="6315194" y="737862"/>
                  </a:lnTo>
                  <a:lnTo>
                    <a:pt x="6266688" y="747649"/>
                  </a:lnTo>
                  <a:lnTo>
                    <a:pt x="124587" y="747649"/>
                  </a:lnTo>
                  <a:lnTo>
                    <a:pt x="76080" y="737862"/>
                  </a:lnTo>
                  <a:lnTo>
                    <a:pt x="36480" y="711168"/>
                  </a:lnTo>
                  <a:lnTo>
                    <a:pt x="9786" y="671568"/>
                  </a:lnTo>
                  <a:lnTo>
                    <a:pt x="0" y="623062"/>
                  </a:lnTo>
                  <a:lnTo>
                    <a:pt x="0" y="124587"/>
                  </a:lnTo>
                  <a:close/>
                </a:path>
              </a:pathLst>
            </a:custGeom>
            <a:ln w="25400">
              <a:solidFill>
                <a:srgbClr val="FF7B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64663" y="4062984"/>
              <a:ext cx="1235964" cy="486156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2274950" y="5013198"/>
              <a:ext cx="6391275" cy="748030"/>
            </a:xfrm>
            <a:custGeom>
              <a:avLst/>
              <a:gdLst/>
              <a:ahLst/>
              <a:cxnLst/>
              <a:rect l="l" t="t" r="r" b="b"/>
              <a:pathLst>
                <a:path w="6391275" h="748029">
                  <a:moveTo>
                    <a:pt x="6266560" y="0"/>
                  </a:moveTo>
                  <a:lnTo>
                    <a:pt x="124587" y="0"/>
                  </a:lnTo>
                  <a:lnTo>
                    <a:pt x="76080" y="9786"/>
                  </a:lnTo>
                  <a:lnTo>
                    <a:pt x="36480" y="36480"/>
                  </a:lnTo>
                  <a:lnTo>
                    <a:pt x="9786" y="76080"/>
                  </a:lnTo>
                  <a:lnTo>
                    <a:pt x="0" y="124587"/>
                  </a:lnTo>
                  <a:lnTo>
                    <a:pt x="0" y="623074"/>
                  </a:lnTo>
                  <a:lnTo>
                    <a:pt x="9786" y="671579"/>
                  </a:lnTo>
                  <a:lnTo>
                    <a:pt x="36480" y="711188"/>
                  </a:lnTo>
                  <a:lnTo>
                    <a:pt x="76080" y="737894"/>
                  </a:lnTo>
                  <a:lnTo>
                    <a:pt x="124587" y="747687"/>
                  </a:lnTo>
                  <a:lnTo>
                    <a:pt x="6266560" y="747687"/>
                  </a:lnTo>
                  <a:lnTo>
                    <a:pt x="6315086" y="737894"/>
                  </a:lnTo>
                  <a:lnTo>
                    <a:pt x="6354730" y="711188"/>
                  </a:lnTo>
                  <a:lnTo>
                    <a:pt x="6381468" y="671579"/>
                  </a:lnTo>
                  <a:lnTo>
                    <a:pt x="6391275" y="623074"/>
                  </a:lnTo>
                  <a:lnTo>
                    <a:pt x="6391275" y="124587"/>
                  </a:lnTo>
                  <a:lnTo>
                    <a:pt x="6381468" y="76080"/>
                  </a:lnTo>
                  <a:lnTo>
                    <a:pt x="6354730" y="36480"/>
                  </a:lnTo>
                  <a:lnTo>
                    <a:pt x="6315086" y="9786"/>
                  </a:lnTo>
                  <a:lnTo>
                    <a:pt x="6266560" y="0"/>
                  </a:lnTo>
                  <a:close/>
                </a:path>
              </a:pathLst>
            </a:custGeom>
            <a:solidFill>
              <a:srgbClr val="FF7B80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274950" y="5013198"/>
              <a:ext cx="6391275" cy="748030"/>
            </a:xfrm>
            <a:custGeom>
              <a:avLst/>
              <a:gdLst/>
              <a:ahLst/>
              <a:cxnLst/>
              <a:rect l="l" t="t" r="r" b="b"/>
              <a:pathLst>
                <a:path w="6391275" h="748029">
                  <a:moveTo>
                    <a:pt x="0" y="124587"/>
                  </a:moveTo>
                  <a:lnTo>
                    <a:pt x="9786" y="76080"/>
                  </a:lnTo>
                  <a:lnTo>
                    <a:pt x="36480" y="36480"/>
                  </a:lnTo>
                  <a:lnTo>
                    <a:pt x="76080" y="9786"/>
                  </a:lnTo>
                  <a:lnTo>
                    <a:pt x="124587" y="0"/>
                  </a:lnTo>
                  <a:lnTo>
                    <a:pt x="6266560" y="0"/>
                  </a:lnTo>
                  <a:lnTo>
                    <a:pt x="6315086" y="9786"/>
                  </a:lnTo>
                  <a:lnTo>
                    <a:pt x="6354730" y="36480"/>
                  </a:lnTo>
                  <a:lnTo>
                    <a:pt x="6381468" y="76080"/>
                  </a:lnTo>
                  <a:lnTo>
                    <a:pt x="6391275" y="124587"/>
                  </a:lnTo>
                  <a:lnTo>
                    <a:pt x="6391275" y="623074"/>
                  </a:lnTo>
                  <a:lnTo>
                    <a:pt x="6381468" y="671579"/>
                  </a:lnTo>
                  <a:lnTo>
                    <a:pt x="6354730" y="711188"/>
                  </a:lnTo>
                  <a:lnTo>
                    <a:pt x="6315086" y="737894"/>
                  </a:lnTo>
                  <a:lnTo>
                    <a:pt x="6266560" y="747687"/>
                  </a:lnTo>
                  <a:lnTo>
                    <a:pt x="124587" y="747687"/>
                  </a:lnTo>
                  <a:lnTo>
                    <a:pt x="76080" y="737894"/>
                  </a:lnTo>
                  <a:lnTo>
                    <a:pt x="36480" y="711188"/>
                  </a:lnTo>
                  <a:lnTo>
                    <a:pt x="9786" y="671579"/>
                  </a:lnTo>
                  <a:lnTo>
                    <a:pt x="0" y="623074"/>
                  </a:lnTo>
                  <a:lnTo>
                    <a:pt x="0" y="124587"/>
                  </a:lnTo>
                  <a:close/>
                </a:path>
              </a:pathLst>
            </a:custGeom>
            <a:ln w="25400">
              <a:solidFill>
                <a:srgbClr val="FF7B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266187" y="4927092"/>
              <a:ext cx="1367027" cy="486156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2347975" y="5888139"/>
              <a:ext cx="6391275" cy="970280"/>
            </a:xfrm>
            <a:custGeom>
              <a:avLst/>
              <a:gdLst/>
              <a:ahLst/>
              <a:cxnLst/>
              <a:rect l="l" t="t" r="r" b="b"/>
              <a:pathLst>
                <a:path w="6391275" h="970279">
                  <a:moveTo>
                    <a:pt x="6229604" y="0"/>
                  </a:moveTo>
                  <a:lnTo>
                    <a:pt x="161544" y="0"/>
                  </a:lnTo>
                  <a:lnTo>
                    <a:pt x="118577" y="5773"/>
                  </a:lnTo>
                  <a:lnTo>
                    <a:pt x="79981" y="22067"/>
                  </a:lnTo>
                  <a:lnTo>
                    <a:pt x="47291" y="47342"/>
                  </a:lnTo>
                  <a:lnTo>
                    <a:pt x="22041" y="80057"/>
                  </a:lnTo>
                  <a:lnTo>
                    <a:pt x="5766" y="118671"/>
                  </a:lnTo>
                  <a:lnTo>
                    <a:pt x="0" y="161645"/>
                  </a:lnTo>
                  <a:lnTo>
                    <a:pt x="0" y="808215"/>
                  </a:lnTo>
                  <a:lnTo>
                    <a:pt x="5766" y="851186"/>
                  </a:lnTo>
                  <a:lnTo>
                    <a:pt x="22041" y="889800"/>
                  </a:lnTo>
                  <a:lnTo>
                    <a:pt x="47291" y="922515"/>
                  </a:lnTo>
                  <a:lnTo>
                    <a:pt x="79981" y="947791"/>
                  </a:lnTo>
                  <a:lnTo>
                    <a:pt x="118577" y="964086"/>
                  </a:lnTo>
                  <a:lnTo>
                    <a:pt x="161544" y="969860"/>
                  </a:lnTo>
                  <a:lnTo>
                    <a:pt x="6229604" y="969860"/>
                  </a:lnTo>
                  <a:lnTo>
                    <a:pt x="6272579" y="964086"/>
                  </a:lnTo>
                  <a:lnTo>
                    <a:pt x="6311199" y="947791"/>
                  </a:lnTo>
                  <a:lnTo>
                    <a:pt x="6343919" y="922515"/>
                  </a:lnTo>
                  <a:lnTo>
                    <a:pt x="6369200" y="889800"/>
                  </a:lnTo>
                  <a:lnTo>
                    <a:pt x="6385499" y="851186"/>
                  </a:lnTo>
                  <a:lnTo>
                    <a:pt x="6391275" y="808215"/>
                  </a:lnTo>
                  <a:lnTo>
                    <a:pt x="6391275" y="161645"/>
                  </a:lnTo>
                  <a:lnTo>
                    <a:pt x="6385499" y="118671"/>
                  </a:lnTo>
                  <a:lnTo>
                    <a:pt x="6369200" y="80057"/>
                  </a:lnTo>
                  <a:lnTo>
                    <a:pt x="6343919" y="47342"/>
                  </a:lnTo>
                  <a:lnTo>
                    <a:pt x="6311199" y="22067"/>
                  </a:lnTo>
                  <a:lnTo>
                    <a:pt x="6272579" y="5773"/>
                  </a:lnTo>
                  <a:lnTo>
                    <a:pt x="6229604" y="0"/>
                  </a:lnTo>
                  <a:close/>
                </a:path>
              </a:pathLst>
            </a:custGeom>
            <a:solidFill>
              <a:srgbClr val="FF7B80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347975" y="5888139"/>
              <a:ext cx="6391275" cy="970280"/>
            </a:xfrm>
            <a:custGeom>
              <a:avLst/>
              <a:gdLst/>
              <a:ahLst/>
              <a:cxnLst/>
              <a:rect l="l" t="t" r="r" b="b"/>
              <a:pathLst>
                <a:path w="6391275" h="970279">
                  <a:moveTo>
                    <a:pt x="0" y="161645"/>
                  </a:moveTo>
                  <a:lnTo>
                    <a:pt x="5766" y="118671"/>
                  </a:lnTo>
                  <a:lnTo>
                    <a:pt x="22041" y="80057"/>
                  </a:lnTo>
                  <a:lnTo>
                    <a:pt x="47291" y="47342"/>
                  </a:lnTo>
                  <a:lnTo>
                    <a:pt x="79981" y="22067"/>
                  </a:lnTo>
                  <a:lnTo>
                    <a:pt x="118577" y="5773"/>
                  </a:lnTo>
                  <a:lnTo>
                    <a:pt x="161544" y="0"/>
                  </a:lnTo>
                  <a:lnTo>
                    <a:pt x="6229604" y="0"/>
                  </a:lnTo>
                  <a:lnTo>
                    <a:pt x="6272579" y="5773"/>
                  </a:lnTo>
                  <a:lnTo>
                    <a:pt x="6311199" y="22067"/>
                  </a:lnTo>
                  <a:lnTo>
                    <a:pt x="6343919" y="47342"/>
                  </a:lnTo>
                  <a:lnTo>
                    <a:pt x="6369200" y="80057"/>
                  </a:lnTo>
                  <a:lnTo>
                    <a:pt x="6385499" y="118671"/>
                  </a:lnTo>
                  <a:lnTo>
                    <a:pt x="6391275" y="161645"/>
                  </a:lnTo>
                  <a:lnTo>
                    <a:pt x="6391275" y="808215"/>
                  </a:lnTo>
                  <a:lnTo>
                    <a:pt x="6385499" y="851186"/>
                  </a:lnTo>
                  <a:lnTo>
                    <a:pt x="6369200" y="889800"/>
                  </a:lnTo>
                  <a:lnTo>
                    <a:pt x="6343919" y="922515"/>
                  </a:lnTo>
                  <a:lnTo>
                    <a:pt x="6311199" y="947791"/>
                  </a:lnTo>
                  <a:lnTo>
                    <a:pt x="6272579" y="964086"/>
                  </a:lnTo>
                  <a:lnTo>
                    <a:pt x="6229604" y="969860"/>
                  </a:lnTo>
                  <a:lnTo>
                    <a:pt x="161544" y="969860"/>
                  </a:lnTo>
                  <a:lnTo>
                    <a:pt x="118577" y="964086"/>
                  </a:lnTo>
                  <a:lnTo>
                    <a:pt x="79981" y="947791"/>
                  </a:lnTo>
                  <a:lnTo>
                    <a:pt x="47291" y="922515"/>
                  </a:lnTo>
                  <a:lnTo>
                    <a:pt x="22041" y="889800"/>
                  </a:lnTo>
                  <a:lnTo>
                    <a:pt x="5766" y="851186"/>
                  </a:lnTo>
                  <a:lnTo>
                    <a:pt x="0" y="808215"/>
                  </a:lnTo>
                  <a:lnTo>
                    <a:pt x="0" y="161645"/>
                  </a:lnTo>
                  <a:close/>
                </a:path>
              </a:pathLst>
            </a:custGeom>
            <a:ln w="25400">
              <a:solidFill>
                <a:srgbClr val="FF7B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350008" y="5798820"/>
              <a:ext cx="3659124" cy="486156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307975" y="3284982"/>
              <a:ext cx="3025775" cy="748030"/>
            </a:xfrm>
            <a:custGeom>
              <a:avLst/>
              <a:gdLst/>
              <a:ahLst/>
              <a:cxnLst/>
              <a:rect l="l" t="t" r="r" b="b"/>
              <a:pathLst>
                <a:path w="3025775" h="748029">
                  <a:moveTo>
                    <a:pt x="2901188" y="0"/>
                  </a:moveTo>
                  <a:lnTo>
                    <a:pt x="124625" y="0"/>
                  </a:lnTo>
                  <a:lnTo>
                    <a:pt x="76113" y="9786"/>
                  </a:lnTo>
                  <a:lnTo>
                    <a:pt x="36499" y="36480"/>
                  </a:lnTo>
                  <a:lnTo>
                    <a:pt x="9792" y="76080"/>
                  </a:lnTo>
                  <a:lnTo>
                    <a:pt x="0" y="124587"/>
                  </a:lnTo>
                  <a:lnTo>
                    <a:pt x="0" y="623061"/>
                  </a:lnTo>
                  <a:lnTo>
                    <a:pt x="9792" y="671587"/>
                  </a:lnTo>
                  <a:lnTo>
                    <a:pt x="36499" y="711231"/>
                  </a:lnTo>
                  <a:lnTo>
                    <a:pt x="76113" y="737969"/>
                  </a:lnTo>
                  <a:lnTo>
                    <a:pt x="124625" y="747775"/>
                  </a:lnTo>
                  <a:lnTo>
                    <a:pt x="2901188" y="747775"/>
                  </a:lnTo>
                  <a:lnTo>
                    <a:pt x="2949694" y="737969"/>
                  </a:lnTo>
                  <a:lnTo>
                    <a:pt x="2989294" y="711231"/>
                  </a:lnTo>
                  <a:lnTo>
                    <a:pt x="3015988" y="671587"/>
                  </a:lnTo>
                  <a:lnTo>
                    <a:pt x="3025775" y="623061"/>
                  </a:lnTo>
                  <a:lnTo>
                    <a:pt x="3025775" y="124587"/>
                  </a:lnTo>
                  <a:lnTo>
                    <a:pt x="3015988" y="76080"/>
                  </a:lnTo>
                  <a:lnTo>
                    <a:pt x="2989294" y="36480"/>
                  </a:lnTo>
                  <a:lnTo>
                    <a:pt x="2949694" y="9786"/>
                  </a:lnTo>
                  <a:lnTo>
                    <a:pt x="2901188" y="0"/>
                  </a:lnTo>
                  <a:close/>
                </a:path>
              </a:pathLst>
            </a:custGeom>
            <a:solidFill>
              <a:srgbClr val="FF7B80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07975" y="3284982"/>
              <a:ext cx="3025775" cy="748030"/>
            </a:xfrm>
            <a:custGeom>
              <a:avLst/>
              <a:gdLst/>
              <a:ahLst/>
              <a:cxnLst/>
              <a:rect l="l" t="t" r="r" b="b"/>
              <a:pathLst>
                <a:path w="3025775" h="748029">
                  <a:moveTo>
                    <a:pt x="0" y="124587"/>
                  </a:moveTo>
                  <a:lnTo>
                    <a:pt x="9792" y="76080"/>
                  </a:lnTo>
                  <a:lnTo>
                    <a:pt x="36499" y="36480"/>
                  </a:lnTo>
                  <a:lnTo>
                    <a:pt x="76113" y="9786"/>
                  </a:lnTo>
                  <a:lnTo>
                    <a:pt x="124625" y="0"/>
                  </a:lnTo>
                  <a:lnTo>
                    <a:pt x="2901188" y="0"/>
                  </a:lnTo>
                  <a:lnTo>
                    <a:pt x="2949694" y="9786"/>
                  </a:lnTo>
                  <a:lnTo>
                    <a:pt x="2989294" y="36480"/>
                  </a:lnTo>
                  <a:lnTo>
                    <a:pt x="3015988" y="76080"/>
                  </a:lnTo>
                  <a:lnTo>
                    <a:pt x="3025775" y="124587"/>
                  </a:lnTo>
                  <a:lnTo>
                    <a:pt x="3025775" y="623061"/>
                  </a:lnTo>
                  <a:lnTo>
                    <a:pt x="3015988" y="671587"/>
                  </a:lnTo>
                  <a:lnTo>
                    <a:pt x="2989294" y="711231"/>
                  </a:lnTo>
                  <a:lnTo>
                    <a:pt x="2949694" y="737969"/>
                  </a:lnTo>
                  <a:lnTo>
                    <a:pt x="2901188" y="747775"/>
                  </a:lnTo>
                  <a:lnTo>
                    <a:pt x="124625" y="747775"/>
                  </a:lnTo>
                  <a:lnTo>
                    <a:pt x="76113" y="737969"/>
                  </a:lnTo>
                  <a:lnTo>
                    <a:pt x="36499" y="711231"/>
                  </a:lnTo>
                  <a:lnTo>
                    <a:pt x="9792" y="671587"/>
                  </a:lnTo>
                  <a:lnTo>
                    <a:pt x="0" y="623061"/>
                  </a:lnTo>
                  <a:lnTo>
                    <a:pt x="0" y="124587"/>
                  </a:lnTo>
                  <a:close/>
                </a:path>
              </a:pathLst>
            </a:custGeom>
            <a:ln w="25400">
              <a:solidFill>
                <a:srgbClr val="FF7B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92608" y="3310128"/>
              <a:ext cx="2260092" cy="513588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92608" y="3584448"/>
              <a:ext cx="1476756" cy="513588"/>
            </a:xfrm>
            <a:prstGeom prst="rect">
              <a:avLst/>
            </a:prstGeom>
          </p:spPr>
        </p:pic>
      </p:grpSp>
      <p:pic>
        <p:nvPicPr>
          <p:cNvPr id="27" name="object 27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6011" y="999744"/>
            <a:ext cx="3300984" cy="205739"/>
          </a:xfrm>
          <a:prstGeom prst="rect">
            <a:avLst/>
          </a:prstGeom>
        </p:spPr>
      </p:pic>
      <p:sp>
        <p:nvSpPr>
          <p:cNvPr id="28" name="object 28"/>
          <p:cNvSpPr txBox="1"/>
          <p:nvPr/>
        </p:nvSpPr>
        <p:spPr>
          <a:xfrm>
            <a:off x="78739" y="923924"/>
            <a:ext cx="8633460" cy="59601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20" dirty="0">
                <a:latin typeface="Times New Roman"/>
                <a:cs typeface="Times New Roman"/>
              </a:rPr>
              <a:t>Межбюджетные</a:t>
            </a:r>
            <a:r>
              <a:rPr sz="1600" b="1" spc="6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трансферты</a:t>
            </a:r>
            <a:r>
              <a:rPr sz="1600" b="1" spc="6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(МБТ)</a:t>
            </a:r>
            <a:r>
              <a:rPr sz="1600" b="1" spc="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–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средства,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предоставляемые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одним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бюджетом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бюджетной</a:t>
            </a:r>
            <a:endParaRPr sz="1600" dirty="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latin typeface="Times New Roman"/>
                <a:cs typeface="Times New Roman"/>
              </a:rPr>
              <a:t>системы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Российской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Федерации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другому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бюджету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бюджетной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системы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Российской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Федерации</a:t>
            </a:r>
            <a:endParaRPr sz="1600" dirty="0">
              <a:latin typeface="Times New Roman"/>
              <a:cs typeface="Times New Roman"/>
            </a:endParaRPr>
          </a:p>
          <a:p>
            <a:pPr marL="294005" marR="6144895">
              <a:lnSpc>
                <a:spcPct val="100000"/>
              </a:lnSpc>
              <a:spcBef>
                <a:spcPts val="1310"/>
              </a:spcBef>
            </a:pPr>
            <a:r>
              <a:rPr sz="1800" b="1" dirty="0">
                <a:latin typeface="Times New Roman"/>
                <a:cs typeface="Times New Roman"/>
              </a:rPr>
              <a:t>Не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имеющие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целевое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назначение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2432685" marR="1032510">
              <a:lnSpc>
                <a:spcPct val="100000"/>
              </a:lnSpc>
            </a:pPr>
            <a:r>
              <a:rPr sz="1700" b="1" dirty="0">
                <a:latin typeface="Times New Roman"/>
                <a:cs typeface="Times New Roman"/>
              </a:rPr>
              <a:t>Дотации </a:t>
            </a:r>
            <a:r>
              <a:rPr sz="1700" dirty="0">
                <a:latin typeface="Times New Roman"/>
                <a:cs typeface="Times New Roman"/>
              </a:rPr>
              <a:t>– </a:t>
            </a:r>
            <a:r>
              <a:rPr sz="1700" spc="-50" dirty="0">
                <a:latin typeface="Times New Roman"/>
                <a:cs typeface="Times New Roman"/>
              </a:rPr>
              <a:t>МБТ, </a:t>
            </a:r>
            <a:r>
              <a:rPr sz="1700" dirty="0">
                <a:latin typeface="Times New Roman"/>
                <a:cs typeface="Times New Roman"/>
              </a:rPr>
              <a:t>предоставляемые </a:t>
            </a:r>
            <a:r>
              <a:rPr sz="1700" spc="-5" dirty="0">
                <a:latin typeface="Times New Roman"/>
                <a:cs typeface="Times New Roman"/>
              </a:rPr>
              <a:t>на безвозмездной </a:t>
            </a:r>
            <a:r>
              <a:rPr sz="1700" dirty="0">
                <a:latin typeface="Times New Roman"/>
                <a:cs typeface="Times New Roman"/>
              </a:rPr>
              <a:t>и 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безвозвратной </a:t>
            </a:r>
            <a:r>
              <a:rPr sz="1700" spc="5" dirty="0">
                <a:latin typeface="Times New Roman"/>
                <a:cs typeface="Times New Roman"/>
              </a:rPr>
              <a:t>основе </a:t>
            </a:r>
            <a:r>
              <a:rPr sz="1700" spc="-5" dirty="0">
                <a:latin typeface="Times New Roman"/>
                <a:cs typeface="Times New Roman"/>
              </a:rPr>
              <a:t>без </a:t>
            </a:r>
            <a:r>
              <a:rPr sz="1700" dirty="0">
                <a:latin typeface="Times New Roman"/>
                <a:cs typeface="Times New Roman"/>
              </a:rPr>
              <a:t>установления </a:t>
            </a:r>
            <a:r>
              <a:rPr sz="1700" spc="-10" dirty="0">
                <a:latin typeface="Times New Roman"/>
                <a:cs typeface="Times New Roman"/>
              </a:rPr>
              <a:t>направлений </a:t>
            </a:r>
            <a:r>
              <a:rPr sz="1700" spc="-5" dirty="0">
                <a:latin typeface="Times New Roman"/>
                <a:cs typeface="Times New Roman"/>
              </a:rPr>
              <a:t>их </a:t>
            </a:r>
            <a:r>
              <a:rPr sz="1700" spc="-409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использования</a:t>
            </a:r>
            <a:endParaRPr sz="17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356870" marR="6373495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latin typeface="Times New Roman"/>
                <a:cs typeface="Times New Roman"/>
              </a:rPr>
              <a:t>Имеющие</a:t>
            </a:r>
            <a:r>
              <a:rPr sz="1800" b="1" spc="-6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целевое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назначение</a:t>
            </a:r>
            <a:endParaRPr sz="1800" dirty="0">
              <a:latin typeface="Times New Roman"/>
              <a:cs typeface="Times New Roman"/>
            </a:endParaRPr>
          </a:p>
          <a:p>
            <a:pPr marL="2322830" marR="358775">
              <a:lnSpc>
                <a:spcPct val="100000"/>
              </a:lnSpc>
              <a:spcBef>
                <a:spcPts val="1590"/>
              </a:spcBef>
            </a:pPr>
            <a:r>
              <a:rPr sz="1700" b="1" spc="-10" dirty="0">
                <a:latin typeface="Times New Roman"/>
                <a:cs typeface="Times New Roman"/>
              </a:rPr>
              <a:t>Субсидии </a:t>
            </a:r>
            <a:r>
              <a:rPr sz="1700" dirty="0">
                <a:latin typeface="Times New Roman"/>
                <a:cs typeface="Times New Roman"/>
              </a:rPr>
              <a:t>– </a:t>
            </a:r>
            <a:r>
              <a:rPr sz="1700" spc="-50" dirty="0">
                <a:latin typeface="Times New Roman"/>
                <a:cs typeface="Times New Roman"/>
              </a:rPr>
              <a:t>МБТ, </a:t>
            </a:r>
            <a:r>
              <a:rPr sz="1700" dirty="0">
                <a:latin typeface="Times New Roman"/>
                <a:cs typeface="Times New Roman"/>
              </a:rPr>
              <a:t>предоставляемые </a:t>
            </a:r>
            <a:r>
              <a:rPr sz="1700" spc="-15" dirty="0">
                <a:latin typeface="Times New Roman"/>
                <a:cs typeface="Times New Roman"/>
              </a:rPr>
              <a:t>бюджетам </a:t>
            </a:r>
            <a:r>
              <a:rPr sz="1700" dirty="0">
                <a:latin typeface="Times New Roman"/>
                <a:cs typeface="Times New Roman"/>
              </a:rPr>
              <a:t>муниципальных 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образований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в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целях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софинансирования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расходных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обязательств </a:t>
            </a:r>
            <a:r>
              <a:rPr sz="1700" spc="-409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ОМСУ</a:t>
            </a:r>
            <a:r>
              <a:rPr sz="1700" spc="-3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по</a:t>
            </a:r>
            <a:r>
              <a:rPr sz="1700" spc="5" dirty="0">
                <a:latin typeface="Times New Roman"/>
                <a:cs typeface="Times New Roman"/>
              </a:rPr>
              <a:t> вопросам</a:t>
            </a:r>
            <a:r>
              <a:rPr sz="1700" spc="-4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местного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значения</a:t>
            </a:r>
            <a:endParaRPr sz="1700" dirty="0">
              <a:latin typeface="Times New Roman"/>
              <a:cs typeface="Times New Roman"/>
            </a:endParaRPr>
          </a:p>
          <a:p>
            <a:pPr marL="2324100">
              <a:lnSpc>
                <a:spcPct val="100000"/>
              </a:lnSpc>
              <a:spcBef>
                <a:spcPts val="685"/>
              </a:spcBef>
            </a:pPr>
            <a:r>
              <a:rPr sz="1700" b="1" spc="-10" dirty="0">
                <a:latin typeface="Times New Roman"/>
                <a:cs typeface="Times New Roman"/>
              </a:rPr>
              <a:t>Субвенции</a:t>
            </a:r>
            <a:r>
              <a:rPr sz="1700" b="1" spc="-5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–</a:t>
            </a:r>
            <a:r>
              <a:rPr sz="1700" spc="20" dirty="0">
                <a:latin typeface="Times New Roman"/>
                <a:cs typeface="Times New Roman"/>
              </a:rPr>
              <a:t> </a:t>
            </a:r>
            <a:r>
              <a:rPr sz="1700" spc="-50" dirty="0">
                <a:latin typeface="Times New Roman"/>
                <a:cs typeface="Times New Roman"/>
              </a:rPr>
              <a:t>МБТ,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предоставляемые</a:t>
            </a:r>
            <a:r>
              <a:rPr sz="1700" spc="-35" dirty="0">
                <a:latin typeface="Times New Roman"/>
                <a:cs typeface="Times New Roman"/>
              </a:rPr>
              <a:t> </a:t>
            </a:r>
            <a:r>
              <a:rPr sz="1700" spc="5" dirty="0">
                <a:latin typeface="Times New Roman"/>
                <a:cs typeface="Times New Roman"/>
              </a:rPr>
              <a:t>местным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бюджетам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в </a:t>
            </a:r>
            <a:r>
              <a:rPr sz="1700" spc="-5" dirty="0">
                <a:latin typeface="Times New Roman"/>
                <a:cs typeface="Times New Roman"/>
              </a:rPr>
              <a:t>целях</a:t>
            </a:r>
            <a:endParaRPr sz="1700" dirty="0">
              <a:latin typeface="Times New Roman"/>
              <a:cs typeface="Times New Roman"/>
            </a:endParaRPr>
          </a:p>
          <a:p>
            <a:pPr marL="2324100" marR="1117600">
              <a:lnSpc>
                <a:spcPct val="100000"/>
              </a:lnSpc>
            </a:pPr>
            <a:r>
              <a:rPr sz="1700" dirty="0">
                <a:latin typeface="Times New Roman"/>
                <a:cs typeface="Times New Roman"/>
              </a:rPr>
              <a:t>осуществления</a:t>
            </a:r>
            <a:r>
              <a:rPr sz="1700" spc="-4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ОМСУ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переданных</a:t>
            </a:r>
            <a:r>
              <a:rPr sz="1700" spc="-3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им</a:t>
            </a:r>
            <a:r>
              <a:rPr sz="1700" spc="-10" dirty="0">
                <a:latin typeface="Times New Roman"/>
                <a:cs typeface="Times New Roman"/>
              </a:rPr>
              <a:t> государственных </a:t>
            </a:r>
            <a:r>
              <a:rPr sz="1700" spc="-409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полномочий</a:t>
            </a:r>
            <a:endParaRPr sz="1700" dirty="0">
              <a:latin typeface="Times New Roman"/>
              <a:cs typeface="Times New Roman"/>
            </a:endParaRPr>
          </a:p>
          <a:p>
            <a:pPr marL="2407920" marR="344805">
              <a:lnSpc>
                <a:spcPct val="100000"/>
              </a:lnSpc>
              <a:spcBef>
                <a:spcPts val="745"/>
              </a:spcBef>
            </a:pPr>
            <a:r>
              <a:rPr sz="1700" b="1" spc="-5" dirty="0">
                <a:latin typeface="Times New Roman"/>
                <a:cs typeface="Times New Roman"/>
              </a:rPr>
              <a:t>Иные</a:t>
            </a:r>
            <a:r>
              <a:rPr sz="1700" b="1" spc="-15" dirty="0">
                <a:latin typeface="Times New Roman"/>
                <a:cs typeface="Times New Roman"/>
              </a:rPr>
              <a:t> </a:t>
            </a:r>
            <a:r>
              <a:rPr sz="1700" b="1" spc="-20" dirty="0">
                <a:latin typeface="Times New Roman"/>
                <a:cs typeface="Times New Roman"/>
              </a:rPr>
              <a:t>межбюджетные</a:t>
            </a:r>
            <a:r>
              <a:rPr sz="1700" b="1" spc="35" dirty="0">
                <a:latin typeface="Times New Roman"/>
                <a:cs typeface="Times New Roman"/>
              </a:rPr>
              <a:t> </a:t>
            </a:r>
            <a:r>
              <a:rPr sz="1700" b="1" spc="-10" dirty="0">
                <a:latin typeface="Times New Roman"/>
                <a:cs typeface="Times New Roman"/>
              </a:rPr>
              <a:t>трансферты</a:t>
            </a:r>
            <a:r>
              <a:rPr sz="1700" b="1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–</a:t>
            </a:r>
            <a:r>
              <a:rPr sz="1700" spc="10" dirty="0">
                <a:latin typeface="Times New Roman"/>
                <a:cs typeface="Times New Roman"/>
              </a:rPr>
              <a:t> </a:t>
            </a:r>
            <a:r>
              <a:rPr sz="1700" spc="-50" dirty="0">
                <a:latin typeface="Times New Roman"/>
                <a:cs typeface="Times New Roman"/>
              </a:rPr>
              <a:t>МБТ,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предоставляемые</a:t>
            </a:r>
            <a:r>
              <a:rPr sz="1700" spc="-4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в </a:t>
            </a:r>
            <a:r>
              <a:rPr sz="1700" spc="-409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случаях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и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в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порядке,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предусмотренном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законами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субъекта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РФ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на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финансовое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обеспечение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расходных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обязательств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муниципальных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образований</a:t>
            </a:r>
            <a:endParaRPr sz="1600" dirty="0">
              <a:latin typeface="Times New Roman"/>
              <a:cs typeface="Times New Roman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1806575" y="3992371"/>
            <a:ext cx="541655" cy="2279650"/>
            <a:chOff x="1806575" y="3992371"/>
            <a:chExt cx="541655" cy="2279650"/>
          </a:xfrm>
        </p:grpSpPr>
        <p:sp>
          <p:nvSpPr>
            <p:cNvPr id="30" name="object 30"/>
            <p:cNvSpPr/>
            <p:nvPr/>
          </p:nvSpPr>
          <p:spPr>
            <a:xfrm>
              <a:off x="1820925" y="4005071"/>
              <a:ext cx="440055" cy="498475"/>
            </a:xfrm>
            <a:custGeom>
              <a:avLst/>
              <a:gdLst/>
              <a:ahLst/>
              <a:cxnLst/>
              <a:rect l="l" t="t" r="r" b="b"/>
              <a:pathLst>
                <a:path w="440055" h="498475">
                  <a:moveTo>
                    <a:pt x="0" y="0"/>
                  </a:moveTo>
                  <a:lnTo>
                    <a:pt x="0" y="498475"/>
                  </a:lnTo>
                  <a:lnTo>
                    <a:pt x="439674" y="498475"/>
                  </a:lnTo>
                </a:path>
              </a:pathLst>
            </a:custGeom>
            <a:ln w="25400">
              <a:solidFill>
                <a:srgbClr val="FF7B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819275" y="4509134"/>
              <a:ext cx="516255" cy="1750060"/>
            </a:xfrm>
            <a:custGeom>
              <a:avLst/>
              <a:gdLst/>
              <a:ahLst/>
              <a:cxnLst/>
              <a:rect l="l" t="t" r="r" b="b"/>
              <a:pathLst>
                <a:path w="516255" h="1750060">
                  <a:moveTo>
                    <a:pt x="0" y="0"/>
                  </a:moveTo>
                  <a:lnTo>
                    <a:pt x="0" y="854074"/>
                  </a:lnTo>
                  <a:lnTo>
                    <a:pt x="442975" y="854074"/>
                  </a:lnTo>
                </a:path>
                <a:path w="516255" h="1750060">
                  <a:moveTo>
                    <a:pt x="0" y="864107"/>
                  </a:moveTo>
                  <a:lnTo>
                    <a:pt x="0" y="1749907"/>
                  </a:lnTo>
                  <a:lnTo>
                    <a:pt x="515874" y="1749907"/>
                  </a:lnTo>
                </a:path>
              </a:pathLst>
            </a:custGeom>
            <a:ln w="25400">
              <a:solidFill>
                <a:srgbClr val="FF7B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2" name="Picture 2" descr="Coat of Arms of Likhoslavl (Tver oblast)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28600" y="84304"/>
            <a:ext cx="590889" cy="7445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234944" y="171450"/>
            <a:ext cx="3291204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Формирование</a:t>
            </a:r>
            <a:r>
              <a:rPr sz="17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7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расходов</a:t>
            </a:r>
            <a:r>
              <a:rPr sz="17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бюджета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9750" y="1247775"/>
            <a:ext cx="8134350" cy="1341755"/>
          </a:xfrm>
          <a:custGeom>
            <a:avLst/>
            <a:gdLst/>
            <a:ahLst/>
            <a:cxnLst/>
            <a:rect l="l" t="t" r="r" b="b"/>
            <a:pathLst>
              <a:path w="8134350" h="1341755">
                <a:moveTo>
                  <a:pt x="0" y="116966"/>
                </a:moveTo>
                <a:lnTo>
                  <a:pt x="9190" y="71419"/>
                </a:lnTo>
                <a:lnTo>
                  <a:pt x="34253" y="34242"/>
                </a:lnTo>
                <a:lnTo>
                  <a:pt x="71424" y="9185"/>
                </a:lnTo>
                <a:lnTo>
                  <a:pt x="116941" y="0"/>
                </a:lnTo>
                <a:lnTo>
                  <a:pt x="8017383" y="0"/>
                </a:lnTo>
                <a:lnTo>
                  <a:pt x="8062930" y="9185"/>
                </a:lnTo>
                <a:lnTo>
                  <a:pt x="8100107" y="34242"/>
                </a:lnTo>
                <a:lnTo>
                  <a:pt x="8125164" y="71419"/>
                </a:lnTo>
                <a:lnTo>
                  <a:pt x="8134350" y="116966"/>
                </a:lnTo>
                <a:lnTo>
                  <a:pt x="8134350" y="1224534"/>
                </a:lnTo>
                <a:lnTo>
                  <a:pt x="8125164" y="1270027"/>
                </a:lnTo>
                <a:lnTo>
                  <a:pt x="8100107" y="1307211"/>
                </a:lnTo>
                <a:lnTo>
                  <a:pt x="8062930" y="1332297"/>
                </a:lnTo>
                <a:lnTo>
                  <a:pt x="8017383" y="1341501"/>
                </a:lnTo>
                <a:lnTo>
                  <a:pt x="116941" y="1341501"/>
                </a:lnTo>
                <a:lnTo>
                  <a:pt x="71424" y="1332297"/>
                </a:lnTo>
                <a:lnTo>
                  <a:pt x="34253" y="1307211"/>
                </a:lnTo>
                <a:lnTo>
                  <a:pt x="9190" y="1270027"/>
                </a:lnTo>
                <a:lnTo>
                  <a:pt x="0" y="1224534"/>
                </a:lnTo>
                <a:lnTo>
                  <a:pt x="0" y="116966"/>
                </a:lnTo>
                <a:close/>
              </a:path>
            </a:pathLst>
          </a:custGeom>
          <a:ln w="25400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33476" y="1212596"/>
            <a:ext cx="794639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Формируются:</a:t>
            </a:r>
            <a:endParaRPr sz="1800">
              <a:latin typeface="Times New Roman"/>
              <a:cs typeface="Times New Roman"/>
            </a:endParaRPr>
          </a:p>
          <a:p>
            <a:pPr marL="248920" indent="-236220">
              <a:lnSpc>
                <a:spcPct val="100000"/>
              </a:lnSpc>
              <a:buFont typeface="Wingdings"/>
              <a:buChar char=""/>
              <a:tabLst>
                <a:tab pos="248920" algn="l"/>
              </a:tabLst>
            </a:pPr>
            <a:r>
              <a:rPr sz="1800" spc="-15" dirty="0">
                <a:latin typeface="Times New Roman"/>
                <a:cs typeface="Times New Roman"/>
              </a:rPr>
              <a:t>главными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распорядителями</a:t>
            </a:r>
            <a:r>
              <a:rPr sz="1800" spc="-15" dirty="0">
                <a:latin typeface="Times New Roman"/>
                <a:cs typeface="Times New Roman"/>
              </a:rPr>
              <a:t> бюджетных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средств;</a:t>
            </a:r>
            <a:endParaRPr sz="1800">
              <a:latin typeface="Times New Roman"/>
              <a:cs typeface="Times New Roman"/>
            </a:endParaRPr>
          </a:p>
          <a:p>
            <a:pPr marL="248920" indent="-236220">
              <a:lnSpc>
                <a:spcPct val="100000"/>
              </a:lnSpc>
              <a:buFont typeface="Wingdings"/>
              <a:buChar char=""/>
              <a:tabLst>
                <a:tab pos="248920" algn="l"/>
              </a:tabLst>
            </a:pPr>
            <a:r>
              <a:rPr sz="1800" dirty="0">
                <a:latin typeface="Times New Roman"/>
                <a:cs typeface="Times New Roman"/>
              </a:rPr>
              <a:t>в соответствии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методикой,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установленной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финансовым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органом;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Font typeface="Wingdings"/>
              <a:buChar char=""/>
              <a:tabLst>
                <a:tab pos="250825" algn="l"/>
                <a:tab pos="693420" algn="l"/>
                <a:tab pos="2319655" algn="l"/>
                <a:tab pos="2757170" algn="l"/>
                <a:tab pos="3850640" algn="l"/>
                <a:tab pos="4166870" algn="l"/>
                <a:tab pos="4278630" algn="l"/>
                <a:tab pos="6281420" algn="l"/>
              </a:tabLst>
            </a:pPr>
            <a:r>
              <a:rPr sz="1800" dirty="0">
                <a:latin typeface="Times New Roman"/>
                <a:cs typeface="Times New Roman"/>
              </a:rPr>
              <a:t>в	со</a:t>
            </a:r>
            <a:r>
              <a:rPr sz="1800" spc="-2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т</a:t>
            </a:r>
            <a:r>
              <a:rPr sz="1800" spc="-2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20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и	с	ра</a:t>
            </a:r>
            <a:r>
              <a:rPr sz="1800" spc="-15" dirty="0">
                <a:latin typeface="Times New Roman"/>
                <a:cs typeface="Times New Roman"/>
              </a:rPr>
              <a:t>с</a:t>
            </a:r>
            <a:r>
              <a:rPr sz="1800" spc="-75" dirty="0">
                <a:latin typeface="Times New Roman"/>
                <a:cs typeface="Times New Roman"/>
              </a:rPr>
              <a:t>х</a:t>
            </a:r>
            <a:r>
              <a:rPr sz="1800" spc="-6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ыми		о</a:t>
            </a:r>
            <a:r>
              <a:rPr sz="1800" spc="-55" dirty="0">
                <a:latin typeface="Times New Roman"/>
                <a:cs typeface="Times New Roman"/>
              </a:rPr>
              <a:t>б</a:t>
            </a:r>
            <a:r>
              <a:rPr sz="1800" dirty="0">
                <a:latin typeface="Times New Roman"/>
                <a:cs typeface="Times New Roman"/>
              </a:rPr>
              <a:t>яз</a:t>
            </a:r>
            <a:r>
              <a:rPr sz="1800" spc="-50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т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льс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spc="-2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ам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,	о</a:t>
            </a:r>
            <a:r>
              <a:rPr sz="1800" spc="-90" dirty="0">
                <a:latin typeface="Times New Roman"/>
                <a:cs typeface="Times New Roman"/>
              </a:rPr>
              <a:t>б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5" dirty="0">
                <a:latin typeface="Times New Roman"/>
                <a:cs typeface="Times New Roman"/>
              </a:rPr>
              <a:t>л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2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ы</a:t>
            </a:r>
            <a:r>
              <a:rPr sz="1800" spc="-10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и  </a:t>
            </a:r>
            <a:r>
              <a:rPr sz="1800" spc="-5" dirty="0">
                <a:latin typeface="Times New Roman"/>
                <a:cs typeface="Times New Roman"/>
              </a:rPr>
              <a:t>разграничением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полномочий	</a:t>
            </a:r>
            <a:r>
              <a:rPr sz="1800" u="heavy" spc="-15" dirty="0">
                <a:uFill>
                  <a:solidFill>
                    <a:srgbClr val="99CCFF"/>
                  </a:solidFill>
                </a:uFill>
                <a:latin typeface="Times New Roman"/>
                <a:cs typeface="Times New Roman"/>
              </a:rPr>
              <a:t> 	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527050" y="2603492"/>
            <a:ext cx="8209280" cy="2927985"/>
            <a:chOff x="527050" y="2603492"/>
            <a:chExt cx="8209280" cy="2927985"/>
          </a:xfrm>
        </p:grpSpPr>
        <p:sp>
          <p:nvSpPr>
            <p:cNvPr id="7" name="object 7"/>
            <p:cNvSpPr/>
            <p:nvPr/>
          </p:nvSpPr>
          <p:spPr>
            <a:xfrm>
              <a:off x="4352925" y="2641968"/>
              <a:ext cx="525780" cy="434975"/>
            </a:xfrm>
            <a:custGeom>
              <a:avLst/>
              <a:gdLst/>
              <a:ahLst/>
              <a:cxnLst/>
              <a:rect l="l" t="t" r="r" b="b"/>
              <a:pathLst>
                <a:path w="525779" h="434975">
                  <a:moveTo>
                    <a:pt x="394042" y="0"/>
                  </a:moveTo>
                  <a:lnTo>
                    <a:pt x="131318" y="0"/>
                  </a:lnTo>
                  <a:lnTo>
                    <a:pt x="131318" y="28968"/>
                  </a:lnTo>
                  <a:lnTo>
                    <a:pt x="394042" y="28968"/>
                  </a:lnTo>
                  <a:lnTo>
                    <a:pt x="394042" y="0"/>
                  </a:lnTo>
                  <a:close/>
                </a:path>
                <a:path w="525779" h="434975">
                  <a:moveTo>
                    <a:pt x="525526" y="318655"/>
                  </a:moveTo>
                  <a:lnTo>
                    <a:pt x="394081" y="318655"/>
                  </a:lnTo>
                  <a:lnTo>
                    <a:pt x="394081" y="43446"/>
                  </a:lnTo>
                  <a:lnTo>
                    <a:pt x="131318" y="43446"/>
                  </a:lnTo>
                  <a:lnTo>
                    <a:pt x="131318" y="318655"/>
                  </a:lnTo>
                  <a:lnTo>
                    <a:pt x="0" y="318655"/>
                  </a:lnTo>
                  <a:lnTo>
                    <a:pt x="262763" y="434606"/>
                  </a:lnTo>
                  <a:lnTo>
                    <a:pt x="525526" y="318655"/>
                  </a:lnTo>
                  <a:close/>
                </a:path>
              </a:pathLst>
            </a:custGeom>
            <a:solidFill>
              <a:srgbClr val="99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352925" y="2613017"/>
              <a:ext cx="525780" cy="464184"/>
            </a:xfrm>
            <a:custGeom>
              <a:avLst/>
              <a:gdLst/>
              <a:ahLst/>
              <a:cxnLst/>
              <a:rect l="l" t="t" r="r" b="b"/>
              <a:pathLst>
                <a:path w="525779" h="464185">
                  <a:moveTo>
                    <a:pt x="525526" y="347606"/>
                  </a:moveTo>
                  <a:lnTo>
                    <a:pt x="394080" y="347606"/>
                  </a:lnTo>
                  <a:lnTo>
                    <a:pt x="394080" y="72397"/>
                  </a:lnTo>
                  <a:lnTo>
                    <a:pt x="131317" y="72397"/>
                  </a:lnTo>
                  <a:lnTo>
                    <a:pt x="131317" y="347606"/>
                  </a:lnTo>
                  <a:lnTo>
                    <a:pt x="0" y="347606"/>
                  </a:lnTo>
                  <a:lnTo>
                    <a:pt x="262763" y="463557"/>
                  </a:lnTo>
                  <a:lnTo>
                    <a:pt x="525526" y="347606"/>
                  </a:lnTo>
                  <a:close/>
                </a:path>
                <a:path w="525779" h="464185">
                  <a:moveTo>
                    <a:pt x="131317" y="57919"/>
                  </a:moveTo>
                  <a:lnTo>
                    <a:pt x="394055" y="57919"/>
                  </a:lnTo>
                  <a:lnTo>
                    <a:pt x="394055" y="28947"/>
                  </a:lnTo>
                  <a:lnTo>
                    <a:pt x="131317" y="28947"/>
                  </a:lnTo>
                  <a:lnTo>
                    <a:pt x="131317" y="57919"/>
                  </a:lnTo>
                  <a:close/>
                </a:path>
                <a:path w="525779" h="464185">
                  <a:moveTo>
                    <a:pt x="131317" y="14485"/>
                  </a:moveTo>
                  <a:lnTo>
                    <a:pt x="394055" y="14485"/>
                  </a:lnTo>
                  <a:lnTo>
                    <a:pt x="394055" y="0"/>
                  </a:lnTo>
                  <a:lnTo>
                    <a:pt x="131317" y="0"/>
                  </a:lnTo>
                  <a:lnTo>
                    <a:pt x="131317" y="14485"/>
                  </a:lnTo>
                  <a:close/>
                </a:path>
              </a:pathLst>
            </a:custGeom>
            <a:ln w="19050">
              <a:solidFill>
                <a:srgbClr val="3366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88962" y="4293108"/>
              <a:ext cx="8134984" cy="752475"/>
            </a:xfrm>
            <a:custGeom>
              <a:avLst/>
              <a:gdLst/>
              <a:ahLst/>
              <a:cxnLst/>
              <a:rect l="l" t="t" r="r" b="b"/>
              <a:pathLst>
                <a:path w="8134984" h="752475">
                  <a:moveTo>
                    <a:pt x="0" y="65532"/>
                  </a:moveTo>
                  <a:lnTo>
                    <a:pt x="5155" y="40022"/>
                  </a:lnTo>
                  <a:lnTo>
                    <a:pt x="19215" y="19192"/>
                  </a:lnTo>
                  <a:lnTo>
                    <a:pt x="40065" y="5149"/>
                  </a:lnTo>
                  <a:lnTo>
                    <a:pt x="65595" y="0"/>
                  </a:lnTo>
                  <a:lnTo>
                    <a:pt x="8068754" y="0"/>
                  </a:lnTo>
                  <a:lnTo>
                    <a:pt x="8094283" y="5149"/>
                  </a:lnTo>
                  <a:lnTo>
                    <a:pt x="8115157" y="19192"/>
                  </a:lnTo>
                  <a:lnTo>
                    <a:pt x="8129244" y="40022"/>
                  </a:lnTo>
                  <a:lnTo>
                    <a:pt x="8134413" y="65532"/>
                  </a:lnTo>
                  <a:lnTo>
                    <a:pt x="8134413" y="686816"/>
                  </a:lnTo>
                  <a:lnTo>
                    <a:pt x="8129244" y="712398"/>
                  </a:lnTo>
                  <a:lnTo>
                    <a:pt x="8115157" y="733266"/>
                  </a:lnTo>
                  <a:lnTo>
                    <a:pt x="8094283" y="747323"/>
                  </a:lnTo>
                  <a:lnTo>
                    <a:pt x="8068754" y="752475"/>
                  </a:lnTo>
                  <a:lnTo>
                    <a:pt x="65595" y="752475"/>
                  </a:lnTo>
                  <a:lnTo>
                    <a:pt x="40065" y="747323"/>
                  </a:lnTo>
                  <a:lnTo>
                    <a:pt x="19215" y="733266"/>
                  </a:lnTo>
                  <a:lnTo>
                    <a:pt x="5155" y="712398"/>
                  </a:lnTo>
                  <a:lnTo>
                    <a:pt x="0" y="686816"/>
                  </a:lnTo>
                  <a:lnTo>
                    <a:pt x="0" y="65532"/>
                  </a:lnTo>
                  <a:close/>
                </a:path>
              </a:pathLst>
            </a:custGeom>
            <a:ln w="25400">
              <a:solidFill>
                <a:srgbClr val="3366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368800" y="3829557"/>
              <a:ext cx="525780" cy="463550"/>
            </a:xfrm>
            <a:custGeom>
              <a:avLst/>
              <a:gdLst/>
              <a:ahLst/>
              <a:cxnLst/>
              <a:rect l="l" t="t" r="r" b="b"/>
              <a:pathLst>
                <a:path w="525779" h="463550">
                  <a:moveTo>
                    <a:pt x="394042" y="28943"/>
                  </a:moveTo>
                  <a:lnTo>
                    <a:pt x="131318" y="28943"/>
                  </a:lnTo>
                  <a:lnTo>
                    <a:pt x="131318" y="57912"/>
                  </a:lnTo>
                  <a:lnTo>
                    <a:pt x="394042" y="57912"/>
                  </a:lnTo>
                  <a:lnTo>
                    <a:pt x="394042" y="28943"/>
                  </a:lnTo>
                  <a:close/>
                </a:path>
                <a:path w="525779" h="463550">
                  <a:moveTo>
                    <a:pt x="394042" y="0"/>
                  </a:moveTo>
                  <a:lnTo>
                    <a:pt x="131318" y="0"/>
                  </a:lnTo>
                  <a:lnTo>
                    <a:pt x="131318" y="14478"/>
                  </a:lnTo>
                  <a:lnTo>
                    <a:pt x="394042" y="14478"/>
                  </a:lnTo>
                  <a:lnTo>
                    <a:pt x="394042" y="0"/>
                  </a:lnTo>
                  <a:close/>
                </a:path>
                <a:path w="525779" h="463550">
                  <a:moveTo>
                    <a:pt x="525526" y="347599"/>
                  </a:moveTo>
                  <a:lnTo>
                    <a:pt x="394081" y="347599"/>
                  </a:lnTo>
                  <a:lnTo>
                    <a:pt x="394081" y="72390"/>
                  </a:lnTo>
                  <a:lnTo>
                    <a:pt x="131318" y="72390"/>
                  </a:lnTo>
                  <a:lnTo>
                    <a:pt x="131318" y="347599"/>
                  </a:lnTo>
                  <a:lnTo>
                    <a:pt x="0" y="347599"/>
                  </a:lnTo>
                  <a:lnTo>
                    <a:pt x="262763" y="463550"/>
                  </a:lnTo>
                  <a:lnTo>
                    <a:pt x="525526" y="347599"/>
                  </a:lnTo>
                  <a:close/>
                </a:path>
              </a:pathLst>
            </a:custGeom>
            <a:solidFill>
              <a:srgbClr val="99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368800" y="3829550"/>
              <a:ext cx="525780" cy="464184"/>
            </a:xfrm>
            <a:custGeom>
              <a:avLst/>
              <a:gdLst/>
              <a:ahLst/>
              <a:cxnLst/>
              <a:rect l="l" t="t" r="r" b="b"/>
              <a:pathLst>
                <a:path w="525779" h="464185">
                  <a:moveTo>
                    <a:pt x="525526" y="347606"/>
                  </a:moveTo>
                  <a:lnTo>
                    <a:pt x="394080" y="347606"/>
                  </a:lnTo>
                  <a:lnTo>
                    <a:pt x="394080" y="72397"/>
                  </a:lnTo>
                  <a:lnTo>
                    <a:pt x="131317" y="72397"/>
                  </a:lnTo>
                  <a:lnTo>
                    <a:pt x="131317" y="347606"/>
                  </a:lnTo>
                  <a:lnTo>
                    <a:pt x="0" y="347606"/>
                  </a:lnTo>
                  <a:lnTo>
                    <a:pt x="262763" y="463557"/>
                  </a:lnTo>
                  <a:lnTo>
                    <a:pt x="525526" y="347606"/>
                  </a:lnTo>
                  <a:close/>
                </a:path>
                <a:path w="525779" h="464185">
                  <a:moveTo>
                    <a:pt x="131317" y="57919"/>
                  </a:moveTo>
                  <a:lnTo>
                    <a:pt x="394055" y="57919"/>
                  </a:lnTo>
                  <a:lnTo>
                    <a:pt x="394055" y="28947"/>
                  </a:lnTo>
                  <a:lnTo>
                    <a:pt x="131317" y="28947"/>
                  </a:lnTo>
                  <a:lnTo>
                    <a:pt x="131317" y="57919"/>
                  </a:lnTo>
                  <a:close/>
                </a:path>
                <a:path w="525779" h="464185">
                  <a:moveTo>
                    <a:pt x="131317" y="14485"/>
                  </a:moveTo>
                  <a:lnTo>
                    <a:pt x="394055" y="14485"/>
                  </a:lnTo>
                  <a:lnTo>
                    <a:pt x="394055" y="0"/>
                  </a:lnTo>
                  <a:lnTo>
                    <a:pt x="131317" y="0"/>
                  </a:lnTo>
                  <a:lnTo>
                    <a:pt x="131317" y="14485"/>
                  </a:lnTo>
                  <a:close/>
                </a:path>
              </a:pathLst>
            </a:custGeom>
            <a:ln w="19050">
              <a:solidFill>
                <a:srgbClr val="3366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373626" y="5058155"/>
              <a:ext cx="525780" cy="463550"/>
            </a:xfrm>
            <a:custGeom>
              <a:avLst/>
              <a:gdLst/>
              <a:ahLst/>
              <a:cxnLst/>
              <a:rect l="l" t="t" r="r" b="b"/>
              <a:pathLst>
                <a:path w="525779" h="463550">
                  <a:moveTo>
                    <a:pt x="394042" y="29070"/>
                  </a:moveTo>
                  <a:lnTo>
                    <a:pt x="131318" y="29070"/>
                  </a:lnTo>
                  <a:lnTo>
                    <a:pt x="131318" y="58039"/>
                  </a:lnTo>
                  <a:lnTo>
                    <a:pt x="394042" y="58039"/>
                  </a:lnTo>
                  <a:lnTo>
                    <a:pt x="394042" y="29070"/>
                  </a:lnTo>
                  <a:close/>
                </a:path>
                <a:path w="525779" h="463550">
                  <a:moveTo>
                    <a:pt x="394042" y="0"/>
                  </a:moveTo>
                  <a:lnTo>
                    <a:pt x="131318" y="0"/>
                  </a:lnTo>
                  <a:lnTo>
                    <a:pt x="131318" y="14478"/>
                  </a:lnTo>
                  <a:lnTo>
                    <a:pt x="394042" y="14478"/>
                  </a:lnTo>
                  <a:lnTo>
                    <a:pt x="394042" y="0"/>
                  </a:lnTo>
                  <a:close/>
                </a:path>
                <a:path w="525779" h="463550">
                  <a:moveTo>
                    <a:pt x="525399" y="347726"/>
                  </a:moveTo>
                  <a:lnTo>
                    <a:pt x="394081" y="347726"/>
                  </a:lnTo>
                  <a:lnTo>
                    <a:pt x="394081" y="72517"/>
                  </a:lnTo>
                  <a:lnTo>
                    <a:pt x="131318" y="72517"/>
                  </a:lnTo>
                  <a:lnTo>
                    <a:pt x="131318" y="347726"/>
                  </a:lnTo>
                  <a:lnTo>
                    <a:pt x="0" y="347726"/>
                  </a:lnTo>
                  <a:lnTo>
                    <a:pt x="262636" y="463550"/>
                  </a:lnTo>
                  <a:lnTo>
                    <a:pt x="525399" y="347726"/>
                  </a:lnTo>
                  <a:close/>
                </a:path>
              </a:pathLst>
            </a:custGeom>
            <a:solidFill>
              <a:srgbClr val="99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373626" y="5058148"/>
              <a:ext cx="525780" cy="464184"/>
            </a:xfrm>
            <a:custGeom>
              <a:avLst/>
              <a:gdLst/>
              <a:ahLst/>
              <a:cxnLst/>
              <a:rect l="l" t="t" r="r" b="b"/>
              <a:pathLst>
                <a:path w="525779" h="464185">
                  <a:moveTo>
                    <a:pt x="525399" y="347733"/>
                  </a:moveTo>
                  <a:lnTo>
                    <a:pt x="394081" y="347733"/>
                  </a:lnTo>
                  <a:lnTo>
                    <a:pt x="394081" y="72524"/>
                  </a:lnTo>
                  <a:lnTo>
                    <a:pt x="131318" y="72524"/>
                  </a:lnTo>
                  <a:lnTo>
                    <a:pt x="131318" y="347733"/>
                  </a:lnTo>
                  <a:lnTo>
                    <a:pt x="0" y="347733"/>
                  </a:lnTo>
                  <a:lnTo>
                    <a:pt x="262636" y="463557"/>
                  </a:lnTo>
                  <a:lnTo>
                    <a:pt x="525399" y="347733"/>
                  </a:lnTo>
                  <a:close/>
                </a:path>
                <a:path w="525779" h="464185">
                  <a:moveTo>
                    <a:pt x="131318" y="58046"/>
                  </a:moveTo>
                  <a:lnTo>
                    <a:pt x="394042" y="58046"/>
                  </a:lnTo>
                  <a:lnTo>
                    <a:pt x="394042" y="29074"/>
                  </a:lnTo>
                  <a:lnTo>
                    <a:pt x="131318" y="29074"/>
                  </a:lnTo>
                  <a:lnTo>
                    <a:pt x="131318" y="58046"/>
                  </a:lnTo>
                  <a:close/>
                </a:path>
                <a:path w="525779" h="464185">
                  <a:moveTo>
                    <a:pt x="131318" y="14485"/>
                  </a:moveTo>
                  <a:lnTo>
                    <a:pt x="394042" y="14485"/>
                  </a:lnTo>
                  <a:lnTo>
                    <a:pt x="394042" y="0"/>
                  </a:lnTo>
                  <a:lnTo>
                    <a:pt x="131318" y="0"/>
                  </a:lnTo>
                  <a:lnTo>
                    <a:pt x="131318" y="14485"/>
                  </a:lnTo>
                  <a:close/>
                </a:path>
              </a:pathLst>
            </a:custGeom>
            <a:ln w="19050">
              <a:solidFill>
                <a:srgbClr val="3366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39750" y="3076575"/>
              <a:ext cx="8134350" cy="752475"/>
            </a:xfrm>
            <a:custGeom>
              <a:avLst/>
              <a:gdLst/>
              <a:ahLst/>
              <a:cxnLst/>
              <a:rect l="l" t="t" r="r" b="b"/>
              <a:pathLst>
                <a:path w="8134350" h="752475">
                  <a:moveTo>
                    <a:pt x="0" y="65659"/>
                  </a:moveTo>
                  <a:lnTo>
                    <a:pt x="5155" y="40076"/>
                  </a:lnTo>
                  <a:lnTo>
                    <a:pt x="19215" y="19208"/>
                  </a:lnTo>
                  <a:lnTo>
                    <a:pt x="40065" y="5151"/>
                  </a:lnTo>
                  <a:lnTo>
                    <a:pt x="65595" y="0"/>
                  </a:lnTo>
                  <a:lnTo>
                    <a:pt x="8068691" y="0"/>
                  </a:lnTo>
                  <a:lnTo>
                    <a:pt x="8094273" y="5151"/>
                  </a:lnTo>
                  <a:lnTo>
                    <a:pt x="8115141" y="19208"/>
                  </a:lnTo>
                  <a:lnTo>
                    <a:pt x="8129198" y="40076"/>
                  </a:lnTo>
                  <a:lnTo>
                    <a:pt x="8134350" y="65659"/>
                  </a:lnTo>
                  <a:lnTo>
                    <a:pt x="8134350" y="686816"/>
                  </a:lnTo>
                  <a:lnTo>
                    <a:pt x="8129198" y="712398"/>
                  </a:lnTo>
                  <a:lnTo>
                    <a:pt x="8115141" y="733266"/>
                  </a:lnTo>
                  <a:lnTo>
                    <a:pt x="8094273" y="747323"/>
                  </a:lnTo>
                  <a:lnTo>
                    <a:pt x="8068691" y="752475"/>
                  </a:lnTo>
                  <a:lnTo>
                    <a:pt x="65595" y="752475"/>
                  </a:lnTo>
                  <a:lnTo>
                    <a:pt x="40065" y="747323"/>
                  </a:lnTo>
                  <a:lnTo>
                    <a:pt x="19215" y="733266"/>
                  </a:lnTo>
                  <a:lnTo>
                    <a:pt x="5155" y="712398"/>
                  </a:lnTo>
                  <a:lnTo>
                    <a:pt x="0" y="686816"/>
                  </a:lnTo>
                  <a:lnTo>
                    <a:pt x="0" y="65659"/>
                  </a:lnTo>
                  <a:close/>
                </a:path>
              </a:pathLst>
            </a:custGeom>
            <a:ln w="25400">
              <a:solidFill>
                <a:srgbClr val="3366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618236" y="3044444"/>
            <a:ext cx="2335530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70915" algn="l"/>
              </a:tabLst>
            </a:pPr>
            <a:r>
              <a:rPr sz="1700" spc="-20" dirty="0">
                <a:latin typeface="Times New Roman"/>
                <a:cs typeface="Times New Roman"/>
              </a:rPr>
              <a:t>Главный	</a:t>
            </a:r>
            <a:r>
              <a:rPr sz="1700" spc="-5" dirty="0">
                <a:latin typeface="Times New Roman"/>
                <a:cs typeface="Times New Roman"/>
              </a:rPr>
              <a:t>распорядитель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95370" y="3044444"/>
            <a:ext cx="3888740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252855" algn="l"/>
                <a:tab pos="2115820" algn="l"/>
                <a:tab pos="2938780" algn="l"/>
                <a:tab pos="3213100" algn="l"/>
              </a:tabLst>
            </a:pPr>
            <a:r>
              <a:rPr sz="1700" spc="-15" dirty="0">
                <a:latin typeface="Times New Roman"/>
                <a:cs typeface="Times New Roman"/>
              </a:rPr>
              <a:t>бюджетных	</a:t>
            </a:r>
            <a:r>
              <a:rPr sz="1700" spc="-10" dirty="0">
                <a:latin typeface="Times New Roman"/>
                <a:cs typeface="Times New Roman"/>
              </a:rPr>
              <a:t>средств	</a:t>
            </a:r>
            <a:r>
              <a:rPr sz="1700" dirty="0">
                <a:latin typeface="Times New Roman"/>
                <a:cs typeface="Times New Roman"/>
              </a:rPr>
              <a:t>(ГРБС)	–	</a:t>
            </a:r>
            <a:r>
              <a:rPr sz="1700" spc="-65" dirty="0">
                <a:latin typeface="Times New Roman"/>
                <a:cs typeface="Times New Roman"/>
              </a:rPr>
              <a:t>ОМСУ,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125461" y="3044444"/>
            <a:ext cx="541020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spc="-15" dirty="0">
                <a:latin typeface="Times New Roman"/>
                <a:cs typeface="Times New Roman"/>
              </a:rPr>
              <a:t>о</a:t>
            </a:r>
            <a:r>
              <a:rPr sz="1700" dirty="0">
                <a:latin typeface="Times New Roman"/>
                <a:cs typeface="Times New Roman"/>
              </a:rPr>
              <a:t>рган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806690" y="3044444"/>
            <a:ext cx="792480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dirty="0">
                <a:latin typeface="Times New Roman"/>
                <a:cs typeface="Times New Roman"/>
              </a:rPr>
              <a:t>местной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18236" y="3303473"/>
            <a:ext cx="6081395" cy="285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717675" algn="l"/>
                <a:tab pos="2823210" algn="l"/>
                <a:tab pos="3568700" algn="l"/>
                <a:tab pos="5005705" algn="l"/>
              </a:tabLst>
            </a:pPr>
            <a:r>
              <a:rPr sz="1700" dirty="0">
                <a:latin typeface="Times New Roman"/>
                <a:cs typeface="Times New Roman"/>
              </a:rPr>
              <a:t>а</a:t>
            </a:r>
            <a:r>
              <a:rPr sz="1700" spc="-10" dirty="0">
                <a:latin typeface="Times New Roman"/>
                <a:cs typeface="Times New Roman"/>
              </a:rPr>
              <a:t>д</a:t>
            </a:r>
            <a:r>
              <a:rPr sz="1700" dirty="0">
                <a:latin typeface="Times New Roman"/>
                <a:cs typeface="Times New Roman"/>
              </a:rPr>
              <a:t>мини</a:t>
            </a:r>
            <a:r>
              <a:rPr sz="1700" spc="-15" dirty="0">
                <a:latin typeface="Times New Roman"/>
                <a:cs typeface="Times New Roman"/>
              </a:rPr>
              <a:t>с</a:t>
            </a:r>
            <a:r>
              <a:rPr sz="1700" spc="20" dirty="0">
                <a:latin typeface="Times New Roman"/>
                <a:cs typeface="Times New Roman"/>
              </a:rPr>
              <a:t>т</a:t>
            </a:r>
            <a:r>
              <a:rPr sz="1700" spc="-15" dirty="0">
                <a:latin typeface="Times New Roman"/>
                <a:cs typeface="Times New Roman"/>
              </a:rPr>
              <a:t>р</a:t>
            </a:r>
            <a:r>
              <a:rPr sz="1700" dirty="0">
                <a:latin typeface="Times New Roman"/>
                <a:cs typeface="Times New Roman"/>
              </a:rPr>
              <a:t>ации,	</a:t>
            </a:r>
            <a:r>
              <a:rPr sz="1700" spc="-5" dirty="0">
                <a:latin typeface="Times New Roman"/>
                <a:cs typeface="Times New Roman"/>
              </a:rPr>
              <a:t>и</a:t>
            </a:r>
            <a:r>
              <a:rPr sz="1700" spc="-15" dirty="0">
                <a:latin typeface="Times New Roman"/>
                <a:cs typeface="Times New Roman"/>
              </a:rPr>
              <a:t>м</a:t>
            </a:r>
            <a:r>
              <a:rPr sz="1700" dirty="0">
                <a:latin typeface="Times New Roman"/>
                <a:cs typeface="Times New Roman"/>
              </a:rPr>
              <a:t>ею</a:t>
            </a:r>
            <a:r>
              <a:rPr sz="1700" spc="-5" dirty="0">
                <a:latin typeface="Times New Roman"/>
                <a:cs typeface="Times New Roman"/>
              </a:rPr>
              <a:t>щи</a:t>
            </a:r>
            <a:r>
              <a:rPr sz="1700" dirty="0">
                <a:latin typeface="Times New Roman"/>
                <a:cs typeface="Times New Roman"/>
              </a:rPr>
              <a:t>е	</a:t>
            </a:r>
            <a:r>
              <a:rPr sz="1700" spc="-5" dirty="0">
                <a:latin typeface="Times New Roman"/>
                <a:cs typeface="Times New Roman"/>
              </a:rPr>
              <a:t>п</a:t>
            </a:r>
            <a:r>
              <a:rPr sz="1700" spc="-15" dirty="0">
                <a:latin typeface="Times New Roman"/>
                <a:cs typeface="Times New Roman"/>
              </a:rPr>
              <a:t>р</a:t>
            </a:r>
            <a:r>
              <a:rPr sz="1700" dirty="0">
                <a:latin typeface="Times New Roman"/>
                <a:cs typeface="Times New Roman"/>
              </a:rPr>
              <a:t>а</a:t>
            </a:r>
            <a:r>
              <a:rPr sz="1700" spc="-20" dirty="0">
                <a:latin typeface="Times New Roman"/>
                <a:cs typeface="Times New Roman"/>
              </a:rPr>
              <a:t>в</a:t>
            </a:r>
            <a:r>
              <a:rPr sz="1700" dirty="0">
                <a:latin typeface="Times New Roman"/>
                <a:cs typeface="Times New Roman"/>
              </a:rPr>
              <a:t>о	</a:t>
            </a:r>
            <a:r>
              <a:rPr sz="1700" spc="-15" dirty="0">
                <a:latin typeface="Times New Roman"/>
                <a:cs typeface="Times New Roman"/>
              </a:rPr>
              <a:t>р</a:t>
            </a:r>
            <a:r>
              <a:rPr sz="1700" dirty="0">
                <a:latin typeface="Times New Roman"/>
                <a:cs typeface="Times New Roman"/>
              </a:rPr>
              <a:t>асп</a:t>
            </a:r>
            <a:r>
              <a:rPr sz="1700" spc="-20" dirty="0">
                <a:latin typeface="Times New Roman"/>
                <a:cs typeface="Times New Roman"/>
              </a:rPr>
              <a:t>р</a:t>
            </a:r>
            <a:r>
              <a:rPr sz="1700" spc="-30" dirty="0">
                <a:latin typeface="Times New Roman"/>
                <a:cs typeface="Times New Roman"/>
              </a:rPr>
              <a:t>е</a:t>
            </a:r>
            <a:r>
              <a:rPr sz="1700" dirty="0">
                <a:latin typeface="Times New Roman"/>
                <a:cs typeface="Times New Roman"/>
              </a:rPr>
              <a:t>д</a:t>
            </a:r>
            <a:r>
              <a:rPr sz="1700" spc="-10" dirty="0">
                <a:latin typeface="Times New Roman"/>
                <a:cs typeface="Times New Roman"/>
              </a:rPr>
              <a:t>е</a:t>
            </a:r>
            <a:r>
              <a:rPr sz="1700" dirty="0">
                <a:latin typeface="Times New Roman"/>
                <a:cs typeface="Times New Roman"/>
              </a:rPr>
              <a:t>л</a:t>
            </a:r>
            <a:r>
              <a:rPr sz="1700" spc="-20" dirty="0">
                <a:latin typeface="Times New Roman"/>
                <a:cs typeface="Times New Roman"/>
              </a:rPr>
              <a:t>я</a:t>
            </a:r>
            <a:r>
              <a:rPr sz="1700" dirty="0">
                <a:latin typeface="Times New Roman"/>
                <a:cs typeface="Times New Roman"/>
              </a:rPr>
              <a:t>ть	б</a:t>
            </a:r>
            <a:r>
              <a:rPr sz="1700" spc="-90" dirty="0">
                <a:latin typeface="Times New Roman"/>
                <a:cs typeface="Times New Roman"/>
              </a:rPr>
              <a:t>ю</a:t>
            </a:r>
            <a:r>
              <a:rPr sz="1700" dirty="0">
                <a:latin typeface="Times New Roman"/>
                <a:cs typeface="Times New Roman"/>
              </a:rPr>
              <a:t>д</a:t>
            </a:r>
            <a:r>
              <a:rPr sz="1700" spc="-45" dirty="0">
                <a:latin typeface="Times New Roman"/>
                <a:cs typeface="Times New Roman"/>
              </a:rPr>
              <a:t>ж</a:t>
            </a:r>
            <a:r>
              <a:rPr sz="1700" dirty="0">
                <a:latin typeface="Times New Roman"/>
                <a:cs typeface="Times New Roman"/>
              </a:rPr>
              <a:t>етн</a:t>
            </a:r>
            <a:r>
              <a:rPr sz="1700" spc="-25" dirty="0">
                <a:latin typeface="Times New Roman"/>
                <a:cs typeface="Times New Roman"/>
              </a:rPr>
              <a:t>ы</a:t>
            </a:r>
            <a:r>
              <a:rPr sz="1700" dirty="0">
                <a:latin typeface="Times New Roman"/>
                <a:cs typeface="Times New Roman"/>
              </a:rPr>
              <a:t>е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889242" y="3303473"/>
            <a:ext cx="1710055" cy="285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472565" algn="l"/>
              </a:tabLst>
            </a:pPr>
            <a:r>
              <a:rPr sz="1700" dirty="0">
                <a:latin typeface="Times New Roman"/>
                <a:cs typeface="Times New Roman"/>
              </a:rPr>
              <a:t>а</a:t>
            </a:r>
            <a:r>
              <a:rPr sz="1700" spc="-20" dirty="0">
                <a:latin typeface="Times New Roman"/>
                <a:cs typeface="Times New Roman"/>
              </a:rPr>
              <a:t>с</a:t>
            </a:r>
            <a:r>
              <a:rPr sz="1700" dirty="0">
                <a:latin typeface="Times New Roman"/>
                <a:cs typeface="Times New Roman"/>
              </a:rPr>
              <a:t>си</a:t>
            </a:r>
            <a:r>
              <a:rPr sz="1700" spc="-10" dirty="0">
                <a:latin typeface="Times New Roman"/>
                <a:cs typeface="Times New Roman"/>
              </a:rPr>
              <a:t>г</a:t>
            </a:r>
            <a:r>
              <a:rPr sz="1700" spc="-5" dirty="0">
                <a:latin typeface="Times New Roman"/>
                <a:cs typeface="Times New Roman"/>
              </a:rPr>
              <a:t>но</a:t>
            </a:r>
            <a:r>
              <a:rPr sz="1700" spc="-30" dirty="0">
                <a:latin typeface="Times New Roman"/>
                <a:cs typeface="Times New Roman"/>
              </a:rPr>
              <a:t>в</a:t>
            </a:r>
            <a:r>
              <a:rPr sz="1700" dirty="0">
                <a:latin typeface="Times New Roman"/>
                <a:cs typeface="Times New Roman"/>
              </a:rPr>
              <a:t>ания	</a:t>
            </a:r>
            <a:r>
              <a:rPr sz="1700" spc="-5" dirty="0">
                <a:latin typeface="Times New Roman"/>
                <a:cs typeface="Times New Roman"/>
              </a:rPr>
              <a:t>по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10903" y="3562858"/>
            <a:ext cx="8102600" cy="30702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685" algn="just">
              <a:lnSpc>
                <a:spcPct val="100000"/>
              </a:lnSpc>
              <a:spcBef>
                <a:spcPts val="105"/>
              </a:spcBef>
            </a:pPr>
            <a:r>
              <a:rPr sz="1700" spc="-10" dirty="0">
                <a:latin typeface="Times New Roman"/>
                <a:cs typeface="Times New Roman"/>
              </a:rPr>
              <a:t>подведомственным</a:t>
            </a:r>
            <a:r>
              <a:rPr sz="1700" spc="-4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получателям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бюджетных </a:t>
            </a:r>
            <a:r>
              <a:rPr sz="1700" spc="-5" dirty="0">
                <a:latin typeface="Times New Roman"/>
                <a:cs typeface="Times New Roman"/>
              </a:rPr>
              <a:t>средств</a:t>
            </a: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950">
              <a:latin typeface="Times New Roman"/>
              <a:cs typeface="Times New Roman"/>
            </a:endParaRPr>
          </a:p>
          <a:p>
            <a:pPr marL="69215" marR="71120" algn="just">
              <a:lnSpc>
                <a:spcPct val="100000"/>
              </a:lnSpc>
            </a:pPr>
            <a:r>
              <a:rPr sz="1700" spc="-15" dirty="0">
                <a:latin typeface="Times New Roman"/>
                <a:cs typeface="Times New Roman"/>
              </a:rPr>
              <a:t>Бюджетные </a:t>
            </a:r>
            <a:r>
              <a:rPr sz="1700" spc="-5" dirty="0">
                <a:latin typeface="Times New Roman"/>
                <a:cs typeface="Times New Roman"/>
              </a:rPr>
              <a:t>ассигнования </a:t>
            </a:r>
            <a:r>
              <a:rPr sz="1700" dirty="0">
                <a:latin typeface="Times New Roman"/>
                <a:cs typeface="Times New Roman"/>
              </a:rPr>
              <a:t>– </a:t>
            </a:r>
            <a:r>
              <a:rPr sz="1700" spc="-10" dirty="0">
                <a:latin typeface="Times New Roman"/>
                <a:cs typeface="Times New Roman"/>
              </a:rPr>
              <a:t>предельные объемы </a:t>
            </a:r>
            <a:r>
              <a:rPr sz="1700" spc="-5" dirty="0">
                <a:latin typeface="Times New Roman"/>
                <a:cs typeface="Times New Roman"/>
              </a:rPr>
              <a:t>денежных </a:t>
            </a:r>
            <a:r>
              <a:rPr sz="1700" spc="-10" dirty="0">
                <a:latin typeface="Times New Roman"/>
                <a:cs typeface="Times New Roman"/>
              </a:rPr>
              <a:t>средств, предусмотренных 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в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соответствующем</a:t>
            </a:r>
            <a:r>
              <a:rPr sz="1700" spc="-4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финансовом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spc="-25" dirty="0">
                <a:latin typeface="Times New Roman"/>
                <a:cs typeface="Times New Roman"/>
              </a:rPr>
              <a:t>году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для </a:t>
            </a:r>
            <a:r>
              <a:rPr sz="1700" spc="-5" dirty="0">
                <a:latin typeface="Times New Roman"/>
                <a:cs typeface="Times New Roman"/>
              </a:rPr>
              <a:t>исполнения </a:t>
            </a:r>
            <a:r>
              <a:rPr sz="1700" spc="-15" dirty="0">
                <a:latin typeface="Times New Roman"/>
                <a:cs typeface="Times New Roman"/>
              </a:rPr>
              <a:t>расходных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обязательств</a:t>
            </a: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200">
              <a:latin typeface="Times New Roman"/>
              <a:cs typeface="Times New Roman"/>
            </a:endParaRPr>
          </a:p>
          <a:p>
            <a:pPr marL="84455" marR="74930" algn="just">
              <a:lnSpc>
                <a:spcPct val="100000"/>
              </a:lnSpc>
              <a:spcBef>
                <a:spcPts val="5"/>
              </a:spcBef>
            </a:pPr>
            <a:r>
              <a:rPr sz="1800" spc="-20" dirty="0">
                <a:latin typeface="Times New Roman"/>
                <a:cs typeface="Times New Roman"/>
              </a:rPr>
              <a:t>Расходные </a:t>
            </a:r>
            <a:r>
              <a:rPr sz="1800" spc="-10" dirty="0">
                <a:latin typeface="Times New Roman"/>
                <a:cs typeface="Times New Roman"/>
              </a:rPr>
              <a:t>обязательства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обязанности </a:t>
            </a:r>
            <a:r>
              <a:rPr sz="1800" spc="-15" dirty="0">
                <a:latin typeface="Times New Roman"/>
                <a:cs typeface="Times New Roman"/>
              </a:rPr>
              <a:t>публично-правового </a:t>
            </a:r>
            <a:r>
              <a:rPr sz="1800" spc="-5" dirty="0">
                <a:latin typeface="Times New Roman"/>
                <a:cs typeface="Times New Roman"/>
              </a:rPr>
              <a:t>образования </a:t>
            </a:r>
            <a:r>
              <a:rPr sz="1800" spc="-20" dirty="0">
                <a:latin typeface="Times New Roman"/>
                <a:cs typeface="Times New Roman"/>
              </a:rPr>
              <a:t>(РФ, </a:t>
            </a:r>
            <a:r>
              <a:rPr sz="1800" spc="-15" dirty="0">
                <a:latin typeface="Times New Roman"/>
                <a:cs typeface="Times New Roman"/>
              </a:rPr>
              <a:t> субъекта РФ, </a:t>
            </a:r>
            <a:r>
              <a:rPr sz="1800" spc="-5" dirty="0">
                <a:latin typeface="Times New Roman"/>
                <a:cs typeface="Times New Roman"/>
              </a:rPr>
              <a:t>МО) </a:t>
            </a:r>
            <a:r>
              <a:rPr sz="1800" dirty="0">
                <a:latin typeface="Times New Roman"/>
                <a:cs typeface="Times New Roman"/>
              </a:rPr>
              <a:t>предоставить </a:t>
            </a:r>
            <a:r>
              <a:rPr sz="1800" spc="-15" dirty="0">
                <a:latin typeface="Times New Roman"/>
                <a:cs typeface="Times New Roman"/>
              </a:rPr>
              <a:t>физическому </a:t>
            </a:r>
            <a:r>
              <a:rPr sz="1800" spc="-5" dirty="0">
                <a:latin typeface="Times New Roman"/>
                <a:cs typeface="Times New Roman"/>
              </a:rPr>
              <a:t>или </a:t>
            </a:r>
            <a:r>
              <a:rPr sz="1800" spc="-15" dirty="0">
                <a:latin typeface="Times New Roman"/>
                <a:cs typeface="Times New Roman"/>
              </a:rPr>
              <a:t>юридическому </a:t>
            </a:r>
            <a:r>
              <a:rPr sz="1800" spc="-40" dirty="0">
                <a:latin typeface="Times New Roman"/>
                <a:cs typeface="Times New Roman"/>
              </a:rPr>
              <a:t>лицу, </a:t>
            </a:r>
            <a:r>
              <a:rPr sz="1800" spc="-15" dirty="0">
                <a:latin typeface="Times New Roman"/>
                <a:cs typeface="Times New Roman"/>
              </a:rPr>
              <a:t>иному </a:t>
            </a:r>
            <a:r>
              <a:rPr sz="1800" spc="-10" dirty="0">
                <a:latin typeface="Times New Roman"/>
                <a:cs typeface="Times New Roman"/>
              </a:rPr>
              <a:t> публично-правовому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образованию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средства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из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соответствующего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бюджета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8089265" algn="l"/>
              </a:tabLst>
            </a:pPr>
            <a:r>
              <a:rPr sz="1800" u="heavy" spc="114" dirty="0">
                <a:uFill>
                  <a:solidFill>
                    <a:srgbClr val="3366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heavy" dirty="0">
                <a:uFill>
                  <a:solidFill>
                    <a:srgbClr val="3366FF"/>
                  </a:solidFill>
                </a:uFill>
                <a:latin typeface="Times New Roman"/>
                <a:cs typeface="Times New Roman"/>
              </a:rPr>
              <a:t>соответствии</a:t>
            </a:r>
            <a:r>
              <a:rPr sz="1800" u="heavy" spc="-40" dirty="0">
                <a:uFill>
                  <a:solidFill>
                    <a:srgbClr val="3366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heavy" dirty="0">
                <a:uFill>
                  <a:solidFill>
                    <a:srgbClr val="3366FF"/>
                  </a:solidFill>
                </a:uFill>
                <a:latin typeface="Times New Roman"/>
                <a:cs typeface="Times New Roman"/>
              </a:rPr>
              <a:t>с</a:t>
            </a:r>
            <a:r>
              <a:rPr sz="1800" u="heavy" spc="5" dirty="0">
                <a:uFill>
                  <a:solidFill>
                    <a:srgbClr val="3366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heavy" spc="-20" dirty="0">
                <a:uFill>
                  <a:solidFill>
                    <a:srgbClr val="3366FF"/>
                  </a:solidFill>
                </a:uFill>
                <a:latin typeface="Times New Roman"/>
                <a:cs typeface="Times New Roman"/>
              </a:rPr>
              <a:t>законом,</a:t>
            </a:r>
            <a:r>
              <a:rPr sz="1800" u="heavy" dirty="0">
                <a:uFill>
                  <a:solidFill>
                    <a:srgbClr val="3366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heavy" spc="-5" dirty="0">
                <a:uFill>
                  <a:solidFill>
                    <a:srgbClr val="3366FF"/>
                  </a:solidFill>
                </a:uFill>
                <a:latin typeface="Times New Roman"/>
                <a:cs typeface="Times New Roman"/>
              </a:rPr>
              <a:t>иным</a:t>
            </a:r>
            <a:r>
              <a:rPr sz="1800" u="heavy" dirty="0">
                <a:uFill>
                  <a:solidFill>
                    <a:srgbClr val="3366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heavy" spc="-5" dirty="0">
                <a:uFill>
                  <a:solidFill>
                    <a:srgbClr val="3366FF"/>
                  </a:solidFill>
                </a:uFill>
                <a:latin typeface="Times New Roman"/>
                <a:cs typeface="Times New Roman"/>
              </a:rPr>
              <a:t>НПА,</a:t>
            </a:r>
            <a:r>
              <a:rPr sz="1800" u="heavy" spc="5" dirty="0">
                <a:uFill>
                  <a:solidFill>
                    <a:srgbClr val="3366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heavy" spc="-10" dirty="0">
                <a:uFill>
                  <a:solidFill>
                    <a:srgbClr val="3366FF"/>
                  </a:solidFill>
                </a:uFill>
                <a:latin typeface="Times New Roman"/>
                <a:cs typeface="Times New Roman"/>
              </a:rPr>
              <a:t>договором,</a:t>
            </a:r>
            <a:r>
              <a:rPr sz="1800" u="heavy" spc="-20" dirty="0">
                <a:uFill>
                  <a:solidFill>
                    <a:srgbClr val="3366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heavy" spc="-10" dirty="0">
                <a:uFill>
                  <a:solidFill>
                    <a:srgbClr val="3366FF"/>
                  </a:solidFill>
                </a:uFill>
                <a:latin typeface="Times New Roman"/>
                <a:cs typeface="Times New Roman"/>
              </a:rPr>
              <a:t>соглашением	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22" name="Picture 2" descr="Coat of Arms of Likhoslavl (Tver oblast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84304"/>
            <a:ext cx="590889" cy="7445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30551" y="171450"/>
            <a:ext cx="447992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FFFFFF"/>
                </a:solidFill>
                <a:latin typeface="Times New Roman"/>
                <a:cs typeface="Times New Roman"/>
              </a:rPr>
              <a:t>Участники</a:t>
            </a:r>
            <a:r>
              <a:rPr sz="17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7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бюджетного</a:t>
            </a:r>
            <a:r>
              <a:rPr sz="1700" b="1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FFFFFF"/>
                </a:solidFill>
                <a:latin typeface="Times New Roman"/>
                <a:cs typeface="Times New Roman"/>
              </a:rPr>
              <a:t>процесса</a:t>
            </a:r>
            <a:r>
              <a:rPr sz="17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по</a:t>
            </a:r>
            <a:r>
              <a:rPr sz="17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7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расходам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6660" y="1944842"/>
            <a:ext cx="327679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tabLst>
                <a:tab pos="1900555" algn="l"/>
              </a:tabLst>
            </a:pPr>
            <a:r>
              <a:rPr lang="ru-RU" sz="1400" spc="-10" dirty="0">
                <a:latin typeface="Times New Roman"/>
                <a:cs typeface="Times New Roman"/>
              </a:rPr>
              <a:t>Адм</a:t>
            </a:r>
            <a:r>
              <a:rPr lang="ru-RU" sz="1400" dirty="0">
                <a:latin typeface="Times New Roman"/>
                <a:cs typeface="Times New Roman"/>
              </a:rPr>
              <a:t>ин</a:t>
            </a:r>
            <a:r>
              <a:rPr lang="ru-RU" sz="1400" spc="-10" dirty="0">
                <a:latin typeface="Times New Roman"/>
                <a:cs typeface="Times New Roman"/>
              </a:rPr>
              <a:t>ис</a:t>
            </a:r>
            <a:r>
              <a:rPr lang="ru-RU" sz="1400" spc="10" dirty="0">
                <a:latin typeface="Times New Roman"/>
                <a:cs typeface="Times New Roman"/>
              </a:rPr>
              <a:t>т</a:t>
            </a:r>
            <a:r>
              <a:rPr lang="ru-RU" sz="1400" spc="-5" dirty="0">
                <a:latin typeface="Times New Roman"/>
                <a:cs typeface="Times New Roman"/>
              </a:rPr>
              <a:t>р</a:t>
            </a:r>
            <a:r>
              <a:rPr lang="ru-RU" sz="1400" dirty="0">
                <a:latin typeface="Times New Roman"/>
                <a:cs typeface="Times New Roman"/>
              </a:rPr>
              <a:t>ац</a:t>
            </a:r>
            <a:r>
              <a:rPr lang="ru-RU" sz="1400" spc="-10" dirty="0">
                <a:latin typeface="Times New Roman"/>
                <a:cs typeface="Times New Roman"/>
              </a:rPr>
              <a:t>и</a:t>
            </a:r>
            <a:r>
              <a:rPr lang="ru-RU" sz="1400" spc="-5" dirty="0">
                <a:latin typeface="Times New Roman"/>
                <a:cs typeface="Times New Roman"/>
              </a:rPr>
              <a:t>я </a:t>
            </a:r>
            <a:r>
              <a:rPr lang="ru-RU" sz="1400" dirty="0">
                <a:latin typeface="Times New Roman"/>
                <a:cs typeface="Times New Roman"/>
              </a:rPr>
              <a:t>Лихославльского муниципального округа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756377" y="4647330"/>
            <a:ext cx="3172554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ru-RU" sz="1400" spc="-5" dirty="0" smtClean="0">
                <a:latin typeface="Times New Roman"/>
                <a:cs typeface="Times New Roman"/>
              </a:rPr>
              <a:t>Отдел образования Администрации Лихославльского муниципального округа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4156" y="5523444"/>
            <a:ext cx="3206114" cy="6713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spcBef>
                <a:spcPts val="95"/>
              </a:spcBef>
            </a:pPr>
            <a:r>
              <a:rPr lang="ru-RU" sz="1400" dirty="0" smtClean="0">
                <a:latin typeface="Times New Roman"/>
                <a:cs typeface="Times New Roman"/>
              </a:rPr>
              <a:t> Управление развитием территорий Лихославльского </a:t>
            </a:r>
            <a:r>
              <a:rPr lang="ru-RU" sz="1400" dirty="0">
                <a:latin typeface="Times New Roman"/>
                <a:cs typeface="Times New Roman"/>
              </a:rPr>
              <a:t>муниципального округа</a:t>
            </a:r>
          </a:p>
          <a:p>
            <a:pPr marL="12700" algn="ctr">
              <a:lnSpc>
                <a:spcPct val="100000"/>
              </a:lnSpc>
              <a:spcBef>
                <a:spcPts val="95"/>
              </a:spcBef>
            </a:pP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775513" y="4672779"/>
            <a:ext cx="4086878" cy="1521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buChar char="-"/>
              <a:tabLst>
                <a:tab pos="116839" algn="l"/>
              </a:tabLst>
            </a:pPr>
            <a:r>
              <a:rPr lang="ru-RU" sz="1400" dirty="0" smtClean="0">
                <a:latin typeface="Times New Roman"/>
                <a:cs typeface="Times New Roman"/>
              </a:rPr>
              <a:t>12</a:t>
            </a:r>
            <a:r>
              <a:rPr sz="1400" spc="225" dirty="0" smtClean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дошкольных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образовательных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учреждения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(детские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сады),</a:t>
            </a:r>
          </a:p>
          <a:p>
            <a:pPr marL="116205" indent="-104139">
              <a:lnSpc>
                <a:spcPct val="100000"/>
              </a:lnSpc>
              <a:buChar char="-"/>
              <a:tabLst>
                <a:tab pos="116839" algn="l"/>
              </a:tabLst>
            </a:pPr>
            <a:r>
              <a:rPr lang="ru-RU" sz="1400" spc="-10" dirty="0" smtClean="0">
                <a:latin typeface="Times New Roman"/>
                <a:cs typeface="Times New Roman"/>
              </a:rPr>
              <a:t>13</a:t>
            </a:r>
            <a:r>
              <a:rPr sz="1400" spc="-10" dirty="0" smtClean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общеобразовательных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учреждения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(школы),</a:t>
            </a:r>
            <a:endParaRPr sz="1400" dirty="0">
              <a:latin typeface="Times New Roman"/>
              <a:cs typeface="Times New Roman"/>
            </a:endParaRPr>
          </a:p>
          <a:p>
            <a:pPr marL="116205" indent="-104139">
              <a:lnSpc>
                <a:spcPct val="100000"/>
              </a:lnSpc>
              <a:buChar char="-"/>
              <a:tabLst>
                <a:tab pos="116839" algn="l"/>
              </a:tabLst>
            </a:pP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учреждение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дополнительного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образования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детей,</a:t>
            </a:r>
          </a:p>
          <a:p>
            <a:pPr marL="116205" indent="-104139">
              <a:lnSpc>
                <a:spcPct val="100000"/>
              </a:lnSpc>
              <a:buChar char="-"/>
              <a:tabLst>
                <a:tab pos="116839" algn="l"/>
                <a:tab pos="659765" algn="l"/>
                <a:tab pos="2299970" algn="l"/>
                <a:tab pos="3373120" algn="l"/>
              </a:tabLst>
            </a:pPr>
            <a:r>
              <a:rPr sz="1400" spc="-10" dirty="0">
                <a:latin typeface="Times New Roman"/>
                <a:cs typeface="Times New Roman"/>
              </a:rPr>
              <a:t>МКУ	</a:t>
            </a:r>
            <a:r>
              <a:rPr sz="1400" spc="-5" dirty="0">
                <a:latin typeface="Times New Roman"/>
                <a:cs typeface="Times New Roman"/>
              </a:rPr>
              <a:t>«Централизованная	бухгалтерия	учреждений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образования»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663184" y="3014895"/>
            <a:ext cx="4025265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6205" indent="-104139">
              <a:lnSpc>
                <a:spcPct val="100000"/>
              </a:lnSpc>
              <a:spcBef>
                <a:spcPts val="100"/>
              </a:spcBef>
              <a:buChar char="-"/>
              <a:tabLst>
                <a:tab pos="116839" algn="l"/>
              </a:tabLst>
            </a:pPr>
            <a:r>
              <a:rPr lang="ru-RU" sz="1400" spc="-5" dirty="0" smtClean="0">
                <a:latin typeface="Times New Roman"/>
                <a:cs typeface="Times New Roman"/>
              </a:rPr>
              <a:t>1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учреждения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дополнительного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 err="1">
                <a:latin typeface="Times New Roman"/>
                <a:cs typeface="Times New Roman"/>
              </a:rPr>
              <a:t>образования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 err="1" smtClean="0">
                <a:latin typeface="Times New Roman"/>
                <a:cs typeface="Times New Roman"/>
              </a:rPr>
              <a:t>детей</a:t>
            </a:r>
            <a:r>
              <a:rPr lang="ru-RU" sz="1400" dirty="0">
                <a:latin typeface="Times New Roman"/>
                <a:cs typeface="Times New Roman"/>
              </a:rPr>
              <a:t> (МАУ ДО </a:t>
            </a:r>
            <a:r>
              <a:rPr lang="ru-RU" sz="1400" dirty="0" smtClean="0">
                <a:latin typeface="Times New Roman"/>
                <a:cs typeface="Times New Roman"/>
              </a:rPr>
              <a:t>«ЛДШИ»)</a:t>
            </a:r>
            <a:r>
              <a:rPr lang="ru-RU" sz="1400" dirty="0">
                <a:latin typeface="Times New Roman"/>
                <a:cs typeface="Times New Roman"/>
              </a:rPr>
              <a:t>;</a:t>
            </a:r>
            <a:endParaRPr sz="1400" dirty="0">
              <a:latin typeface="Times New Roman"/>
              <a:cs typeface="Times New Roman"/>
            </a:endParaRPr>
          </a:p>
          <a:p>
            <a:pPr marL="116205" indent="-104139">
              <a:lnSpc>
                <a:spcPct val="100000"/>
              </a:lnSpc>
              <a:spcBef>
                <a:spcPts val="5"/>
              </a:spcBef>
              <a:buChar char="-"/>
              <a:tabLst>
                <a:tab pos="116839" algn="l"/>
              </a:tabLst>
            </a:pPr>
            <a:r>
              <a:rPr lang="ru-RU" sz="1400" dirty="0">
                <a:latin typeface="Times New Roman"/>
                <a:cs typeface="Times New Roman"/>
              </a:rPr>
              <a:t>1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dirty="0" err="1" smtClean="0">
                <a:latin typeface="Times New Roman"/>
                <a:cs typeface="Times New Roman"/>
              </a:rPr>
              <a:t>учреждени</a:t>
            </a:r>
            <a:r>
              <a:rPr lang="ru-RU" sz="1400" dirty="0" smtClean="0">
                <a:latin typeface="Times New Roman"/>
                <a:cs typeface="Times New Roman"/>
              </a:rPr>
              <a:t>е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-25" dirty="0" err="1" smtClean="0">
                <a:latin typeface="Times New Roman"/>
                <a:cs typeface="Times New Roman"/>
              </a:rPr>
              <a:t>культуры</a:t>
            </a:r>
            <a:r>
              <a:rPr lang="ru-RU" sz="1400" spc="-25" dirty="0">
                <a:latin typeface="Times New Roman"/>
                <a:cs typeface="Times New Roman"/>
              </a:rPr>
              <a:t> (МБУК </a:t>
            </a:r>
            <a:r>
              <a:rPr lang="ru-RU" sz="1400" spc="-25" dirty="0" smtClean="0">
                <a:latin typeface="Times New Roman"/>
                <a:cs typeface="Times New Roman"/>
              </a:rPr>
              <a:t>«ЦКИД»)</a:t>
            </a:r>
            <a:r>
              <a:rPr lang="ru-RU" sz="1400" spc="-25" dirty="0">
                <a:latin typeface="Times New Roman"/>
                <a:cs typeface="Times New Roman"/>
              </a:rPr>
              <a:t>;</a:t>
            </a:r>
            <a:endParaRPr sz="1400" dirty="0">
              <a:latin typeface="Times New Roman"/>
              <a:cs typeface="Times New Roman"/>
            </a:endParaRPr>
          </a:p>
          <a:p>
            <a:pPr marL="116205" indent="-104139">
              <a:lnSpc>
                <a:spcPct val="100000"/>
              </a:lnSpc>
              <a:buChar char="-"/>
              <a:tabLst>
                <a:tab pos="116839" algn="l"/>
              </a:tabLst>
            </a:pP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учреждение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 err="1">
                <a:latin typeface="Times New Roman"/>
                <a:cs typeface="Times New Roman"/>
              </a:rPr>
              <a:t>библиотечного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 err="1" smtClean="0">
                <a:latin typeface="Times New Roman"/>
                <a:cs typeface="Times New Roman"/>
              </a:rPr>
              <a:t>обслуживания</a:t>
            </a:r>
            <a:r>
              <a:rPr lang="ru-RU" sz="1400" spc="-5" dirty="0">
                <a:latin typeface="Times New Roman"/>
                <a:cs typeface="Times New Roman"/>
              </a:rPr>
              <a:t> (МБУК </a:t>
            </a:r>
            <a:r>
              <a:rPr lang="ru-RU" sz="1400" spc="-5" dirty="0" smtClean="0">
                <a:latin typeface="Times New Roman"/>
                <a:cs typeface="Times New Roman"/>
              </a:rPr>
              <a:t>«Лихославльская библиотека»)</a:t>
            </a:r>
            <a:r>
              <a:rPr sz="1400" spc="-5" dirty="0" smtClean="0">
                <a:latin typeface="Times New Roman"/>
                <a:cs typeface="Times New Roman"/>
              </a:rPr>
              <a:t>,</a:t>
            </a:r>
            <a:endParaRPr sz="1400" dirty="0">
              <a:latin typeface="Times New Roman"/>
              <a:cs typeface="Times New Roman"/>
            </a:endParaRPr>
          </a:p>
          <a:p>
            <a:pPr marL="116205" indent="-104139">
              <a:lnSpc>
                <a:spcPct val="100000"/>
              </a:lnSpc>
              <a:buChar char="-"/>
              <a:tabLst>
                <a:tab pos="116839" algn="l"/>
              </a:tabLst>
            </a:pPr>
            <a:r>
              <a:rPr lang="ru-RU" sz="1400" dirty="0">
                <a:latin typeface="Times New Roman"/>
                <a:cs typeface="Times New Roman"/>
              </a:rPr>
              <a:t>2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dirty="0" err="1" smtClean="0">
                <a:latin typeface="Times New Roman"/>
                <a:cs typeface="Times New Roman"/>
              </a:rPr>
              <a:t>учреждени</a:t>
            </a:r>
            <a:r>
              <a:rPr lang="ru-RU" sz="1400" dirty="0" smtClean="0">
                <a:latin typeface="Times New Roman"/>
                <a:cs typeface="Times New Roman"/>
              </a:rPr>
              <a:t>я</a:t>
            </a:r>
            <a:r>
              <a:rPr sz="1400" spc="-40" dirty="0" smtClean="0">
                <a:latin typeface="Times New Roman"/>
                <a:cs typeface="Times New Roman"/>
              </a:rPr>
              <a:t> </a:t>
            </a:r>
            <a:r>
              <a:rPr sz="1400" spc="-5" dirty="0" err="1" smtClean="0">
                <a:latin typeface="Times New Roman"/>
                <a:cs typeface="Times New Roman"/>
              </a:rPr>
              <a:t>спорта</a:t>
            </a:r>
            <a:r>
              <a:rPr lang="ru-RU" sz="1400" spc="-5" dirty="0">
                <a:latin typeface="Times New Roman"/>
                <a:cs typeface="Times New Roman"/>
              </a:rPr>
              <a:t> (МБУ «СШ», МБУ </a:t>
            </a:r>
            <a:r>
              <a:rPr lang="ru-RU" sz="1400" spc="-5" dirty="0" smtClean="0">
                <a:latin typeface="Times New Roman"/>
                <a:cs typeface="Times New Roman"/>
              </a:rPr>
              <a:t>«САЛЮТ»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618051" y="1848380"/>
            <a:ext cx="4244340" cy="8752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16205" indent="-104139">
              <a:lnSpc>
                <a:spcPct val="100000"/>
              </a:lnSpc>
              <a:spcBef>
                <a:spcPts val="105"/>
              </a:spcBef>
              <a:buChar char="-"/>
              <a:tabLst>
                <a:tab pos="116839" algn="l"/>
              </a:tabLst>
            </a:pPr>
            <a:r>
              <a:rPr sz="1400" spc="-10" dirty="0">
                <a:latin typeface="Times New Roman"/>
                <a:cs typeface="Times New Roman"/>
              </a:rPr>
              <a:t>МКУ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lang="ru-RU" sz="1400" spc="-10" dirty="0" smtClean="0">
                <a:latin typeface="Times New Roman"/>
                <a:cs typeface="Times New Roman"/>
              </a:rPr>
              <a:t>«ЕДДС Лихославльского муниципального округа</a:t>
            </a:r>
            <a:r>
              <a:rPr lang="ru-RU" sz="1400" dirty="0">
                <a:latin typeface="Times New Roman"/>
                <a:cs typeface="Times New Roman"/>
              </a:rPr>
              <a:t>»</a:t>
            </a:r>
            <a:r>
              <a:rPr sz="1400" spc="-10" dirty="0" smtClean="0">
                <a:latin typeface="Times New Roman"/>
                <a:cs typeface="Times New Roman"/>
              </a:rPr>
              <a:t>,</a:t>
            </a:r>
            <a:endParaRPr sz="1400" dirty="0">
              <a:latin typeface="Times New Roman"/>
              <a:cs typeface="Times New Roman"/>
            </a:endParaRPr>
          </a:p>
          <a:p>
            <a:pPr marL="116205" indent="-104139">
              <a:lnSpc>
                <a:spcPct val="100000"/>
              </a:lnSpc>
              <a:buChar char="-"/>
              <a:tabLst>
                <a:tab pos="116839" algn="l"/>
              </a:tabLst>
            </a:pPr>
            <a:r>
              <a:rPr sz="1400" spc="-10" dirty="0">
                <a:latin typeface="Times New Roman"/>
                <a:cs typeface="Times New Roman"/>
              </a:rPr>
              <a:t>МКУ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«</a:t>
            </a:r>
            <a:r>
              <a:rPr lang="ru-RU" sz="1400" spc="-10" dirty="0" smtClean="0">
                <a:latin typeface="Times New Roman"/>
                <a:cs typeface="Times New Roman"/>
              </a:rPr>
              <a:t>Хозяйственно-эксплуатационная служба</a:t>
            </a:r>
            <a:r>
              <a:rPr sz="1400" dirty="0" smtClean="0">
                <a:latin typeface="Times New Roman"/>
                <a:cs typeface="Times New Roman"/>
              </a:rPr>
              <a:t>»,</a:t>
            </a:r>
            <a:endParaRPr sz="1400" dirty="0">
              <a:latin typeface="Times New Roman"/>
              <a:cs typeface="Times New Roman"/>
            </a:endParaRPr>
          </a:p>
          <a:p>
            <a:pPr marL="116205" indent="-104139">
              <a:lnSpc>
                <a:spcPct val="100000"/>
              </a:lnSpc>
              <a:buChar char="-"/>
              <a:tabLst>
                <a:tab pos="116839" algn="l"/>
              </a:tabLst>
            </a:pPr>
            <a:r>
              <a:rPr sz="1400" spc="-20" dirty="0" smtClean="0">
                <a:latin typeface="Times New Roman"/>
                <a:cs typeface="Times New Roman"/>
              </a:rPr>
              <a:t>МБУ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«Благоустройство»</a:t>
            </a:r>
            <a:endParaRPr sz="1400" dirty="0">
              <a:latin typeface="Times New Roman"/>
              <a:cs typeface="Times New Roman"/>
            </a:endParaRPr>
          </a:p>
        </p:txBody>
      </p:sp>
      <p:pic>
        <p:nvPicPr>
          <p:cNvPr id="35" name="Picture 2" descr="Coat of Arms of Likhoslavl (Tver oblast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84304"/>
            <a:ext cx="590889" cy="744521"/>
          </a:xfrm>
          <a:prstGeom prst="rect">
            <a:avLst/>
          </a:prstGeom>
          <a:noFill/>
        </p:spPr>
      </p:pic>
      <p:sp>
        <p:nvSpPr>
          <p:cNvPr id="36" name="Прямоугольник 35"/>
          <p:cNvSpPr/>
          <p:nvPr/>
        </p:nvSpPr>
        <p:spPr>
          <a:xfrm>
            <a:off x="640705" y="3604018"/>
            <a:ext cx="3262745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lnSpc>
                <a:spcPct val="100000"/>
              </a:lnSpc>
              <a:tabLst>
                <a:tab pos="1900555" algn="l"/>
              </a:tabLst>
            </a:pPr>
            <a:r>
              <a:rPr lang="ru-RU" sz="1300" spc="-10" dirty="0">
                <a:latin typeface="Times New Roman"/>
                <a:cs typeface="Times New Roman"/>
              </a:rPr>
              <a:t>Управление по делам культуры, спорта и молодежной политики Адм</a:t>
            </a:r>
            <a:r>
              <a:rPr lang="ru-RU" sz="1300" dirty="0">
                <a:latin typeface="Times New Roman"/>
                <a:cs typeface="Times New Roman"/>
              </a:rPr>
              <a:t>ин</a:t>
            </a:r>
            <a:r>
              <a:rPr lang="ru-RU" sz="1300" spc="-10" dirty="0">
                <a:latin typeface="Times New Roman"/>
                <a:cs typeface="Times New Roman"/>
              </a:rPr>
              <a:t>ис</a:t>
            </a:r>
            <a:r>
              <a:rPr lang="ru-RU" sz="1300" spc="10" dirty="0">
                <a:latin typeface="Times New Roman"/>
                <a:cs typeface="Times New Roman"/>
              </a:rPr>
              <a:t>т</a:t>
            </a:r>
            <a:r>
              <a:rPr lang="ru-RU" sz="1300" spc="-5" dirty="0">
                <a:latin typeface="Times New Roman"/>
                <a:cs typeface="Times New Roman"/>
              </a:rPr>
              <a:t>р</a:t>
            </a:r>
            <a:r>
              <a:rPr lang="ru-RU" sz="1300" dirty="0">
                <a:latin typeface="Times New Roman"/>
                <a:cs typeface="Times New Roman"/>
              </a:rPr>
              <a:t>ац</a:t>
            </a:r>
            <a:r>
              <a:rPr lang="ru-RU" sz="1300" spc="-10" dirty="0">
                <a:latin typeface="Times New Roman"/>
                <a:cs typeface="Times New Roman"/>
              </a:rPr>
              <a:t>ии</a:t>
            </a:r>
            <a:r>
              <a:rPr lang="ru-RU" sz="1300" spc="-5" dirty="0">
                <a:latin typeface="Times New Roman"/>
                <a:cs typeface="Times New Roman"/>
              </a:rPr>
              <a:t> </a:t>
            </a:r>
            <a:r>
              <a:rPr lang="ru-RU" sz="1300" dirty="0">
                <a:latin typeface="Times New Roman"/>
                <a:cs typeface="Times New Roman"/>
              </a:rPr>
              <a:t>Лихославльского муниципального округа</a:t>
            </a:r>
          </a:p>
        </p:txBody>
      </p:sp>
      <p:sp>
        <p:nvSpPr>
          <p:cNvPr id="37" name="object 13"/>
          <p:cNvSpPr txBox="1"/>
          <p:nvPr/>
        </p:nvSpPr>
        <p:spPr>
          <a:xfrm>
            <a:off x="704156" y="2793360"/>
            <a:ext cx="3185922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tabLst>
                <a:tab pos="1900555" algn="l"/>
              </a:tabLst>
            </a:pPr>
            <a:r>
              <a:rPr lang="ru-RU" sz="1400" spc="-10" dirty="0" smtClean="0">
                <a:latin typeface="Times New Roman"/>
                <a:cs typeface="Times New Roman"/>
              </a:rPr>
              <a:t>Финансовое управление Администрации Лихославльского муниципального округа 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704156" y="1924019"/>
            <a:ext cx="3190885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90924" y="2759524"/>
            <a:ext cx="3232916" cy="57023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78427" y="3625498"/>
            <a:ext cx="3307173" cy="6684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685451" y="4569362"/>
            <a:ext cx="3309148" cy="6706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673965" y="5482810"/>
            <a:ext cx="3309148" cy="5993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659969" y="954663"/>
            <a:ext cx="3309148" cy="57277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Главные распорядители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Стрелка вправо 47"/>
          <p:cNvSpPr/>
          <p:nvPr/>
        </p:nvSpPr>
        <p:spPr>
          <a:xfrm>
            <a:off x="3994599" y="2110232"/>
            <a:ext cx="501201" cy="277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618051" y="1848380"/>
            <a:ext cx="4070399" cy="9449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4676122" y="939604"/>
            <a:ext cx="4012328" cy="6096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Подведомственные</a:t>
            </a:r>
            <a:r>
              <a:rPr lang="ru-RU" dirty="0" smtClean="0"/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4618050" y="2996574"/>
            <a:ext cx="4070399" cy="14230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 вправо 51"/>
          <p:cNvSpPr/>
          <p:nvPr/>
        </p:nvSpPr>
        <p:spPr>
          <a:xfrm>
            <a:off x="4030734" y="3810000"/>
            <a:ext cx="505166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618050" y="4647330"/>
            <a:ext cx="4070399" cy="154701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трелка вправо 53"/>
          <p:cNvSpPr/>
          <p:nvPr/>
        </p:nvSpPr>
        <p:spPr>
          <a:xfrm>
            <a:off x="4030734" y="4876800"/>
            <a:ext cx="505166" cy="21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</TotalTime>
  <Words>930</Words>
  <Application>Microsoft Office PowerPoint</Application>
  <PresentationFormat>Экран (4:3)</PresentationFormat>
  <Paragraphs>157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Основы бюджетного законодательства</vt:lpstr>
      <vt:lpstr>Бюджет муниципального</vt:lpstr>
      <vt:lpstr>Презентация PowerPoint</vt:lpstr>
      <vt:lpstr>Бюджетное законодательство</vt:lpstr>
      <vt:lpstr>Участники  бюджетного  процесса</vt:lpstr>
      <vt:lpstr>Доходы бюджета</vt:lpstr>
      <vt:lpstr>Презентация PowerPoint</vt:lpstr>
      <vt:lpstr>Презентация PowerPoint</vt:lpstr>
      <vt:lpstr>Участники бюджетного процесса по расходам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Пользователь Windows</cp:lastModifiedBy>
  <cp:revision>16</cp:revision>
  <cp:lastPrinted>2022-06-07T09:01:19Z</cp:lastPrinted>
  <dcterms:created xsi:type="dcterms:W3CDTF">2022-06-07T06:08:40Z</dcterms:created>
  <dcterms:modified xsi:type="dcterms:W3CDTF">2022-06-28T15:02:36Z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2021-04-19T00:00:00Z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2022-06-07T00:00:00Z</vt:filetime>
  </property>
</Properties>
</file>