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3" r:id="rId1"/>
  </p:sldMasterIdLst>
  <p:notesMasterIdLst>
    <p:notesMasterId r:id="rId29"/>
  </p:notesMasterIdLst>
  <p:handoutMasterIdLst>
    <p:handoutMasterId r:id="rId30"/>
  </p:handoutMasterIdLst>
  <p:sldIdLst>
    <p:sldId id="470" r:id="rId2"/>
    <p:sldId id="389" r:id="rId3"/>
    <p:sldId id="391" r:id="rId4"/>
    <p:sldId id="484" r:id="rId5"/>
    <p:sldId id="521" r:id="rId6"/>
    <p:sldId id="479" r:id="rId7"/>
    <p:sldId id="333" r:id="rId8"/>
    <p:sldId id="522" r:id="rId9"/>
    <p:sldId id="523" r:id="rId10"/>
    <p:sldId id="504" r:id="rId11"/>
    <p:sldId id="507" r:id="rId12"/>
    <p:sldId id="505" r:id="rId13"/>
    <p:sldId id="342" r:id="rId14"/>
    <p:sldId id="270" r:id="rId15"/>
    <p:sldId id="460" r:id="rId16"/>
    <p:sldId id="511" r:id="rId17"/>
    <p:sldId id="512" r:id="rId18"/>
    <p:sldId id="469" r:id="rId19"/>
    <p:sldId id="516" r:id="rId20"/>
    <p:sldId id="517" r:id="rId21"/>
    <p:sldId id="435" r:id="rId22"/>
    <p:sldId id="348" r:id="rId23"/>
    <p:sldId id="448" r:id="rId24"/>
    <p:sldId id="519" r:id="rId25"/>
    <p:sldId id="520" r:id="rId26"/>
    <p:sldId id="525" r:id="rId27"/>
    <p:sldId id="394" r:id="rId28"/>
  </p:sldIdLst>
  <p:sldSz cx="9144000" cy="6858000" type="screen4x3"/>
  <p:notesSz cx="6797675" cy="987425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D2B"/>
    <a:srgbClr val="0033CC"/>
    <a:srgbClr val="FFCCFF"/>
    <a:srgbClr val="44700E"/>
    <a:srgbClr val="000099"/>
    <a:srgbClr val="D7DAC8"/>
    <a:srgbClr val="003296"/>
    <a:srgbClr val="1B4DED"/>
    <a:srgbClr val="FFE8D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879" autoAdjust="0"/>
    <p:restoredTop sz="99771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99293075459112E-2"/>
          <c:y val="2.3206485829059931E-2"/>
          <c:w val="0.9268687776943626"/>
          <c:h val="0.81954855893204848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(-)/Профицит(+)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568918620462591E-3"/>
                  <c:y val="-1.66374057853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A5-45F5-8356-7E1F6798A23E}"/>
                </c:ext>
              </c:extLst>
            </c:dLbl>
            <c:dLbl>
              <c:idx val="1"/>
              <c:layout>
                <c:manualLayout>
                  <c:x val="-1.888648139510093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23-4A3D-9BA7-ED20E12C6A95}"/>
                </c:ext>
              </c:extLst>
            </c:dLbl>
            <c:dLbl>
              <c:idx val="2"/>
              <c:layout>
                <c:manualLayout>
                  <c:x val="4.2844593102312886E-3"/>
                  <c:y val="-6.1213958682868264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420179735879391E-2"/>
                      <c:h val="9.76760988545132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23-4A3D-9BA7-ED20E12C6A95}"/>
                </c:ext>
              </c:extLst>
            </c:dLbl>
            <c:dLbl>
              <c:idx val="3"/>
              <c:layout>
                <c:manualLayout>
                  <c:x val="1.7137837240925154E-2"/>
                  <c:y val="-1.5543960027833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23-4A3D-9BA7-ED20E12C6A95}"/>
                </c:ext>
              </c:extLst>
            </c:dLbl>
            <c:dLbl>
              <c:idx val="4"/>
              <c:layout>
                <c:manualLayout>
                  <c:x val="1.3424639172058045E-3"/>
                  <c:y val="2.58207786854092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23-4A3D-9BA7-ED20E12C6A95}"/>
                </c:ext>
              </c:extLst>
            </c:dLbl>
            <c:dLbl>
              <c:idx val="5"/>
              <c:layout>
                <c:manualLayout>
                  <c:x val="2.8563062068207553E-3"/>
                  <c:y val="3.44141221150866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23-4A3D-9BA7-ED20E12C6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 прогноз 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-8.7999999999999545</c:v>
                </c:pt>
                <c:pt idx="1">
                  <c:v>2.3999999999999773</c:v>
                </c:pt>
                <c:pt idx="2">
                  <c:v>-8.7999999999999545</c:v>
                </c:pt>
                <c:pt idx="3">
                  <c:v>12.799999999999955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23-4A3D-9BA7-ED20E12C6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6556160"/>
        <c:axId val="76554624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diamond"/>
            <c:size val="11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814886618137954E-2"/>
                  <c:y val="4.902963998152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23-4A3D-9BA7-ED20E12C6A95}"/>
                </c:ext>
              </c:extLst>
            </c:dLbl>
            <c:dLbl>
              <c:idx val="1"/>
              <c:layout>
                <c:manualLayout>
                  <c:x val="-3.6243152174548647E-2"/>
                  <c:y val="-5.711737438530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23-4A3D-9BA7-ED20E12C6A95}"/>
                </c:ext>
              </c:extLst>
            </c:dLbl>
            <c:dLbl>
              <c:idx val="2"/>
              <c:layout>
                <c:manualLayout>
                  <c:x val="-5.1952723859063105E-2"/>
                  <c:y val="6.9915477227676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023-4A3D-9BA7-ED20E12C6A95}"/>
                </c:ext>
              </c:extLst>
            </c:dLbl>
            <c:dLbl>
              <c:idx val="3"/>
              <c:layout>
                <c:manualLayout>
                  <c:x val="5.2091603314394748E-3"/>
                  <c:y val="-8.01774948982276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23-4A3D-9BA7-ED20E12C6A95}"/>
                </c:ext>
              </c:extLst>
            </c:dLbl>
            <c:dLbl>
              <c:idx val="5"/>
              <c:layout>
                <c:manualLayout>
                  <c:x val="2.3313756015673256E-3"/>
                  <c:y val="-3.122423531888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23-4A3D-9BA7-ED20E12C6A95}"/>
                </c:ext>
              </c:extLst>
            </c:dLbl>
            <c:dLbl>
              <c:idx val="6"/>
              <c:layout>
                <c:manualLayout>
                  <c:x val="-4.034892366735323E-2"/>
                  <c:y val="-3.8186181067600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23-4A3D-9BA7-ED20E12C6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 прогноз 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831</c:v>
                </c:pt>
                <c:pt idx="1">
                  <c:v>816.1</c:v>
                </c:pt>
                <c:pt idx="2">
                  <c:v>831</c:v>
                </c:pt>
                <c:pt idx="3">
                  <c:v>714.4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7023-4A3D-9BA7-ED20E12C6A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781456590218118E-2"/>
                  <c:y val="-7.45565916652536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839,8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023-4A3D-9BA7-ED20E12C6A95}"/>
                </c:ext>
              </c:extLst>
            </c:dLbl>
            <c:dLbl>
              <c:idx val="1"/>
              <c:layout>
                <c:manualLayout>
                  <c:x val="-4.4097994243306009E-2"/>
                  <c:y val="7.0483762038136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50189303380652E-2"/>
                      <c:h val="7.21489644425473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023-4A3D-9BA7-ED20E12C6A95}"/>
                </c:ext>
              </c:extLst>
            </c:dLbl>
            <c:dLbl>
              <c:idx val="2"/>
              <c:layout>
                <c:manualLayout>
                  <c:x val="-3.0530427307906661E-2"/>
                  <c:y val="-6.0632700167817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023-4A3D-9BA7-ED20E12C6A95}"/>
                </c:ext>
              </c:extLst>
            </c:dLbl>
            <c:dLbl>
              <c:idx val="3"/>
              <c:layout>
                <c:manualLayout>
                  <c:x val="-6.9051764814895607E-3"/>
                  <c:y val="3.9346688087288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701,5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3392787984261978E-2"/>
                      <c:h val="5.35837757792993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7023-4A3D-9BA7-ED20E12C6A95}"/>
                </c:ext>
              </c:extLst>
            </c:dLbl>
            <c:dLbl>
              <c:idx val="5"/>
              <c:layout>
                <c:manualLayout>
                  <c:x val="-4.4861887474130197E-2"/>
                  <c:y val="5.2110255293271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23-4A3D-9BA7-ED20E12C6A95}"/>
                </c:ext>
              </c:extLst>
            </c:dLbl>
            <c:dLbl>
              <c:idx val="6"/>
              <c:layout>
                <c:manualLayout>
                  <c:x val="-4.1341546300723495E-2"/>
                  <c:y val="3.5865715212929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23-4A3D-9BA7-ED20E12C6A95}"/>
                </c:ext>
              </c:extLst>
            </c:dLbl>
            <c:dLbl>
              <c:idx val="7"/>
              <c:layout>
                <c:manualLayout>
                  <c:x val="-3.9245647281718525E-2"/>
                  <c:y val="-3.97468629216636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23-4A3D-9BA7-ED20E12C6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 прогноз 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839.8</c:v>
                </c:pt>
                <c:pt idx="1">
                  <c:v>813.7</c:v>
                </c:pt>
                <c:pt idx="2">
                  <c:v>839.8</c:v>
                </c:pt>
                <c:pt idx="3">
                  <c:v>701.6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7023-4A3D-9BA7-ED20E12C6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25152"/>
        <c:axId val="127028608"/>
      </c:lineChart>
      <c:catAx>
        <c:axId val="1270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028608"/>
        <c:crosses val="autoZero"/>
        <c:auto val="1"/>
        <c:lblAlgn val="ctr"/>
        <c:lblOffset val="100"/>
        <c:noMultiLvlLbl val="0"/>
      </c:catAx>
      <c:valAx>
        <c:axId val="12702860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127025152"/>
        <c:crosses val="autoZero"/>
        <c:crossBetween val="between"/>
      </c:valAx>
      <c:valAx>
        <c:axId val="76554624"/>
        <c:scaling>
          <c:orientation val="minMax"/>
          <c:max val="3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76556160"/>
        <c:crosses val="max"/>
        <c:crossBetween val="between"/>
      </c:valAx>
      <c:catAx>
        <c:axId val="7655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65546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445348966399498"/>
          <c:y val="0.94681310994684786"/>
          <c:w val="0.55966182683947241"/>
          <c:h val="5.31868900531519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134768030214175E-2"/>
          <c:w val="1"/>
          <c:h val="0.93642584233899862"/>
        </c:manualLayout>
      </c:layout>
      <c:pie3DChart>
        <c:varyColors val="1"/>
        <c:ser>
          <c:idx val="0"/>
          <c:order val="0"/>
          <c:tx>
            <c:strRef>
              <c:f>Лист1!$A$13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285750"/>
              <a:bevelB h="152400"/>
              <a:contourClr>
                <a:srgbClr val="000000"/>
              </a:contourClr>
            </a:sp3d>
          </c:spPr>
          <c:explosion val="2"/>
          <c:dPt>
            <c:idx val="0"/>
            <c:bubble3D val="0"/>
            <c:explosion val="7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h="285750"/>
                <a:bevelB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1-4958-8548-A3FD594FE92A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h="285750"/>
                <a:bevelB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1-4958-8548-A3FD594FE92A}"/>
              </c:ext>
            </c:extLst>
          </c:dPt>
          <c:dPt>
            <c:idx val="2"/>
            <c:bubble3D val="0"/>
            <c:spPr>
              <a:solidFill>
                <a:srgbClr val="FAF78E"/>
              </a:solidFill>
              <a:scene3d>
                <a:camera prst="orthographicFront"/>
                <a:lightRig rig="threePt" dir="t"/>
              </a:scene3d>
              <a:sp3d>
                <a:bevelT h="285750"/>
                <a:bevelB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C1-4958-8548-A3FD594FE92A}"/>
              </c:ext>
            </c:extLst>
          </c:dPt>
          <c:dPt>
            <c:idx val="3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h="285750"/>
                <a:bevelB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C1-4958-8548-A3FD594FE92A}"/>
              </c:ext>
            </c:extLst>
          </c:dPt>
          <c:cat>
            <c:multiLvlStrRef>
              <c:f>Лист1!$B$11:$E$12</c:f>
              <c:multiLvlStrCache>
                <c:ptCount val="4"/>
                <c:lvl>
                  <c:pt idx="0">
                    <c:v>Заработная плата</c:v>
                  </c:pt>
                  <c:pt idx="1">
                    <c:v>Учебники</c:v>
                  </c:pt>
                  <c:pt idx="2">
                    <c:v>Заработная плата</c:v>
                  </c:pt>
                  <c:pt idx="3">
                    <c:v>Учебники</c:v>
                  </c:pt>
                </c:lvl>
                <c:lvl>
                  <c:pt idx="0">
                    <c:v>Общее</c:v>
                  </c:pt>
                  <c:pt idx="2">
                    <c:v>Дошкольное</c:v>
                  </c:pt>
                </c:lvl>
              </c:multiLvlStrCache>
            </c:multiLvlStrRef>
          </c:cat>
          <c:val>
            <c:numRef>
              <c:f>Лист1!$B$13:$E$13</c:f>
              <c:numCache>
                <c:formatCode>General</c:formatCode>
                <c:ptCount val="4"/>
                <c:pt idx="0">
                  <c:v>119.1</c:v>
                </c:pt>
                <c:pt idx="1">
                  <c:v>4.2</c:v>
                </c:pt>
                <c:pt idx="2">
                  <c:v>42.1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C1-4958-8548-A3FD594FE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953266505456149E-2"/>
          <c:y val="1.4739083844966673E-2"/>
          <c:w val="0.86114944259447235"/>
          <c:h val="0.77740284405151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Государственный долг на конец года, млн. рублей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063077526694857E-3"/>
                  <c:y val="2.25238087299444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DB-4629-BF36-35C0A27908B7}"/>
                </c:ext>
              </c:extLst>
            </c:dLbl>
            <c:dLbl>
              <c:idx val="2"/>
              <c:layout>
                <c:manualLayout>
                  <c:x val="4.5189232580084568E-3"/>
                  <c:y val="-2.7028570475933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DB-4629-BF36-35C0A27908B7}"/>
                </c:ext>
              </c:extLst>
            </c:dLbl>
            <c:dLbl>
              <c:idx val="3"/>
              <c:layout>
                <c:manualLayout>
                  <c:x val="3.0126155053389714E-3"/>
                  <c:y val="1.12619043649723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DB-4629-BF36-35C0A27908B7}"/>
                </c:ext>
              </c:extLst>
            </c:dLbl>
            <c:dLbl>
              <c:idx val="7"/>
              <c:layout>
                <c:manualLayout>
                  <c:x val="3.0126155053389714E-3"/>
                  <c:y val="4.5047617459889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DB-4629-BF36-35C0A27908B7}"/>
                </c:ext>
              </c:extLst>
            </c:dLbl>
            <c:dLbl>
              <c:idx val="9"/>
              <c:layout>
                <c:manualLayout>
                  <c:x val="0"/>
                  <c:y val="6.95095019124236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DB-4629-BF36-35C0A27908B7}"/>
                </c:ext>
              </c:extLst>
            </c:dLbl>
            <c:dLbl>
              <c:idx val="12"/>
              <c:layout>
                <c:manualLayout>
                  <c:x val="-2.4364769785143172E-4"/>
                  <c:y val="-9.39863424731095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DB-4629-BF36-35C0A2790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41695</c:v>
                </c:pt>
                <c:pt idx="1">
                  <c:v>26000</c:v>
                </c:pt>
                <c:pt idx="2">
                  <c:v>38000</c:v>
                </c:pt>
                <c:pt idx="3">
                  <c:v>35975</c:v>
                </c:pt>
                <c:pt idx="4">
                  <c:v>35552</c:v>
                </c:pt>
                <c:pt idx="5">
                  <c:v>36012</c:v>
                </c:pt>
                <c:pt idx="6">
                  <c:v>30496</c:v>
                </c:pt>
                <c:pt idx="7">
                  <c:v>17661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DB-4629-BF36-35C0A2790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2"/>
        <c:axId val="132745472"/>
        <c:axId val="13275955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Долг к доходам без учета безвозмездных поступлений, %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6113787673705738E-2"/>
                  <c:y val="6.4125638159801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DB-4629-BF36-35C0A27908B7}"/>
                </c:ext>
              </c:extLst>
            </c:dLbl>
            <c:dLbl>
              <c:idx val="1"/>
              <c:layout>
                <c:manualLayout>
                  <c:x val="-3.1350771395619037E-2"/>
                  <c:y val="4.5920902768442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DB-4629-BF36-35C0A27908B7}"/>
                </c:ext>
              </c:extLst>
            </c:dLbl>
            <c:dLbl>
              <c:idx val="2"/>
              <c:layout>
                <c:manualLayout>
                  <c:x val="-2.8529468835560061E-2"/>
                  <c:y val="4.7069084955195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DB-4629-BF36-35C0A27908B7}"/>
                </c:ext>
              </c:extLst>
            </c:dLbl>
            <c:dLbl>
              <c:idx val="3"/>
              <c:layout>
                <c:manualLayout>
                  <c:x val="-3.3955972166279241E-2"/>
                  <c:y val="3.5807180590223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DB-4629-BF36-35C0A27908B7}"/>
                </c:ext>
              </c:extLst>
            </c:dLbl>
            <c:dLbl>
              <c:idx val="4"/>
              <c:layout>
                <c:manualLayout>
                  <c:x val="-3.0792725885673375E-2"/>
                  <c:y val="4.932146582818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DB-4629-BF36-35C0A27908B7}"/>
                </c:ext>
              </c:extLst>
            </c:dLbl>
            <c:dLbl>
              <c:idx val="5"/>
              <c:layout>
                <c:manualLayout>
                  <c:x val="-3.4893441180224145E-2"/>
                  <c:y val="4.4185505379288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DB-4629-BF36-35C0A27908B7}"/>
                </c:ext>
              </c:extLst>
            </c:dLbl>
            <c:dLbl>
              <c:idx val="6"/>
              <c:layout>
                <c:manualLayout>
                  <c:x val="-3.3175064273084344E-2"/>
                  <c:y val="5.0878091570101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DB-4629-BF36-35C0A27908B7}"/>
                </c:ext>
              </c:extLst>
            </c:dLbl>
            <c:dLbl>
              <c:idx val="7"/>
              <c:layout>
                <c:manualLayout>
                  <c:x val="-3.4869719798292342E-2"/>
                  <c:y val="4.4056392522946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DB-4629-BF36-35C0A27908B7}"/>
                </c:ext>
              </c:extLst>
            </c:dLbl>
            <c:dLbl>
              <c:idx val="8"/>
              <c:layout>
                <c:manualLayout>
                  <c:x val="-2.2947946273916494E-2"/>
                  <c:y val="-8.4153028530039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DB-4629-BF36-35C0A27908B7}"/>
                </c:ext>
              </c:extLst>
            </c:dLbl>
            <c:dLbl>
              <c:idx val="9"/>
              <c:layout>
                <c:manualLayout>
                  <c:x val="-2.9573446854378706E-2"/>
                  <c:y val="-3.7069496140618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DB-4629-BF36-35C0A27908B7}"/>
                </c:ext>
              </c:extLst>
            </c:dLbl>
            <c:dLbl>
              <c:idx val="10"/>
              <c:layout>
                <c:manualLayout>
                  <c:x val="-5.3450678265473575E-2"/>
                  <c:y val="6.14973712862349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DB-4629-BF36-35C0A27908B7}"/>
                </c:ext>
              </c:extLst>
            </c:dLbl>
            <c:dLbl>
              <c:idx val="11"/>
              <c:layout>
                <c:manualLayout>
                  <c:x val="-6.0946872169742622E-2"/>
                  <c:y val="8.034575386615394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DB-4629-BF36-35C0A27908B7}"/>
                </c:ext>
              </c:extLst>
            </c:dLbl>
            <c:dLbl>
              <c:idx val="12"/>
              <c:layout>
                <c:manualLayout>
                  <c:x val="-6.938397468833668E-2"/>
                  <c:y val="-4.1256152152616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DB-4629-BF36-35C0A2790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Лист1!$C$2:$C$9</c:f>
              <c:numCache>
                <c:formatCode>0.0%</c:formatCode>
                <c:ptCount val="8"/>
                <c:pt idx="0">
                  <c:v>0.185</c:v>
                </c:pt>
                <c:pt idx="1">
                  <c:v>0.125</c:v>
                </c:pt>
                <c:pt idx="2">
                  <c:v>0.14299999999999999</c:v>
                </c:pt>
                <c:pt idx="3">
                  <c:v>0.121</c:v>
                </c:pt>
                <c:pt idx="4">
                  <c:v>0.12</c:v>
                </c:pt>
                <c:pt idx="5">
                  <c:v>0.126</c:v>
                </c:pt>
                <c:pt idx="6">
                  <c:v>9.1999999999999998E-2</c:v>
                </c:pt>
                <c:pt idx="7">
                  <c:v>4.9000000000000002E-2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EDB-4629-BF36-35C0A2790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61088"/>
        <c:axId val="132762624"/>
      </c:lineChart>
      <c:catAx>
        <c:axId val="1327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759552"/>
        <c:crosses val="autoZero"/>
        <c:auto val="1"/>
        <c:lblAlgn val="ctr"/>
        <c:lblOffset val="100"/>
        <c:noMultiLvlLbl val="0"/>
      </c:catAx>
      <c:valAx>
        <c:axId val="132759552"/>
        <c:scaling>
          <c:orientation val="minMax"/>
          <c:max val="100000"/>
        </c:scaling>
        <c:delete val="0"/>
        <c:axPos val="l"/>
        <c:numFmt formatCode="#,##0" sourceLinked="1"/>
        <c:majorTickMark val="none"/>
        <c:minorTickMark val="none"/>
        <c:tickLblPos val="nextTo"/>
        <c:crossAx val="132745472"/>
        <c:crosses val="autoZero"/>
        <c:crossBetween val="between"/>
      </c:valAx>
      <c:catAx>
        <c:axId val="13276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2762624"/>
        <c:crosses val="autoZero"/>
        <c:auto val="1"/>
        <c:lblAlgn val="ctr"/>
        <c:lblOffset val="100"/>
        <c:noMultiLvlLbl val="0"/>
      </c:catAx>
      <c:valAx>
        <c:axId val="132762624"/>
        <c:scaling>
          <c:orientation val="minMax"/>
          <c:max val="0.75000000000000022"/>
        </c:scaling>
        <c:delete val="0"/>
        <c:axPos val="r"/>
        <c:numFmt formatCode="0.0%" sourceLinked="1"/>
        <c:majorTickMark val="out"/>
        <c:minorTickMark val="none"/>
        <c:tickLblPos val="nextTo"/>
        <c:crossAx val="132761088"/>
        <c:crosses val="max"/>
        <c:crossBetween val="between"/>
        <c:majorUnit val="0.1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5632687210332274"/>
          <c:y val="0.80638302588436672"/>
          <c:w val="0.59243975992842857"/>
          <c:h val="0.13346650587595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1215490256941"/>
          <c:y val="8.4856573056827922E-2"/>
          <c:w val="0.52553926494465197"/>
          <c:h val="0.82531870480744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B3-48F4-8F8B-C195D99B1223}"/>
              </c:ext>
            </c:extLst>
          </c:dPt>
          <c:dPt>
            <c:idx val="1"/>
            <c:bubble3D val="0"/>
            <c:spPr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flat" dir="tl">
                  <a:rot lat="0" lon="0" rev="6360000"/>
                </a:lightRig>
              </a:scene3d>
              <a:sp3d prstMaterial="flat">
                <a:bevelT h="63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B3-48F4-8F8B-C195D99B122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B3-48F4-8F8B-C195D99B122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B3-48F4-8F8B-C195D99B1223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B3-48F4-8F8B-C195D99B1223}"/>
              </c:ext>
            </c:extLst>
          </c:dPt>
          <c:dLbls>
            <c:dLbl>
              <c:idx val="0"/>
              <c:layout>
                <c:manualLayout>
                  <c:x val="0.1879554488963113"/>
                  <c:y val="0.1118038918993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           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                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356,6 млн.руб.</a:t>
                    </a:r>
                    <a:r>
                      <a:rPr lang="ru-RU" sz="1400" b="1" dirty="0" smtClean="0"/>
                      <a:t>;                        49,9%</a:t>
                    </a:r>
                    <a:endParaRPr lang="ru-RU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B3-48F4-8F8B-C195D99B1223}"/>
                </c:ext>
              </c:extLst>
            </c:dLbl>
            <c:dLbl>
              <c:idx val="1"/>
              <c:layout>
                <c:manualLayout>
                  <c:x val="-0.15825483765381326"/>
                  <c:y val="0.14450358129039881"/>
                </c:manualLayout>
              </c:layout>
              <c:tx>
                <c:rich>
                  <a:bodyPr/>
                  <a:lstStyle/>
                  <a:p>
                    <a:r>
                      <a:rPr lang="ru-RU" sz="13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НДФЛ; </a:t>
                    </a:r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</a:t>
                    </a:r>
                    <a:r>
                      <a:rPr lang="ru-RU" sz="14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262,6млн.руб.;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36,8%</a:t>
                    </a:r>
                    <a:endPara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B3-48F4-8F8B-C195D99B1223}"/>
                </c:ext>
              </c:extLst>
            </c:dLbl>
            <c:dLbl>
              <c:idx val="2"/>
              <c:layout>
                <c:manualLayout>
                  <c:x val="-0.21251903910318209"/>
                  <c:y val="0.32968414582725475"/>
                </c:manualLayout>
              </c:layout>
              <c:tx>
                <c:rich>
                  <a:bodyPr/>
                  <a:lstStyle/>
                  <a:p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Налоги на совокупный доход; </a:t>
                    </a:r>
                  </a:p>
                  <a:p>
                    <a:r>
                      <a:rPr lang="ru-RU" sz="14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9,9 млн.руб.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                1,4%</a:t>
                    </a:r>
                    <a:endPara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B3-48F4-8F8B-C195D99B1223}"/>
                </c:ext>
              </c:extLst>
            </c:dLbl>
            <c:dLbl>
              <c:idx val="3"/>
              <c:layout>
                <c:manualLayout>
                  <c:x val="-0.26541375928361605"/>
                  <c:y val="0.17697217925933911"/>
                </c:manualLayout>
              </c:layout>
              <c:tx>
                <c:rich>
                  <a:bodyPr/>
                  <a:lstStyle/>
                  <a:p>
                    <a:r>
                      <a:rPr lang="ru-RU" sz="13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Акцизы; </a:t>
                    </a:r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              </a:t>
                    </a:r>
                    <a:r>
                      <a:rPr lang="ru-RU" sz="14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15,2 млн.руб.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                  2,1%</a:t>
                    </a:r>
                    <a:endPara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AB3-48F4-8F8B-C195D99B1223}"/>
                </c:ext>
              </c:extLst>
            </c:dLbl>
            <c:dLbl>
              <c:idx val="4"/>
              <c:layout>
                <c:manualLayout>
                  <c:x val="-0.30272383116332352"/>
                  <c:y val="-0.14309374831362426"/>
                </c:manualLayout>
              </c:layout>
              <c:tx>
                <c:rich>
                  <a:bodyPr/>
                  <a:lstStyle/>
                  <a:p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Доходы </a:t>
                    </a:r>
                    <a:r>
                      <a:rPr lang="ru-RU" sz="13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от </a:t>
                    </a:r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использования имущества</a:t>
                    </a:r>
                    <a:r>
                      <a:rPr lang="ru-RU" sz="13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         </a:t>
                    </a:r>
                    <a:r>
                      <a:rPr lang="ru-RU" sz="14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10,8 млн.руб.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                1,5%</a:t>
                    </a:r>
                    <a:endPara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B3-48F4-8F8B-C195D99B1223}"/>
                </c:ext>
              </c:extLst>
            </c:dLbl>
            <c:dLbl>
              <c:idx val="5"/>
              <c:layout>
                <c:manualLayout>
                  <c:x val="-0.13203395560588849"/>
                  <c:y val="-0.1404672552708674"/>
                </c:manualLayout>
              </c:layout>
              <c:tx>
                <c:rich>
                  <a:bodyPr/>
                  <a:lstStyle/>
                  <a:p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Доходы </a:t>
                    </a:r>
                    <a:r>
                      <a:rPr lang="ru-RU" sz="13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от продажи </a:t>
                    </a:r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имущества и земли;</a:t>
                    </a:r>
                  </a:p>
                  <a:p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25,8 млн.руб.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             3,6%</a:t>
                    </a:r>
                    <a:endPara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AB3-48F4-8F8B-C195D99B1223}"/>
                </c:ext>
              </c:extLst>
            </c:dLbl>
            <c:dLbl>
              <c:idx val="6"/>
              <c:layout>
                <c:manualLayout>
                  <c:x val="0.3633789793965545"/>
                  <c:y val="-0.14862862782293582"/>
                </c:manualLayout>
              </c:layout>
              <c:tx>
                <c:rich>
                  <a:bodyPr/>
                  <a:lstStyle/>
                  <a:p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Гос. </a:t>
                    </a:r>
                    <a:r>
                      <a:rPr lang="ru-RU" sz="13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пошлина</a:t>
                    </a:r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                                 </a:t>
                    </a:r>
                  </a:p>
                  <a:p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</a:t>
                    </a:r>
                    <a:r>
                      <a:rPr lang="ru-RU" sz="14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3,0 млн руб.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</a:t>
                    </a:r>
                  </a:p>
                  <a:p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0,4%</a:t>
                    </a:r>
                    <a:endPara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AB3-48F4-8F8B-C195D99B1223}"/>
                </c:ext>
              </c:extLst>
            </c:dLbl>
            <c:dLbl>
              <c:idx val="7"/>
              <c:layout>
                <c:manualLayout>
                  <c:x val="0.40032577025491789"/>
                  <c:y val="3.9197088503742268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Прочие неналоговые </a:t>
                    </a:r>
                    <a:r>
                      <a:rPr lang="ru-RU" sz="13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доходы; </a:t>
                    </a:r>
                    <a:r>
                      <a:rPr lang="ru-RU" sz="13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             </a:t>
                    </a:r>
                    <a:r>
                      <a:rPr lang="ru-RU" sz="14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1,4млн.руб.;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                          0,2%</a:t>
                    </a:r>
                    <a:endPara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AB3-48F4-8F8B-C195D99B1223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B3-48F4-8F8B-C195D99B12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Безвозмездные поступления</c:v>
                </c:pt>
                <c:pt idx="1">
                  <c:v>НДФЛ</c:v>
                </c:pt>
                <c:pt idx="2">
                  <c:v>Налоги на совокупный доход</c:v>
                </c:pt>
                <c:pt idx="3">
                  <c:v>Акцизы</c:v>
                </c:pt>
                <c:pt idx="4">
                  <c:v>Налоги на имущество</c:v>
                </c:pt>
                <c:pt idx="5">
                  <c:v>Доходы от использования имущества</c:v>
                </c:pt>
                <c:pt idx="6">
                  <c:v>Доходы от продажи имущества и земельных участков</c:v>
                </c:pt>
                <c:pt idx="7">
                  <c:v>Гос пошлина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356.6</c:v>
                </c:pt>
                <c:pt idx="1">
                  <c:v>262.60000000000002</c:v>
                </c:pt>
                <c:pt idx="2">
                  <c:v>9.9</c:v>
                </c:pt>
                <c:pt idx="3" formatCode="#,##0.0">
                  <c:v>15.2</c:v>
                </c:pt>
                <c:pt idx="4" formatCode="#,##0.0">
                  <c:v>29.1</c:v>
                </c:pt>
                <c:pt idx="5">
                  <c:v>10.8</c:v>
                </c:pt>
                <c:pt idx="6">
                  <c:v>25.8</c:v>
                </c:pt>
                <c:pt idx="7" formatCode="0.0">
                  <c:v>3</c:v>
                </c:pt>
                <c:pt idx="8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B3-48F4-8F8B-C195D99B1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7"/>
        <c:holeSize val="50"/>
      </c:doughnutChart>
    </c:plotArea>
    <c:plotVisOnly val="1"/>
    <c:dispBlanksAs val="zero"/>
    <c:showDLblsOverMax val="0"/>
  </c:chart>
  <c:spPr>
    <a:solidFill>
      <a:schemeClr val="bg1">
        <a:alpha val="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20796469108064E-3"/>
          <c:y val="1.8691516353959003E-2"/>
          <c:w val="0.98219584569732943"/>
          <c:h val="0.94704049844236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/>
            </a:solidFill>
            <a:ln w="1392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Sheet1!$A$1:$F$1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Sheet1!$A$2:$F$2</c:f>
              <c:numCache>
                <c:formatCode>General</c:formatCode>
                <c:ptCount val="6"/>
                <c:pt idx="0">
                  <c:v>10.7</c:v>
                </c:pt>
                <c:pt idx="1">
                  <c:v>11.3</c:v>
                </c:pt>
                <c:pt idx="2" formatCode="0.0">
                  <c:v>22.1</c:v>
                </c:pt>
                <c:pt idx="3">
                  <c:v>5.8</c:v>
                </c:pt>
                <c:pt idx="4">
                  <c:v>10.1</c:v>
                </c:pt>
                <c:pt idx="5">
                  <c:v>25.8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3AC6-4CBD-A267-A3C44FD5F520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ln w="1392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0"/>
                  <c:y val="3.02851092648587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</a:p>
                  <a:p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153674440152361E-2"/>
                      <c:h val="7.21164164369449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C6-4CBD-A267-A3C44FD5F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Sheet1!$A$1:$F$1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Sheet1!$A$3:$F$3</c:f>
              <c:numCache>
                <c:formatCode>0.0</c:formatCode>
                <c:ptCount val="6"/>
                <c:pt idx="0" formatCode="General">
                  <c:v>28.9</c:v>
                </c:pt>
                <c:pt idx="1">
                  <c:v>31.4</c:v>
                </c:pt>
                <c:pt idx="2" formatCode="General">
                  <c:v>27.6</c:v>
                </c:pt>
                <c:pt idx="3" formatCode="General">
                  <c:v>25</c:v>
                </c:pt>
                <c:pt idx="4">
                  <c:v>32.4</c:v>
                </c:pt>
                <c:pt idx="5" formatCode="General">
                  <c:v>29.1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3AC6-4CBD-A267-A3C44FD5F520}"/>
            </c:ext>
          </c:extLst>
        </c:ser>
        <c:ser>
          <c:idx val="2"/>
          <c:order val="2"/>
          <c:spPr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392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C6-4CBD-A267-A3C44FD5F5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Sheet1!$A$1:$F$1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Sheet1!$A$4:$F$4</c:f>
              <c:numCache>
                <c:formatCode>General</c:formatCode>
                <c:ptCount val="6"/>
                <c:pt idx="0">
                  <c:v>188.6</c:v>
                </c:pt>
                <c:pt idx="1">
                  <c:v>214.8</c:v>
                </c:pt>
                <c:pt idx="2">
                  <c:v>208.2</c:v>
                </c:pt>
                <c:pt idx="3" formatCode="0.0">
                  <c:v>212.6</c:v>
                </c:pt>
                <c:pt idx="4">
                  <c:v>237.1</c:v>
                </c:pt>
                <c:pt idx="5">
                  <c:v>262.60000000000002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3AC6-4CBD-A267-A3C44FD5F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8287488"/>
        <c:axId val="68293760"/>
      </c:barChart>
      <c:catAx>
        <c:axId val="682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3921">
            <a:solidFill>
              <a:schemeClr val="tx1"/>
            </a:solidFill>
            <a:prstDash val="solid"/>
          </a:ln>
        </c:spPr>
        <c:crossAx val="682937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8293760"/>
        <c:scaling>
          <c:orientation val="minMax"/>
          <c:max val="101.92973729999994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0440">
            <a:noFill/>
          </a:ln>
        </c:spPr>
        <c:crossAx val="68287488"/>
        <c:crosses val="autoZero"/>
        <c:crossBetween val="between"/>
      </c:valAx>
      <c:spPr>
        <a:noFill/>
        <a:ln w="27841">
          <a:noFill/>
        </a:ln>
      </c:spPr>
    </c:plotArea>
    <c:plotVisOnly val="1"/>
    <c:dispBlanksAs val="gap"/>
    <c:showDLblsOverMax val="0"/>
  </c:chart>
  <c:spPr>
    <a:solidFill>
      <a:srgbClr val="FDF2D9"/>
    </a:solidFill>
    <a:ln>
      <a:noFill/>
    </a:ln>
  </c:spPr>
  <c:txPr>
    <a:bodyPr/>
    <a:lstStyle/>
    <a:p>
      <a:pPr>
        <a:defRPr sz="131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15950253284022"/>
          <c:y val="6.4428190493820939E-2"/>
          <c:w val="0.62083333333333368"/>
          <c:h val="0.9312500000000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Заработная плата</c:v>
                </c:pt>
                <c:pt idx="1">
                  <c:v>Прочие расходы</c:v>
                </c:pt>
                <c:pt idx="2">
                  <c:v>Социальное обеспечение</c:v>
                </c:pt>
                <c:pt idx="3">
                  <c:v>Обслуживание мун. Долга</c:v>
                </c:pt>
                <c:pt idx="4">
                  <c:v>управление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252.5</c:v>
                </c:pt>
                <c:pt idx="1">
                  <c:v>46.3</c:v>
                </c:pt>
                <c:pt idx="2">
                  <c:v>118</c:v>
                </c:pt>
                <c:pt idx="3">
                  <c:v>0.4</c:v>
                </c:pt>
                <c:pt idx="4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33-47D6-A1BC-0787CB3D5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6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479778890780845E-2"/>
          <c:y val="2.7379758413448727E-2"/>
          <c:w val="0.95952180176701651"/>
          <c:h val="0.688917302839366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Управление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323100154404612E-3"/>
                  <c:y val="-9.6640708110057802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67,5 (8,0%)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17-4DEC-919E-7EB48F8F0B2B}"/>
                </c:ext>
              </c:extLst>
            </c:dLbl>
            <c:dLbl>
              <c:idx val="1"/>
              <c:layout>
                <c:manualLayout>
                  <c:x val="7.228249684461294E-3"/>
                  <c:y val="-6.961945748717980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66,7 (8,2%)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17-4DEC-919E-7EB48F8F0B2B}"/>
                </c:ext>
              </c:extLst>
            </c:dLbl>
            <c:dLbl>
              <c:idx val="2"/>
              <c:layout>
                <c:manualLayout>
                  <c:x val="1.4456499368922631E-2"/>
                  <c:y val="-6.961945748717980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71,0(9,0%)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17-4DEC-919E-7EB48F8F0B2B}"/>
                </c:ext>
              </c:extLst>
            </c:dLbl>
            <c:dLbl>
              <c:idx val="3"/>
              <c:layout>
                <c:manualLayout>
                  <c:x val="1.2273296164371755E-2"/>
                  <c:y val="-7.248053108254336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66,4 (9,5%)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17-4DEC-919E-7EB48F8F0B2B}"/>
                </c:ext>
              </c:extLst>
            </c:dLbl>
            <c:dLbl>
              <c:idx val="4"/>
              <c:layout>
                <c:manualLayout>
                  <c:x val="8.673899621353444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6,8</a:t>
                    </a:r>
                    <a:r>
                      <a:rPr lang="ru-RU" sz="1200" b="0" dirty="0" smtClean="0"/>
                      <a:t>(6%)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17-4DEC-919E-7EB48F8F0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67.5</c:v>
                </c:pt>
                <c:pt idx="1">
                  <c:v>66.7</c:v>
                </c:pt>
                <c:pt idx="2">
                  <c:v>71</c:v>
                </c:pt>
                <c:pt idx="3">
                  <c:v>66.400000000000006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17-4DEC-919E-7EB48F8F0B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Заработная плата и начисления на нее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65199495138087E-2"/>
                  <c:y val="2.3206485829059932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236,1(58%)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17-4DEC-919E-7EB48F8F0B2B}"/>
                </c:ext>
              </c:extLst>
            </c:dLbl>
            <c:dLbl>
              <c:idx val="1"/>
              <c:layout>
                <c:manualLayout>
                  <c:x val="1.15651994951380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272,2(46%)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17-4DEC-919E-7EB48F8F0B2B}"/>
                </c:ext>
              </c:extLst>
            </c:dLbl>
            <c:dLbl>
              <c:idx val="2"/>
              <c:layout>
                <c:manualLayout>
                  <c:x val="1.15651994951380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260,6(47%)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17-4DEC-919E-7EB48F8F0B2B}"/>
                </c:ext>
              </c:extLst>
            </c:dLbl>
            <c:dLbl>
              <c:idx val="3"/>
              <c:layout>
                <c:manualLayout>
                  <c:x val="1.1565199495138071E-2"/>
                  <c:y val="-6.9619457487179806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2</a:t>
                    </a:r>
                    <a:r>
                      <a:rPr lang="en-US" sz="1200" b="0" dirty="0" smtClean="0"/>
                      <a:t>5</a:t>
                    </a:r>
                    <a:r>
                      <a:rPr lang="ru-RU" sz="1200" b="0" dirty="0" smtClean="0"/>
                      <a:t>1,1(65%)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17-4DEC-919E-7EB48F8F0B2B}"/>
                </c:ext>
              </c:extLst>
            </c:dLbl>
            <c:dLbl>
              <c:idx val="4"/>
              <c:layout>
                <c:manualLayout>
                  <c:x val="1.1565199495138071E-2"/>
                  <c:y val="-6.961945748717980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47,4</a:t>
                    </a:r>
                    <a:r>
                      <a:rPr lang="ru-RU" sz="1200" b="0" dirty="0" smtClean="0"/>
                      <a:t>(44%)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17-4DEC-919E-7EB48F8F0B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217-4DEC-919E-7EB48F8F0B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127643413770268E-3"/>
                  <c:y val="1.9061808961865729E-4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/>
                      <a:t>559,5 (66,7%)</a:t>
                    </a:r>
                    <a:endParaRPr lang="en-US" sz="15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217-4DEC-919E-7EB48F8F0B2B}"/>
                </c:ext>
              </c:extLst>
            </c:dLbl>
            <c:dLbl>
              <c:idx val="1"/>
              <c:layout>
                <c:manualLayout>
                  <c:x val="-1.0326233593093491E-3"/>
                  <c:y val="2.6068260299844034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/>
                      <a:t>569,1 (69,9%)</a:t>
                    </a:r>
                    <a:endParaRPr lang="en-US" sz="15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217-4DEC-919E-7EB48F8F0B2B}"/>
                </c:ext>
              </c:extLst>
            </c:dLbl>
            <c:dLbl>
              <c:idx val="2"/>
              <c:layout>
                <c:manualLayout>
                  <c:x val="-4.6319966715717056E-3"/>
                  <c:y val="-4.7367263606935611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/>
                      <a:t>540,3 (68,5%)</a:t>
                    </a:r>
                    <a:endParaRPr lang="en-US" sz="15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217-4DEC-919E-7EB48F8F0B2B}"/>
                </c:ext>
              </c:extLst>
            </c:dLbl>
            <c:dLbl>
              <c:idx val="3"/>
              <c:layout>
                <c:manualLayout>
                  <c:x val="-1.0326233593092832E-3"/>
                  <c:y val="7.2480531082542458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/>
                      <a:t>506,9 (72,2%)</a:t>
                    </a:r>
                    <a:endParaRPr lang="en-US" sz="15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217-4DEC-919E-7EB48F8F0B2B}"/>
                </c:ext>
              </c:extLst>
            </c:dLbl>
            <c:dLbl>
              <c:idx val="4"/>
              <c:layout>
                <c:manualLayout>
                  <c:x val="1.1565199495138071E-2"/>
                  <c:y val="-4.64129716581199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smtClean="0"/>
                      <a:t>15,3</a:t>
                    </a:r>
                    <a:r>
                      <a:rPr lang="ru-RU" sz="1200" b="0" smtClean="0"/>
                      <a:t>(14%)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17-4DEC-919E-7EB48F8F0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559.5</c:v>
                </c:pt>
                <c:pt idx="1">
                  <c:v>569.1</c:v>
                </c:pt>
                <c:pt idx="2">
                  <c:v>540.29999999999995</c:v>
                </c:pt>
                <c:pt idx="3">
                  <c:v>506.9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217-4DEC-919E-7EB48F8F0B2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Муниципальный долг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217-4DEC-919E-7EB48F8F0B2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859822831476858E-3"/>
                  <c:y val="4.8320354055028892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212,8 (25,3%)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217-4DEC-919E-7EB48F8F0B2B}"/>
                </c:ext>
              </c:extLst>
            </c:dLbl>
            <c:dLbl>
              <c:idx val="1"/>
              <c:layout>
                <c:manualLayout>
                  <c:x val="7.6706329682189509E-4"/>
                  <c:y val="-2.2146573102785918E-1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178,0 (21,9%)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217-4DEC-919E-7EB48F8F0B2B}"/>
                </c:ext>
              </c:extLst>
            </c:dLbl>
            <c:dLbl>
              <c:idx val="2"/>
              <c:layout>
                <c:manualLayout>
                  <c:x val="5.8121376536393252E-3"/>
                  <c:y val="4.9273444503121957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177,9 (22,5%)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217-4DEC-919E-7EB48F8F0B2B}"/>
                </c:ext>
              </c:extLst>
            </c:dLbl>
            <c:dLbl>
              <c:idx val="3"/>
              <c:layout>
                <c:manualLayout>
                  <c:x val="4.1307768524585705E-4"/>
                  <c:y val="-2.1299003307090687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128,3 (18,3%)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4217-4DEC-919E-7EB48F8F0B2B}"/>
                </c:ext>
              </c:extLst>
            </c:dLbl>
            <c:dLbl>
              <c:idx val="4"/>
              <c:layout>
                <c:manualLayout>
                  <c:x val="1.301084943203022E-2"/>
                  <c:y val="-2.3206485829059932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smtClean="0"/>
                      <a:t>24,1</a:t>
                    </a:r>
                    <a:r>
                      <a:rPr lang="ru-RU" sz="1200" b="0" smtClean="0"/>
                      <a:t>(22%)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217-4DEC-919E-7EB48F8F0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212.8</c:v>
                </c:pt>
                <c:pt idx="1">
                  <c:v>178</c:v>
                </c:pt>
                <c:pt idx="2">
                  <c:v>177.9</c:v>
                </c:pt>
                <c:pt idx="3">
                  <c:v>128.30000000000001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217-4DEC-919E-7EB48F8F0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75611520"/>
        <c:axId val="77276288"/>
      </c:barChart>
      <c:catAx>
        <c:axId val="756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7276288"/>
        <c:crosses val="autoZero"/>
        <c:auto val="1"/>
        <c:lblAlgn val="ctr"/>
        <c:lblOffset val="100"/>
        <c:noMultiLvlLbl val="0"/>
      </c:catAx>
      <c:valAx>
        <c:axId val="77276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75611520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4936224742151933"/>
          <c:w val="1"/>
          <c:h val="0.10874647870175767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60231725665144E-2"/>
          <c:y val="2.7225943149173919E-2"/>
          <c:w val="0.98233976827433467"/>
          <c:h val="0.97277405685082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 в бюджете на социальную сферу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explosion val="12"/>
          <c:dPt>
            <c:idx val="0"/>
            <c:bubble3D val="0"/>
            <c:explosion val="8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5-478F-B6FC-9AB9F4719EFD}"/>
              </c:ext>
            </c:extLst>
          </c:dPt>
          <c:dPt>
            <c:idx val="1"/>
            <c:bubble3D val="0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2-DDF5-478F-B6FC-9AB9F4719EFD}"/>
              </c:ext>
            </c:extLst>
          </c:dPt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447.6</c:v>
                </c:pt>
                <c:pt idx="1">
                  <c:v>191.4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F5-478F-B6FC-9AB9F4719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408,3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(58,2%)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856415924398037"/>
          <c:y val="0.20943541885659428"/>
          <c:w val="0.58234856433944626"/>
          <c:h val="0.7595965313163403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32 млрд. руб ( 29%)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Др. вопросы в области образования</c:v>
                </c:pt>
                <c:pt idx="1">
                  <c:v>Дополнительное образование</c:v>
                </c:pt>
                <c:pt idx="2">
                  <c:v>Дошкольное образование</c:v>
                </c:pt>
                <c:pt idx="3">
                  <c:v>Общее образование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9.4</c:v>
                </c:pt>
                <c:pt idx="1">
                  <c:v>24.8</c:v>
                </c:pt>
                <c:pt idx="2">
                  <c:v>134.4</c:v>
                </c:pt>
                <c:pt idx="3">
                  <c:v>236.9</c:v>
                </c:pt>
                <c:pt idx="4" formatCode="General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E4-4248-9BE7-A4BFC0747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59360"/>
        <c:axId val="77373440"/>
        <c:axId val="0"/>
      </c:bar3DChart>
      <c:catAx>
        <c:axId val="77359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7373440"/>
        <c:crosses val="autoZero"/>
        <c:auto val="1"/>
        <c:lblAlgn val="ctr"/>
        <c:lblOffset val="100"/>
        <c:noMultiLvlLbl val="0"/>
      </c:catAx>
      <c:valAx>
        <c:axId val="7737344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one"/>
        <c:crossAx val="7735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65,5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(9,3%)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028766644975953"/>
          <c:y val="0.22290370514387289"/>
          <c:w val="0.44892120830111837"/>
          <c:h val="0.7406916592600828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Здравоохранение, физкультура и спорт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Другие вопросы в области культуры</c:v>
                </c:pt>
                <c:pt idx="1">
                  <c:v>Библиотеки</c:v>
                </c:pt>
                <c:pt idx="2">
                  <c:v>Дворцы 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16.899999999999999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DF-4A40-92BD-E14F1F0C5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32096"/>
        <c:axId val="77733888"/>
        <c:axId val="0"/>
      </c:bar3DChart>
      <c:catAx>
        <c:axId val="77732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7733888"/>
        <c:crosses val="autoZero"/>
        <c:auto val="1"/>
        <c:lblAlgn val="ctr"/>
        <c:lblOffset val="100"/>
        <c:noMultiLvlLbl val="0"/>
      </c:catAx>
      <c:valAx>
        <c:axId val="7773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773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17,2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(2,4%)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059106808910593"/>
          <c:y val="0.2117257522091292"/>
          <c:w val="0.51556786139937771"/>
          <c:h val="0.7444002063081891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20 222 млн. руб. (19%)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Охрана семьи и детства</c:v>
                </c:pt>
                <c:pt idx="1">
                  <c:v>Пенсионное обеспечение</c:v>
                </c:pt>
                <c:pt idx="2">
                  <c:v>Социальное обеспечение населения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13.5</c:v>
                </c:pt>
                <c:pt idx="1">
                  <c:v>0.7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74-4E85-9021-0B0046AF0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995520"/>
        <c:axId val="131997056"/>
        <c:axId val="0"/>
      </c:bar3DChart>
      <c:catAx>
        <c:axId val="131995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997056"/>
        <c:crosses val="autoZero"/>
        <c:auto val="1"/>
        <c:lblAlgn val="ctr"/>
        <c:lblOffset val="100"/>
        <c:noMultiLvlLbl val="0"/>
      </c:catAx>
      <c:valAx>
        <c:axId val="13199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199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0.11694</cdr:x>
      <cdr:y>0.29419</cdr:y>
    </cdr:from>
    <cdr:to>
      <cdr:x>0.1808</cdr:x>
      <cdr:y>0.3352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9932" y="1609961"/>
          <a:ext cx="567825" cy="224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0.13976</cdr:x>
      <cdr:y>0.27439</cdr:y>
    </cdr:from>
    <cdr:to>
      <cdr:x>0.50906</cdr:x>
      <cdr:y>0.77832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0185" y="553019"/>
          <a:ext cx="1057420" cy="1015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ШКОЛЫ</a:t>
          </a:r>
        </a:p>
        <a:p xmlns:a="http://schemas.openxmlformats.org/drawingml/2006/main">
          <a:pPr algn="ctr"/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з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аработная 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плата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146,3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млн рублей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ea typeface="Tahoma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0.48252</cdr:x>
      <cdr:y>0.08531</cdr:y>
    </cdr:from>
    <cdr:to>
      <cdr:x>1</cdr:x>
      <cdr:y>0.58924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81604" y="171944"/>
          <a:ext cx="1481705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ДЕТСКИЕ </a:t>
          </a:r>
          <a:endParaRPr lang="en-US" sz="1200" b="1" dirty="0" smtClean="0">
            <a:solidFill>
              <a:schemeClr val="tx1"/>
            </a:solidFill>
            <a:latin typeface="Arial" panose="020B0604020202020204" pitchFamily="34" charset="0"/>
            <a:ea typeface="Tahoma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САДЫ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заработная плата</a:t>
          </a:r>
          <a:endParaRPr lang="ru-RU" sz="700" dirty="0">
            <a:solidFill>
              <a:schemeClr val="tx1"/>
            </a:solidFill>
            <a:latin typeface="Arial" panose="020B0604020202020204" pitchFamily="34" charset="0"/>
            <a:ea typeface="Tahoma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54,0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млн рублей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ea typeface="Tahoma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0.15484</cdr:x>
      <cdr:y>0.31394</cdr:y>
    </cdr:from>
    <cdr:to>
      <cdr:x>0.30968</cdr:x>
      <cdr:y>0.60373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1296144" y="1716186"/>
          <a:ext cx="1296144" cy="158415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0.12903</cdr:x>
      <cdr:y>0.18221</cdr:y>
    </cdr:from>
    <cdr:to>
      <cdr:x>0.36989</cdr:x>
      <cdr:y>0.19539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080120" y="996084"/>
          <a:ext cx="2016224" cy="720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0.33548</cdr:x>
      <cdr:y>0.09001</cdr:y>
    </cdr:from>
    <cdr:to>
      <cdr:x>0.3957</cdr:x>
      <cdr:y>0.12953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808312" y="492050"/>
          <a:ext cx="50405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0.23226</cdr:x>
      <cdr:y>0.70911</cdr:y>
    </cdr:from>
    <cdr:to>
      <cdr:x>0.32688</cdr:x>
      <cdr:y>0.78815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1944216" y="3876426"/>
          <a:ext cx="792088" cy="432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0.12903</cdr:x>
      <cdr:y>0.27442</cdr:y>
    </cdr:from>
    <cdr:to>
      <cdr:x>0.30108</cdr:x>
      <cdr:y>0.45884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1080120" y="1500162"/>
          <a:ext cx="1440160" cy="10081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0.46452</cdr:x>
      <cdr:y>0.24808</cdr:y>
    </cdr:from>
    <cdr:to>
      <cdr:x>0.7828</cdr:x>
      <cdr:y>0.26125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 flipV="1">
          <a:off x="3888432" y="1356146"/>
          <a:ext cx="2664296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0.66231</cdr:x>
      <cdr:y>0.53511</cdr:y>
    </cdr:from>
    <cdr:to>
      <cdr:x>0.83435</cdr:x>
      <cdr:y>0.6262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544136" y="2925255"/>
          <a:ext cx="1440159" cy="49795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0.44731</cdr:x>
      <cdr:y>0.05049</cdr:y>
    </cdr:from>
    <cdr:to>
      <cdr:x>0.74839</cdr:x>
      <cdr:y>0.15587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3744416" y="276026"/>
          <a:ext cx="2520280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0.24808</cdr:y>
    </cdr:from>
    <cdr:to>
      <cdr:x>0.16942</cdr:x>
      <cdr:y>0.41932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56155"/>
          <a:ext cx="1457778" cy="936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Налоги на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имущество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29,1 </a:t>
          </a:r>
          <a:r>
            <a:rPr lang="ru-RU" sz="1400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.; </a:t>
          </a:r>
        </a:p>
        <a:p xmlns:a="http://schemas.openxmlformats.org/drawingml/2006/main"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4,1%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0.12903</cdr:x>
      <cdr:y>0.20856</cdr:y>
    </cdr:from>
    <cdr:to>
      <cdr:x>0.3395</cdr:x>
      <cdr:y>0.32711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080120" y="1140122"/>
          <a:ext cx="1761802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0.21628</cdr:x>
      <cdr:y>0.38636</cdr:y>
    </cdr:from>
    <cdr:to>
      <cdr:x>0.29415</cdr:x>
      <cdr:y>0.46893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1800200" y="1296144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86,7</a:t>
          </a:r>
          <a:r>
            <a:rPr lang="ru-RU" sz="1200" dirty="0" smtClean="0">
              <a:solidFill>
                <a:sysClr val="window" lastClr="FFFFFF"/>
              </a:solidFill>
            </a:rPr>
            <a:t>%</a:t>
          </a:r>
          <a:endParaRPr lang="ru-RU" sz="12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0.38066</cdr:x>
      <cdr:y>0.38636</cdr:y>
    </cdr:from>
    <cdr:to>
      <cdr:x>0.45852</cdr:x>
      <cdr:y>0.46893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3168352" y="1296144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86,9%</a:t>
          </a:r>
          <a:endParaRPr lang="ru-RU" sz="1200" dirty="0">
            <a:solidFill>
              <a:sysClr val="window" lastClr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0.54503</cdr:x>
      <cdr:y>0.40782</cdr:y>
    </cdr:from>
    <cdr:to>
      <cdr:x>0.6229</cdr:x>
      <cdr:y>0.49039</cdr:y>
    </cdr:to>
    <cdr:sp macro="" textlink="">
      <cdr:nvSpPr>
        <cdr:cNvPr id="4" name="TextBox 59"/>
        <cdr:cNvSpPr txBox="1"/>
      </cdr:nvSpPr>
      <cdr:spPr>
        <a:xfrm xmlns:a="http://schemas.openxmlformats.org/drawingml/2006/main">
          <a:off x="4536504" y="1368152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85,3%</a:t>
          </a:r>
          <a:endParaRPr lang="ru-RU" sz="1200" dirty="0">
            <a:solidFill>
              <a:sysClr val="window" lastClr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0.70941</cdr:x>
      <cdr:y>0.38636</cdr:y>
    </cdr:from>
    <cdr:to>
      <cdr:x>0.78727</cdr:x>
      <cdr:y>0.46893</cdr:y>
    </cdr:to>
    <cdr:sp macro="" textlink="">
      <cdr:nvSpPr>
        <cdr:cNvPr id="5" name="TextBox 59"/>
        <cdr:cNvSpPr txBox="1"/>
      </cdr:nvSpPr>
      <cdr:spPr>
        <a:xfrm xmlns:a="http://schemas.openxmlformats.org/drawingml/2006/main">
          <a:off x="5904656" y="1296144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ndara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84,3%</a:t>
          </a:r>
          <a:endParaRPr lang="ru-RU" sz="1200" dirty="0">
            <a:solidFill>
              <a:sysClr val="window" lastClr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0.0574</cdr:x>
      <cdr:y>0.216</cdr:y>
    </cdr:from>
    <cdr:to>
      <cdr:x>0.12977</cdr:x>
      <cdr:y>0.33005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7787" y="724644"/>
          <a:ext cx="602333" cy="382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0.05976</cdr:x>
      <cdr:y>0.72732</cdr:y>
    </cdr:from>
    <cdr:to>
      <cdr:x>0.21621</cdr:x>
      <cdr:y>0.94527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960440"/>
          <a:ext cx="1319639" cy="1186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Заработная плата</a:t>
          </a:r>
        </a:p>
        <a:p xmlns:a="http://schemas.openxmlformats.org/drawingml/2006/main">
          <a:pPr algn="ctr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и начисления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403,7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млн руб.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57,5%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0.04327</cdr:x>
      <cdr:y>0.06017</cdr:y>
    </cdr:from>
    <cdr:to>
      <cdr:x>0.17171</cdr:x>
      <cdr:y>0.23208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016" y="327641"/>
          <a:ext cx="1083377" cy="936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Прочие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расходы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123,0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млн руб.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17,6%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0.73418</cdr:x>
      <cdr:y>0.03967</cdr:y>
    </cdr:from>
    <cdr:to>
      <cdr:x>0.83537</cdr:x>
      <cdr:y>0.19525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216024"/>
          <a:ext cx="853526" cy="847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166,6млн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руб.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23,7  %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0.84575</cdr:x>
      <cdr:y>0.16596</cdr:y>
    </cdr:from>
    <cdr:to>
      <cdr:x>0.95673</cdr:x>
      <cdr:y>0.38162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33768" y="903705"/>
          <a:ext cx="936103" cy="1174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Обслуживание </a:t>
          </a:r>
        </a:p>
        <a:p xmlns:a="http://schemas.openxmlformats.org/drawingml/2006/main">
          <a:pPr algn="ctr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униципального</a:t>
          </a:r>
        </a:p>
        <a:p xmlns:a="http://schemas.openxmlformats.org/drawingml/2006/main">
          <a:pPr algn="ct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долга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0,003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руб.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0,001%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0.84516</cdr:x>
      <cdr:y>0.53584</cdr:y>
    </cdr:from>
    <cdr:to>
      <cdr:x>0.97196</cdr:x>
      <cdr:y>0.70088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28830" y="2917769"/>
          <a:ext cx="1069544" cy="898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8,2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млн руб.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1,2%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0.14343</cdr:x>
      <cdr:y>0.55134</cdr:y>
    </cdr:from>
    <cdr:to>
      <cdr:x>0.24462</cdr:x>
      <cdr:y>0.70692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6144" y="32403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0.16734</cdr:x>
      <cdr:y>0.53909</cdr:y>
    </cdr:from>
    <cdr:to>
      <cdr:x>0.26853</cdr:x>
      <cdr:y>0.69467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12168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0.81954</cdr:x>
      <cdr:y>0.47607</cdr:y>
    </cdr:from>
    <cdr:to>
      <cdr:x>0.89638</cdr:x>
      <cdr:y>0.53584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 flipV="1">
          <a:off x="6912768" y="2592288"/>
          <a:ext cx="648072" cy="3254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0.19694</cdr:x>
      <cdr:y>0.13951</cdr:y>
    </cdr:from>
    <cdr:to>
      <cdr:x>0.3244</cdr:x>
      <cdr:y>0.18514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1661160" y="759689"/>
          <a:ext cx="1075118" cy="2484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0.14513</cdr:x>
      <cdr:y>0.67443</cdr:y>
    </cdr:from>
    <cdr:to>
      <cdr:x>0.2305</cdr:x>
      <cdr:y>0.73019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1224136" y="3672408"/>
          <a:ext cx="720080" cy="3036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0.81954</cdr:x>
      <cdr:y>0.36432</cdr:y>
    </cdr:from>
    <cdr:to>
      <cdr:x>0.88843</cdr:x>
      <cdr:y>0.45015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6912730" y="1983825"/>
          <a:ext cx="581078" cy="46734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0.68322</cdr:x>
      <cdr:y>0.0853</cdr:y>
    </cdr:from>
    <cdr:to>
      <cdr:x>0.7145</cdr:x>
      <cdr:y>0.13819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H="1">
          <a:off x="5762902" y="464477"/>
          <a:ext cx="263843" cy="28799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0.11224</cdr:x>
      <cdr:y>0.13638</cdr:y>
    </cdr:from>
    <cdr:to>
      <cdr:x>0.20408</cdr:x>
      <cdr:y>0.21857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53" y="716869"/>
          <a:ext cx="64810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0.34694</cdr:x>
      <cdr:y>0.02721</cdr:y>
    </cdr:from>
    <cdr:to>
      <cdr:x>0.44898</cdr:x>
      <cdr:y>0.082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8272" y="143008"/>
          <a:ext cx="720081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813,8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0.57143</cdr:x>
      <cdr:y>0.04893</cdr:y>
    </cdr:from>
    <cdr:to>
      <cdr:x>0.67551</cdr:x>
      <cdr:y>0.10959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32448" y="257204"/>
          <a:ext cx="734470" cy="318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789,2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0.81633</cdr:x>
      <cdr:y>0.11354</cdr:y>
    </cdr:from>
    <cdr:to>
      <cdr:x>0.92042</cdr:x>
      <cdr:y>0.16834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60664" y="596838"/>
          <a:ext cx="73454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701,5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0.45763</cdr:x>
      <cdr:y>0.63718</cdr:y>
    </cdr:from>
    <cdr:to>
      <cdr:x>0.67286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1728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0.28814</cdr:x>
      <cdr:y>0.17143</cdr:y>
    </cdr:from>
    <cdr:to>
      <cdr:x>0.55421</cdr:x>
      <cdr:y>0.37143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432048"/>
          <a:ext cx="11304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0.15737</cdr:x>
      <cdr:y>0.08571</cdr:y>
    </cdr:from>
    <cdr:to>
      <cdr:x>0.45735</cdr:x>
      <cdr:y>0.42856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8595" y="216024"/>
          <a:ext cx="1274456" cy="864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Иные расходы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210,5  млн. руб. 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30,0%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0.40678</cdr:x>
      <cdr:y>0.4</cdr:y>
    </cdr:from>
    <cdr:to>
      <cdr:x>0.89831</cdr:x>
      <cdr:y>0.76282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08980" y="1008112"/>
          <a:ext cx="254835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Расходы на социальную сферу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491,0 млн. руб.</a:t>
          </a:r>
        </a:p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70,0%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0.77456</cdr:x>
      <cdr:y>0.42018</cdr:y>
    </cdr:from>
    <cdr:to>
      <cdr:x>1</cdr:x>
      <cdr:y>0.701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1368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0.87227</cdr:x>
      <cdr:y>0.38462</cdr:y>
    </cdr:from>
    <cdr:to>
      <cdr:x>0.97754</cdr:x>
      <cdr:y>0.51282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6464" y="1080120"/>
          <a:ext cx="504035" cy="36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236,9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0.67676</cdr:x>
      <cdr:y>0.53846</cdr:y>
    </cdr:from>
    <cdr:to>
      <cdr:x>0.79707</cdr:x>
      <cdr:y>0.64103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40360" y="1512168"/>
          <a:ext cx="576048" cy="288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134,4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0.49629</cdr:x>
      <cdr:y>0.66667</cdr:y>
    </cdr:from>
    <cdr:to>
      <cdr:x>0.60156</cdr:x>
      <cdr:y>0.79487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76264" y="1872208"/>
          <a:ext cx="504035" cy="36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24,8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0.48125</cdr:x>
      <cdr:y>0.82051</cdr:y>
    </cdr:from>
    <cdr:to>
      <cdr:x>0.59037</cdr:x>
      <cdr:y>0.92255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04256" y="2304256"/>
          <a:ext cx="522470" cy="286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9,4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0.89231</cdr:x>
      <cdr:y>0.32849</cdr:y>
    </cdr:from>
    <cdr:to>
      <cdr:x>0.98462</cdr:x>
      <cdr:y>0.43105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1008123"/>
          <a:ext cx="432048" cy="314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45,0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0.69231</cdr:x>
      <cdr:y>0.56312</cdr:y>
    </cdr:from>
    <cdr:to>
      <cdr:x>0.8</cdr:x>
      <cdr:y>0.65796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0360" y="1728193"/>
          <a:ext cx="504056" cy="291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16,9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0.58462</cdr:x>
      <cdr:y>0.70205</cdr:y>
    </cdr:from>
    <cdr:to>
      <cdr:x>0.77998</cdr:x>
      <cdr:y>0.86814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2154560"/>
          <a:ext cx="914400" cy="50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0.58462</cdr:x>
      <cdr:y>0.77429</cdr:y>
    </cdr:from>
    <cdr:to>
      <cdr:x>0.77998</cdr:x>
      <cdr:y>0.86999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6304" y="2376264"/>
          <a:ext cx="914386" cy="2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3,6</a:t>
          </a:r>
        </a:p>
        <a:p xmlns:a="http://schemas.openxmlformats.org/drawingml/2006/main"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0.66018</cdr:x>
      <cdr:y>0.3316</cdr:y>
    </cdr:from>
    <cdr:to>
      <cdr:x>0.80332</cdr:x>
      <cdr:y>0.42206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25296" y="1008112"/>
          <a:ext cx="590899" cy="275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,0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0.55552</cdr:x>
      <cdr:y>0.54478</cdr:y>
    </cdr:from>
    <cdr:to>
      <cdr:x>0.73374</cdr:x>
      <cdr:y>0.65786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93248" y="1656184"/>
          <a:ext cx="735713" cy="343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0,7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0.81717</cdr:x>
      <cdr:y>0.75795</cdr:y>
    </cdr:from>
    <cdr:to>
      <cdr:x>0.97416</cdr:x>
      <cdr:y>0.87638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73368" y="2304252"/>
          <a:ext cx="648081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3,5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5364-B19A-444D-8088-86F5D5BFB1E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F9D2-FEA7-492D-A6CE-B22CF593F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26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0D64-30F2-4AB7-9429-EF111170A5CF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B93F4-D869-43FF-A67B-2773E6422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04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93F4-D869-43FF-A67B-2773E6422A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Ответственный исполнитель: Петухова Г.Е.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9645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770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Ответственный исполнитель: Подковыров В.Е. + Сидоренко С.А.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913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Ответственный исполнитель: Подковыров В.Е. + Сидоренко С.А.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1894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Ответственный исполнитель: Подковыров В.Е. + Сидоренко С.А.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873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Ответственный исполнитель: Подковыров В.Е. + Сидоренко С.А.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662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Ответственный исполнитель: Хужеев Р.А.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7902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Ответственный исполнитель: Сидоренко С.А.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70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93F4-D869-43FF-A67B-2773E6422A1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93F4-D869-43FF-A67B-2773E6422A1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 userDrawn="1"/>
        </p:nvSpPr>
        <p:spPr bwMode="auto">
          <a:xfrm>
            <a:off x="1835696" y="28255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800" dirty="0" smtClean="0">
                <a:latin typeface="Calibri" pitchFamily="34" charset="0"/>
              </a:rPr>
              <a:t> </a:t>
            </a:r>
            <a:endParaRPr lang="ru-RU" sz="1800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DD3956-B6DF-418C-80DE-61770F82A9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1143430" y="620688"/>
            <a:ext cx="5256213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verfin@yandex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image" Target="../media/image8.jpeg"/><Relationship Id="rId68" Type="http://schemas.openxmlformats.org/officeDocument/2006/relationships/image" Target="../media/image13.jpeg"/><Relationship Id="rId7" Type="http://schemas.openxmlformats.org/officeDocument/2006/relationships/tags" Target="../tags/tag7.xml"/><Relationship Id="rId71" Type="http://schemas.openxmlformats.org/officeDocument/2006/relationships/image" Target="../media/image16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slideLayout" Target="../slideLayouts/slideLayout7.xml"/><Relationship Id="rId66" Type="http://schemas.openxmlformats.org/officeDocument/2006/relationships/image" Target="../media/image11.jpeg"/><Relationship Id="rId74" Type="http://schemas.openxmlformats.org/officeDocument/2006/relationships/image" Target="../media/image19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image" Target="../media/image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5.emf"/><Relationship Id="rId65" Type="http://schemas.openxmlformats.org/officeDocument/2006/relationships/image" Target="../media/image10.jpeg"/><Relationship Id="rId73" Type="http://schemas.openxmlformats.org/officeDocument/2006/relationships/image" Target="../media/image18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image" Target="../media/image9.jpeg"/><Relationship Id="rId69" Type="http://schemas.openxmlformats.org/officeDocument/2006/relationships/image" Target="../media/image14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image" Target="../media/image17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oleObject" Target="../embeddings/oleObject1.bin"/><Relationship Id="rId67" Type="http://schemas.openxmlformats.org/officeDocument/2006/relationships/image" Target="../media/image12.jpe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image" Target="../media/image7.jpeg"/><Relationship Id="rId70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image" Target="../media/image24.jpeg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hyperlink" Target="http://yandex.ru/images/search?img_url=http://img.rufox.ru/files/big2/547696.jpg&amp;uinfo=sw-1920-sh-1080-ww-1903-wh-950-pd-1-wp-16x9_1920x1080&amp;_=1416797827570&amp;viewport=wide&amp;p=6&amp;text=%D1%81%D0%BF%D0%BE%D1%80%D1%82%20%D0%B8%D1%80%D0%BA%D1%83%D1%82%D1%81%D0%BA%D0%BE%D0%B9%20%D0%BE%D0%B1%D0%BB%D0%B0%D1%81%D1%82%D0%B8%20%D0%B2%20%D0%BA%D0%B0%D1%80%D1%82%D0%B8%D0%BD%D0%BA%D0%B0%D1%85&amp;pos=187&amp;rpt=simage&amp;pin=1" TargetMode="External"/><Relationship Id="rId42" Type="http://schemas.openxmlformats.org/officeDocument/2006/relationships/hyperlink" Target="http://yandex.ru/images/search?img_url=http://news.mail.ru/prev670x400/pic/ca/e7/150582_source.jpg&amp;uinfo=sw-1920-sh-1080-ww-1903-wh-950-pd-1-wp-16x9_1920x1080&amp;_=1416798501887&amp;viewport=wide&amp;p=2&amp;text=%D0%B6%D0%B8%D0%BB%D0%B8%D1%89%D0%BD%D0%BE-%D0%BA%D0%BE%D0%BC%D0%BC%D1%83%D0%BD%D0%B0%D0%BB%D1%8C%D0%BD%D0%BE%D0%B5%20%D1%85%D0%BE%D0%B7%D1%8F%D0%B9%D1%81%D1%82%D0%B2%D0%BE%20%D0%B8%D1%80%D0%BA%D1%83%D1%82%D1%81%D0%BA%D0%BE%D0%B9%20%D0%BE%D0%B1%D0%BB%D0%B0%D1%81%D1%82%D0%B8%20%D0%B2%20%D0%BA%D0%B0%D1%80%D1%82%D0%B8%D0%BD%D0%BA%D0%B0%D1%85&amp;pos=70&amp;rpt=simage&amp;pin=1" TargetMode="Externa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image" Target="../media/image21.jpeg"/><Relationship Id="rId38" Type="http://schemas.openxmlformats.org/officeDocument/2006/relationships/hyperlink" Target="http://yandex.ru/images/search?img_url=http://image.zn.ua/media/images/300x200/Mar2011/32183.jpg&amp;uinfo=sw-1920-sh-1080-ww-1903-wh-950-pd-1-wp-16x9_1920x1080&amp;_=1416798297822&amp;viewport=wide&amp;p=7&amp;text=%D0%BD%D0%B0%D1%86%D0%B8%D0%BE%D0%BD%D0%B0%D0%BB%D1%8C%D0%BD%D0%B0%D1%8F%20%D1%8D%D0%BA%D0%BE%D0%BD%D0%BE%D0%BC%D0%B8%D0%BA%D0%B0%20%D0%B8%D1%80%D0%BA%D1%83%D1%82%D1%81%D0%BA%D0%BE%D0%B9%20%D0%BE%D0%B1%D0%BB%D0%B0%D1%81%D1%82%D0%B8%20%D0%B2%20%D0%BA%D0%B0%D1%80%D1%82%D0%B8%D0%BD%D0%BA%D0%B0%D1%85&amp;pos=229&amp;rpt=simage&amp;pin=1" TargetMode="Externa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image" Target="../media/image5.emf"/><Relationship Id="rId41" Type="http://schemas.openxmlformats.org/officeDocument/2006/relationships/image" Target="../media/image25.jpeg"/><Relationship Id="rId1" Type="http://schemas.openxmlformats.org/officeDocument/2006/relationships/vmlDrawing" Target="../drawings/vmlDrawing2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hyperlink" Target="http://yandex.ru/images/search?img_url=http://novos.mk.ru/upload/iblock_mk/475/38/fd/35/DETAIL_PICTURE_551889.jpg&amp;uinfo=sw-1920-sh-1080-ww-1903-wh-950-pd-1-wp-16x9_1920x1080&amp;_=1416797649386&amp;viewport=wide&amp;p=4&amp;text=%D0%BE%D1%84%D0%B8%D1%86%D0%B8%D0%B0%D0%BB%D1%8C%D0%BD%D1%8B%D0%B9%20%D1%81%D0%B0%D0%B9%D1%82%20%D0%BC%D0%B8%D0%BD%D0%B8%D1%81%D1%82%D0%B5%D1%80%D1%81%D1%82%D0%B2%D0%B0%20%D1%81%D0%BE%D1%86%D0%B8%D0%B0%D0%BB%D1%8C%D0%BD%D0%BE%D0%B9%20%D0%BF%D0%BE%D0%BB%D0%B8%D1%82%D0%B8%D0%BA%D0%B8%20%D0%B8%D1%80%D0%BA%D1%83%D1%82%D1%81%D0%BA%D0%BE%D0%B9%20%D0%BE%D0%B1%D0%BB%D0%B0%D1%81%D1%82%D0%B8%20%D0%B2%20%D0%BA%D0%B0%D1%80%D1%82%D0%B8%D0%BD%D0%BA%D0%B0%D1%85&amp;pos=130&amp;rpt=simage&amp;pin=1" TargetMode="External"/><Relationship Id="rId37" Type="http://schemas.openxmlformats.org/officeDocument/2006/relationships/image" Target="../media/image23.jpeg"/><Relationship Id="rId40" Type="http://schemas.openxmlformats.org/officeDocument/2006/relationships/hyperlink" Target="http://yandex.ru/images/search?img_url=http://wap.mplaza.ru/parser/images/b4bc56eb58adfa458afa09d039194a3c.jpg&amp;uinfo=sw-1920-sh-1080-ww-1903-wh-950-pd-1-wp-16x9_1920x1080&amp;_=1416798304031&amp;viewport=wide&amp;p=8&amp;text=%D0%BD%D0%B0%D1%86%D0%B8%D0%BE%D0%BD%D0%B0%D0%BB%D1%8C%D0%BD%D0%B0%D1%8F%20%D1%8D%D0%BA%D0%BE%D0%BD%D0%BE%D0%BC%D0%B8%D0%BA%D0%B0%20%D0%B8%D1%80%D0%BA%D1%83%D1%82%D1%81%D0%BA%D0%BE%D0%B9%20%D0%BE%D0%B1%D0%BB%D0%B0%D1%81%D1%82%D0%B8%20%D0%B2%20%D0%BA%D0%B0%D1%80%D1%82%D0%B8%D0%BD%D0%BA%D0%B0%D1%85&amp;pos=261&amp;rpt=simage&amp;pin=1" TargetMode="External"/><Relationship Id="rId45" Type="http://schemas.openxmlformats.org/officeDocument/2006/relationships/image" Target="../media/image28.jpe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oleObject" Target="../embeddings/oleObject2.bin"/><Relationship Id="rId36" Type="http://schemas.openxmlformats.org/officeDocument/2006/relationships/hyperlink" Target="http://yandex.ru/images/search?img_url=http://uralpolit.ru/sites/fedpress/files/imagecache/blog_120x86/ryabowall/news/irkutskaya.jpg&amp;uinfo=sw-1920-sh-1080-ww-1903-wh-950-pd-1-wp-16x9_1920x1080&amp;_=1416798069542&amp;viewport=wide&amp;p=3&amp;text=%D0%BE%D0%B1%D1%89%D0%B5%D0%B3%D0%BE%D1%81%D1%83%D0%B4%D0%B0%D1%80%D1%81%D1%82%D0%B2%D0%B5%D0%BD%D0%BD%D1%8B%D0%B5%20%D1%80%D0%B0%D1%81%D1%85%D0%BE%D0%B4%D1%8B%20%D0%B8%D1%80%D0%BA%D1%83%D1%82%D1%81%D0%BA%D0%BE%D0%B9%20%D0%BE%D0%B1%D0%BB%D0%B0%D1%81%D1%82%D0%B8%20%D0%B2%20%D0%BA%D0%B0%D1%80%D1%82%D0%B8%D0%BD%D0%BA%D0%B0%D1%85&amp;pos=90&amp;rpt=simage&amp;pin=1" TargetMode="Externa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20.jpeg"/><Relationship Id="rId44" Type="http://schemas.openxmlformats.org/officeDocument/2006/relationships/image" Target="../media/image27.jpe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slideLayout" Target="../slideLayouts/slideLayout7.xml"/><Relationship Id="rId30" Type="http://schemas.openxmlformats.org/officeDocument/2006/relationships/hyperlink" Target="http://yandex.ru/images/search?source=wiz&amp;img_url=http://moikompas.ru/img/compas/2008-07-05/irkutsk/79283498.jpg&amp;uinfo=sw-1920-sh-1080-ww-1903-wh-950-pd-1-wp-16x9_1920x1080&amp;_=1416797010481&amp;viewport=wide&amp;p=1&amp;text=%D0%BA%D1%83%D0%BB%D1%8C%D1%82%D1%83%D1%80%D0%B0%20%D0%B8%D1%80%D0%BA%D1%83%D1%82%D1%81%D0%BA%D0%BE%D0%B9%20%D0%BE%D0%B1%D0%BB%D0%B0%D1%81%D1%82%D0%B8%20%D0%B2%20%D0%BA%D0%B0%D1%80%D1%82%D0%B8%D0%BD%D0%BA%D0%B0%D1%85&amp;noreask=1&amp;pos=41&amp;rpt=simage&amp;lr=63&amp;pin=1" TargetMode="External"/><Relationship Id="rId35" Type="http://schemas.openxmlformats.org/officeDocument/2006/relationships/image" Target="../media/image22.jpeg"/><Relationship Id="rId43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tags" Target="../tags/tag125.xml"/><Relationship Id="rId47" Type="http://schemas.openxmlformats.org/officeDocument/2006/relationships/tags" Target="../tags/tag130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46" Type="http://schemas.openxmlformats.org/officeDocument/2006/relationships/tags" Target="../tags/tag129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41" Type="http://schemas.openxmlformats.org/officeDocument/2006/relationships/tags" Target="../tags/tag124.xml"/><Relationship Id="rId54" Type="http://schemas.openxmlformats.org/officeDocument/2006/relationships/chart" Target="../charts/chart3.xml"/><Relationship Id="rId1" Type="http://schemas.openxmlformats.org/officeDocument/2006/relationships/vmlDrawing" Target="../drawings/vmlDrawing3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45" Type="http://schemas.openxmlformats.org/officeDocument/2006/relationships/tags" Target="../tags/tag128.xml"/><Relationship Id="rId53" Type="http://schemas.openxmlformats.org/officeDocument/2006/relationships/image" Target="../media/image5.emf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49" Type="http://schemas.openxmlformats.org/officeDocument/2006/relationships/tags" Target="../tags/tag132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52" Type="http://schemas.openxmlformats.org/officeDocument/2006/relationships/oleObject" Target="../embeddings/oleObject3.bin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Relationship Id="rId48" Type="http://schemas.openxmlformats.org/officeDocument/2006/relationships/tags" Target="../tags/tag131.xml"/><Relationship Id="rId8" Type="http://schemas.openxmlformats.org/officeDocument/2006/relationships/tags" Target="../tags/tag91.xml"/><Relationship Id="rId51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51520" y="2798930"/>
            <a:ext cx="8712968" cy="34932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8000"/>
                </a:schemeClr>
              </a:gs>
              <a:gs pos="7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6000"/>
              </a:srgb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О проекте бюджета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Лихославльского муниципального округа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на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2022 год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и плановый период 2023 и 2024 года»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8024" y="2606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 Администрация Лихославльского   муниципального  округа 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5842" name="Picture 2" descr="Coat of Arms of Likhoslavl (Tver 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1152128" cy="1451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4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5310039"/>
              </p:ext>
            </p:extLst>
          </p:nvPr>
        </p:nvGraphicFramePr>
        <p:xfrm>
          <a:off x="534576" y="1085135"/>
          <a:ext cx="843488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036" name="TextBox 16"/>
          <p:cNvSpPr txBox="1">
            <a:spLocks noChangeArrowheads="1"/>
          </p:cNvSpPr>
          <p:nvPr/>
        </p:nvSpPr>
        <p:spPr bwMode="auto">
          <a:xfrm>
            <a:off x="323528" y="188640"/>
            <a:ext cx="85353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Структура расходов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бюджета </a:t>
            </a:r>
            <a:r>
              <a:rPr lang="ru-RU" sz="2800" dirty="0" err="1" smtClean="0">
                <a:solidFill>
                  <a:schemeClr val="bg1"/>
                </a:solidFill>
                <a:latin typeface="Calibri" pitchFamily="34" charset="0"/>
              </a:rPr>
              <a:t>Лихославльского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муниципального округа на 2022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3888" y="3501008"/>
            <a:ext cx="2664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701,5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1545215"/>
              </p:ext>
            </p:extLst>
          </p:nvPr>
        </p:nvGraphicFramePr>
        <p:xfrm>
          <a:off x="827584" y="1412776"/>
          <a:ext cx="70567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396552" y="179836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Динамика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расходов бюджета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Лихославльского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 муниципального округа 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9830" y="1031963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млн. руб.</a:t>
            </a:r>
            <a:endParaRPr lang="ru-RU" sz="1600" dirty="0"/>
          </a:p>
        </p:txBody>
      </p:sp>
      <p:sp>
        <p:nvSpPr>
          <p:cNvPr id="6" name="TextBox 1"/>
          <p:cNvSpPr txBox="1"/>
          <p:nvPr/>
        </p:nvSpPr>
        <p:spPr>
          <a:xfrm>
            <a:off x="1547662" y="1484784"/>
            <a:ext cx="720081" cy="1851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839,8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64081547"/>
              </p:ext>
            </p:extLst>
          </p:nvPr>
        </p:nvGraphicFramePr>
        <p:xfrm>
          <a:off x="179512" y="1268760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46297957"/>
              </p:ext>
            </p:extLst>
          </p:nvPr>
        </p:nvGraphicFramePr>
        <p:xfrm>
          <a:off x="4342546" y="1153354"/>
          <a:ext cx="47880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9183069"/>
              </p:ext>
            </p:extLst>
          </p:nvPr>
        </p:nvGraphicFramePr>
        <p:xfrm>
          <a:off x="107504" y="3789040"/>
          <a:ext cx="468052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20814488"/>
              </p:ext>
            </p:extLst>
          </p:nvPr>
        </p:nvGraphicFramePr>
        <p:xfrm>
          <a:off x="5015056" y="3789040"/>
          <a:ext cx="4128120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11663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Бюджет Лихославльского муниципального округа на 2022 год – социальный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бюджет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372200" y="1844824"/>
            <a:ext cx="504057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2,8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Niggadyai\Desktop\апка\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771800" y="4449689"/>
            <a:ext cx="2423247" cy="14372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43" name="Picture 19" descr="C:\Users\Niggadyai\Desktop\апка\vNI9e6ViQW-800x60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4907" y="4768062"/>
            <a:ext cx="2291837" cy="17175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C:\Users\Niggadyai\Desktop\апка\025147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475656" y="4045971"/>
            <a:ext cx="1660178" cy="1350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3" name="Picture 9" descr="C:\Users\Niggadyai\Desktop\апка\_206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379585" y="4557659"/>
            <a:ext cx="1693899" cy="14599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9" name="Picture 15" descr="C:\Users\Niggadyai\Desktop\апка\image56773067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793104" y="5255608"/>
            <a:ext cx="2586481" cy="15509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9" name="Picture 5" descr="C:\Users\Niggadyai\Desktop\апка\familysunset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434474" y="4221088"/>
            <a:ext cx="1567217" cy="11751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8" name="Picture 14" descr="C:\Users\Niggadyai\Desktop\апка\bc04f87b1442e82a9d7828879f80552b_M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7379585" y="3305072"/>
            <a:ext cx="1666941" cy="12525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Niggadyai\Desktop\апка\444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7237280" y="2215416"/>
            <a:ext cx="1836204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C:\Users\Niggadyai\Desktop\апка\invest.jp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6948264" y="1137596"/>
            <a:ext cx="1740638" cy="1306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1" name="Picture 7" descr="C:\Users\Niggadyai\Desktop\апка\ihk5lqnflg4m-wgymgxdba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5382708" y="1357612"/>
            <a:ext cx="1854572" cy="12322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4" name="Picture 10" descr="C:\Users\Niggadyai\Desktop\апка\18630.jpg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47915" y="3343535"/>
            <a:ext cx="1664924" cy="14161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41" name="Picture 17" descr="C:\Users\Niggadyai\Desktop\апка\o-3202.jpg"/>
          <p:cNvPicPr>
            <a:picLocks noChangeAspect="1" noChangeArrowheads="1"/>
          </p:cNvPicPr>
          <p:nvPr/>
        </p:nvPicPr>
        <p:blipFill>
          <a:blip r:embed="rId14" cstate="print">
            <a:extLst/>
          </a:blip>
          <a:srcRect/>
          <a:stretch>
            <a:fillRect/>
          </a:stretch>
        </p:blipFill>
        <p:spPr bwMode="auto">
          <a:xfrm>
            <a:off x="505450" y="1154802"/>
            <a:ext cx="2020532" cy="13464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C:\Users\Niggadyai\Desktop\апка\igri-11315908938_c093aa80e4e03f80297f0059abe4c2a7.jpg"/>
          <p:cNvPicPr>
            <a:picLocks noChangeAspect="1" noChangeArrowheads="1"/>
          </p:cNvPicPr>
          <p:nvPr/>
        </p:nvPicPr>
        <p:blipFill>
          <a:blip r:embed="rId15" cstate="print">
            <a:extLst/>
          </a:blip>
          <a:srcRect/>
          <a:stretch>
            <a:fillRect/>
          </a:stretch>
        </p:blipFill>
        <p:spPr bwMode="auto">
          <a:xfrm>
            <a:off x="2137255" y="1463637"/>
            <a:ext cx="1720996" cy="11451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7" name="Picture 13" descr="C:\Users\Niggadyai\Desktop\апка\41d3588746b12c411059.jpg"/>
          <p:cNvPicPr>
            <a:picLocks noChangeAspect="1" noChangeArrowheads="1"/>
          </p:cNvPicPr>
          <p:nvPr/>
        </p:nvPicPr>
        <p:blipFill>
          <a:blip r:embed="rId16" cstate="print">
            <a:extLst/>
          </a:blip>
          <a:srcRect/>
          <a:stretch>
            <a:fillRect/>
          </a:stretch>
        </p:blipFill>
        <p:spPr bwMode="auto">
          <a:xfrm>
            <a:off x="3610374" y="1153882"/>
            <a:ext cx="1910603" cy="14549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2" name="Picture 8" descr="C:\Users\Niggadyai\Desktop\апка\kazahstandostupnoezhilie.jpg"/>
          <p:cNvPicPr>
            <a:picLocks noChangeAspect="1" noChangeArrowheads="1"/>
          </p:cNvPicPr>
          <p:nvPr/>
        </p:nvPicPr>
        <p:blipFill>
          <a:blip r:embed="rId17" cstate="print">
            <a:extLst/>
          </a:blip>
          <a:srcRect/>
          <a:stretch>
            <a:fillRect/>
          </a:stretch>
        </p:blipFill>
        <p:spPr bwMode="auto">
          <a:xfrm>
            <a:off x="4732599" y="4140967"/>
            <a:ext cx="1701875" cy="1496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42" name="Picture 18" descr="C:\Users\Niggadyai\Desktop\апка\TASS_3967591-pic4_zoom-1000x1000-82418.jpg"/>
          <p:cNvPicPr>
            <a:picLocks noChangeAspect="1" noChangeArrowheads="1"/>
          </p:cNvPicPr>
          <p:nvPr/>
        </p:nvPicPr>
        <p:blipFill>
          <a:blip r:embed="rId18" cstate="print">
            <a:extLst/>
          </a:blip>
          <a:srcRect/>
          <a:stretch>
            <a:fillRect/>
          </a:stretch>
        </p:blipFill>
        <p:spPr bwMode="auto">
          <a:xfrm>
            <a:off x="2305745" y="5282046"/>
            <a:ext cx="2487358" cy="15326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5" name="Picture 11" descr="C:\Users\Niggadyai\Desktop\апка\congrat_04062013172528.jpg"/>
          <p:cNvPicPr>
            <a:picLocks noChangeAspect="1" noChangeArrowheads="1"/>
          </p:cNvPicPr>
          <p:nvPr/>
        </p:nvPicPr>
        <p:blipFill>
          <a:blip r:embed="rId19" cstate="print">
            <a:extLst/>
          </a:blip>
          <a:srcRect/>
          <a:stretch>
            <a:fillRect/>
          </a:stretch>
        </p:blipFill>
        <p:spPr bwMode="auto">
          <a:xfrm>
            <a:off x="179511" y="2225787"/>
            <a:ext cx="1957743" cy="12033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1183578" y="2452872"/>
            <a:ext cx="6683512" cy="2485787"/>
          </a:xfrm>
          <a:prstGeom prst="roundRect">
            <a:avLst/>
          </a:prstGeom>
          <a:solidFill>
            <a:srgbClr val="D7DA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«Муниципальная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программа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документ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стратегического планирования,</a:t>
            </a:r>
            <a:r>
              <a:rPr lang="ru-RU" sz="2000" dirty="0"/>
              <a:t> содержащий комплекс планируемых мероприятий, </a:t>
            </a:r>
            <a:r>
              <a:rPr lang="ru-RU" sz="2000" dirty="0" smtClean="0"/>
              <a:t>взаимоувязанных </a:t>
            </a:r>
            <a:r>
              <a:rPr lang="ru-RU" sz="2000" dirty="0"/>
              <a:t>по задачам, срокам осуществления, исполнителям и ресурсам и обеспечивающих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наиболее эффективное достижение целей и решение задач </a:t>
            </a:r>
            <a:r>
              <a:rPr lang="ru-RU" sz="2000" dirty="0"/>
              <a:t>социально-экономического развития </a:t>
            </a:r>
            <a:r>
              <a:rPr lang="ru-RU" sz="2000" dirty="0" smtClean="0"/>
              <a:t>муниципального округа»</a:t>
            </a:r>
            <a:endParaRPr lang="ru-RU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907704" y="188640"/>
            <a:ext cx="684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Муниципальные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программы </a:t>
            </a:r>
            <a:r>
              <a:rPr lang="ru-RU" sz="2000" b="1" dirty="0" err="1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Лихославльского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 муниципального округа 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TextBox 10"/>
          <p:cNvSpPr txBox="1">
            <a:spLocks noChangeArrowheads="1"/>
          </p:cNvSpPr>
          <p:nvPr/>
        </p:nvSpPr>
        <p:spPr bwMode="auto">
          <a:xfrm>
            <a:off x="323528" y="260648"/>
            <a:ext cx="864096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	Ра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сход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ы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на муниципальные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программы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                     </a:t>
            </a:r>
            <a:r>
              <a:rPr lang="ru-RU" sz="2000" b="1" dirty="0" err="1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Лихославльского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 муниципального округа </a:t>
            </a:r>
            <a:endParaRPr lang="ru-RU" sz="2000" b="1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на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2022 год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427696"/>
              </p:ext>
            </p:extLst>
          </p:nvPr>
        </p:nvGraphicFramePr>
        <p:xfrm>
          <a:off x="900113" y="1700213"/>
          <a:ext cx="6740525" cy="485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" name="Лист" r:id="rId4" imgW="8943908" imgH="3305102" progId="Excel.Sheet.8">
                  <p:embed/>
                </p:oleObj>
              </mc:Choice>
              <mc:Fallback>
                <p:oleObj name="Лист" r:id="rId4" imgW="8943908" imgH="3305102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6740525" cy="485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26415" y="1978702"/>
            <a:ext cx="35283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Calibri" pitchFamily="34" charset="0"/>
                <a:ea typeface="Tahoma" pitchFamily="34" charset="0"/>
                <a:cs typeface="Arial" pitchFamily="34" charset="0"/>
              </a:rPr>
              <a:t>Управление муниципальным имуществом</a:t>
            </a:r>
            <a:endParaRPr lang="ru-RU" sz="1300" dirty="0">
              <a:latin typeface="Calibri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67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Выгнутая вправо стрелка 32"/>
          <p:cNvSpPr/>
          <p:nvPr/>
        </p:nvSpPr>
        <p:spPr>
          <a:xfrm rot="6842614">
            <a:off x="1582852" y="3886846"/>
            <a:ext cx="362167" cy="2856099"/>
          </a:xfrm>
          <a:prstGeom prst="curvedLeftArrow">
            <a:avLst>
              <a:gd name="adj1" fmla="val 51913"/>
              <a:gd name="adj2" fmla="val 93636"/>
              <a:gd name="adj3" fmla="val 5768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 rot="4798849" flipH="1">
            <a:off x="2542629" y="2344414"/>
            <a:ext cx="531996" cy="1709653"/>
          </a:xfrm>
          <a:prstGeom prst="curvedLeftArrow">
            <a:avLst>
              <a:gd name="adj1" fmla="val 17558"/>
              <a:gd name="adj2" fmla="val 29526"/>
              <a:gd name="adj3" fmla="val 8012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6271" y="1401144"/>
            <a:ext cx="2721364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Дошкольное образование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9364" y="922090"/>
            <a:ext cx="6037365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 в 2022 году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554" y="1772816"/>
            <a:ext cx="2882105" cy="198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Субвенции на обеспечение государственных гарантий реализации прав на получение общедоступного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бесплатного дошкольного образования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детских садах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</a:p>
          <a:p>
            <a:pPr algn="ctr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заработная плата –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54,0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млн руб.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рочие расходы–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0,6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руб.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5554" y="4089778"/>
            <a:ext cx="2932622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Общее образование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46271" y="4486187"/>
            <a:ext cx="2921905" cy="1935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Субвенции на обеспечение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государственных гарантий реализации прав на получение общедоступного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бесплатного общего образования</a:t>
            </a:r>
            <a:endParaRPr lang="en-US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(в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муниципальных школах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</a:p>
          <a:p>
            <a:pPr algn="ctr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заработная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плата –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146,3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учебники, прочие расходы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4,8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руб.</a:t>
            </a:r>
          </a:p>
          <a:p>
            <a:pPr algn="ctr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14077"/>
              </p:ext>
            </p:extLst>
          </p:nvPr>
        </p:nvGraphicFramePr>
        <p:xfrm>
          <a:off x="107501" y="3034988"/>
          <a:ext cx="2863309" cy="201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1"/>
          <p:cNvSpPr txBox="1"/>
          <p:nvPr/>
        </p:nvSpPr>
        <p:spPr>
          <a:xfrm>
            <a:off x="371222" y="2670806"/>
            <a:ext cx="210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Учебники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игры, игрушки</a:t>
            </a:r>
          </a:p>
          <a:p>
            <a:pPr algn="ctr"/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5,4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млн рублей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53752" y="6136987"/>
            <a:ext cx="2016224" cy="28474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151,1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53752" y="3682685"/>
            <a:ext cx="2016224" cy="28474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54,6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4" name="Стрелка вправо 33"/>
          <p:cNvSpPr/>
          <p:nvPr/>
        </p:nvSpPr>
        <p:spPr>
          <a:xfrm rot="5400000" flipV="1">
            <a:off x="5069057" y="4540849"/>
            <a:ext cx="211331" cy="12563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8914" name="Picture 2" descr="http://xn--80aafka8aijbcicvsig8o.xn--p1ai/upload/iblock/050/0505565685fae4064db33848c184ff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27" y="4349643"/>
            <a:ext cx="2532178" cy="18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8751" y="18864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Муниципальная программа «Развитие системы образования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Лихославльского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муниципального округа» на 2022 – 2026 г.</a:t>
            </a:r>
          </a:p>
        </p:txBody>
      </p:sp>
      <p:pic>
        <p:nvPicPr>
          <p:cNvPr id="41988" name="Picture 4" descr="http://stronglady.net/wp-content/uploads/2013/12/dityachij-sad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2" y="1781327"/>
            <a:ext cx="2719420" cy="20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058245" y="945771"/>
            <a:ext cx="6192836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6BB76D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 в 2022 году</a:t>
            </a:r>
            <a:endParaRPr lang="ru-RU" sz="1400" b="1" dirty="0">
              <a:solidFill>
                <a:srgbClr val="6BB76D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9176" y="1358533"/>
            <a:ext cx="4179098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Дополнительное  образование детей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89159" y="1773790"/>
            <a:ext cx="2370967" cy="719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МБУ ДО «ЛРЦДОИР»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11,5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рублей</a:t>
            </a:r>
          </a:p>
        </p:txBody>
      </p:sp>
      <p:pic>
        <p:nvPicPr>
          <p:cNvPr id="40" name="Picture 4" descr="C:\Users\zybenova_cb\Desktop\k05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72" y="1796763"/>
            <a:ext cx="1332203" cy="105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076965" y="1358533"/>
            <a:ext cx="1538415" cy="36721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Художественное направление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9289" y="1253548"/>
            <a:ext cx="1538416" cy="68502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Физкультурно-спортивное направление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55455" y="3130458"/>
            <a:ext cx="1910443" cy="56611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Социально-педагогическое направление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82257" y="2945932"/>
            <a:ext cx="1910443" cy="56525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Туристко</a:t>
            </a:r>
            <a:r>
              <a:rPr lang="ru-RU" sz="1400" dirty="0" smtClean="0">
                <a:solidFill>
                  <a:schemeClr val="bg1"/>
                </a:solidFill>
              </a:rPr>
              <a:t>-краеведческое направление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9552" y="18864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Муниципальная программа «Развитие системы образования Лихославльского района» на 2022 – 2026 годы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9494" y="5203347"/>
            <a:ext cx="2349399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Организация отдыха, оздоровление детей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9681" y="2885780"/>
            <a:ext cx="1538416" cy="45726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Естественно-научное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80448" y="3130458"/>
            <a:ext cx="1538416" cy="53270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Техническое направление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cdn01.ru/files/users/images/81/ec/81ec5726aa80d5bc129510d61b77f8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4" y="2037562"/>
            <a:ext cx="1268776" cy="8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mir46.ru/IMGS/cf3ad79bf67b83c6af5b07536d15ddb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9" y="3436751"/>
            <a:ext cx="1521076" cy="11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http://image.etov.ua/storage/640x640/1/d/9/2/1d922f3d7756e3cd5366ec8bebdfb61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8" y="3811304"/>
            <a:ext cx="1760287" cy="12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http://luchshegor.net.ua/assets/images/balk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34" y="3696576"/>
            <a:ext cx="1463002" cy="10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11847727">
            <a:off x="2138665" y="1918624"/>
            <a:ext cx="730696" cy="16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9210895">
            <a:off x="2395154" y="2548902"/>
            <a:ext cx="767505" cy="174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972997">
            <a:off x="6041041" y="2635159"/>
            <a:ext cx="596966" cy="15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20263330">
            <a:off x="6193215" y="1853248"/>
            <a:ext cx="733566" cy="181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6725050">
            <a:off x="3722920" y="2711274"/>
            <a:ext cx="634163" cy="183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4437125">
            <a:off x="4934551" y="2714432"/>
            <a:ext cx="586561" cy="16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8" name="Picture 12" descr="http://rags-vrn.ru/images/stories/PA0100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25" y="5613548"/>
            <a:ext cx="1461126" cy="10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4" descr="http://kak7.com/wp-content/uploads/2013/10/kak-ozdlag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70" y="5624236"/>
            <a:ext cx="1801572" cy="10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://gctt.ucoz.kz/IMG_602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9722" y="3753166"/>
            <a:ext cx="1717287" cy="12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49320" y="6142455"/>
            <a:ext cx="1830402" cy="29696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 ,7 млн.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853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трелка вправо 36"/>
          <p:cNvSpPr/>
          <p:nvPr/>
        </p:nvSpPr>
        <p:spPr>
          <a:xfrm rot="5400000" flipV="1">
            <a:off x="4349127" y="4990683"/>
            <a:ext cx="211331" cy="12563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 flipV="1">
            <a:off x="3088993" y="3476540"/>
            <a:ext cx="211331" cy="12563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3728" y="908720"/>
            <a:ext cx="6984776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6BB76D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 в 2022 году</a:t>
            </a:r>
            <a:endParaRPr lang="ru-RU" sz="1400" b="1" dirty="0">
              <a:solidFill>
                <a:srgbClr val="6BB76D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01224" y="1422558"/>
            <a:ext cx="2098703" cy="1243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2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sz="12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компенсации по </a:t>
            </a:r>
            <a:r>
              <a:rPr lang="ru-RU" sz="12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оплате жилых помещений, отопления и освещения педагогическим </a:t>
            </a:r>
            <a:r>
              <a:rPr lang="ru-RU" sz="12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работникам, живущим и работающим на селе - </a:t>
            </a:r>
            <a:r>
              <a:rPr lang="ru-RU" sz="1200" b="1" dirty="0" smtClean="0">
                <a:solidFill>
                  <a:srgbClr val="6BB7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157 человек</a:t>
            </a:r>
            <a:r>
              <a:rPr lang="ru-RU" sz="12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E8865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9643" y="1396286"/>
            <a:ext cx="2557047" cy="1042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just"/>
            <a:r>
              <a:rPr lang="ru-RU" sz="12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Единовременная выплата при рождении ребенка на территории </a:t>
            </a:r>
            <a:r>
              <a:rPr lang="ru-RU" sz="1200" dirty="0" err="1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Лихославльского</a:t>
            </a:r>
            <a:r>
              <a:rPr lang="ru-RU" sz="12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200" b="1" dirty="0">
              <a:solidFill>
                <a:srgbClr val="6BB7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19" y="3645024"/>
            <a:ext cx="2596981" cy="1064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just"/>
            <a:r>
              <a:rPr lang="ru-RU" sz="12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детей- сирот, детей, оставшихся без попечения родителей, лиц из числа детей- сирот и детей, оставшихся без попечения </a:t>
            </a:r>
            <a:r>
              <a:rPr lang="ru-RU" sz="12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родителей–6</a:t>
            </a:r>
            <a:r>
              <a:rPr lang="ru-RU" sz="1200" b="1" dirty="0" smtClean="0">
                <a:solidFill>
                  <a:srgbClr val="6BB7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детей-сирот</a:t>
            </a:r>
            <a:endParaRPr lang="ru-RU" sz="1200" b="1" dirty="0">
              <a:solidFill>
                <a:srgbClr val="6BB7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94658" y="1374774"/>
            <a:ext cx="3096344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Социальная поддержка населения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92597" y="2665808"/>
            <a:ext cx="2016224" cy="28803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2,7 </a:t>
            </a:r>
            <a:r>
              <a:rPr lang="ru-RU" sz="1400" dirty="0">
                <a:solidFill>
                  <a:prstClr val="white"/>
                </a:solidFill>
              </a:rPr>
              <a:t>млн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1930" y="4659805"/>
            <a:ext cx="2016224" cy="28803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5,8 млн руб</a:t>
            </a:r>
            <a:r>
              <a:rPr lang="ru-RU" sz="14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-180528" y="244550"/>
            <a:ext cx="9037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Муниципальная программа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Лихославльского муниципального округа 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«Социальная поддержка населения»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2022-2026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38845" y="3933056"/>
            <a:ext cx="2123728" cy="619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2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Выплата пенсии муниципальным </a:t>
            </a:r>
            <a:r>
              <a:rPr lang="ru-RU" sz="12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служащим– </a:t>
            </a:r>
            <a:r>
              <a:rPr lang="ru-RU" sz="1200" b="1" dirty="0" smtClean="0">
                <a:solidFill>
                  <a:srgbClr val="6BB7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16 человек</a:t>
            </a:r>
            <a:endParaRPr lang="ru-RU" sz="1200" b="1" dirty="0">
              <a:solidFill>
                <a:srgbClr val="6BB7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46349" y="4515789"/>
            <a:ext cx="2016224" cy="28803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0,7 млн </a:t>
            </a:r>
            <a:r>
              <a:rPr lang="ru-RU" sz="1400" dirty="0">
                <a:solidFill>
                  <a:prstClr val="white"/>
                </a:solidFill>
              </a:rPr>
              <a:t>руб.</a:t>
            </a:r>
          </a:p>
        </p:txBody>
      </p:sp>
      <p:pic>
        <p:nvPicPr>
          <p:cNvPr id="40962" name="Picture 2" descr="http://bezformata.ru/content/Images/000/005/332/image533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30" y="2071343"/>
            <a:ext cx="1964130" cy="14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komionline.ru/media/images/2013/06/07/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86" y="2071343"/>
            <a:ext cx="2241930" cy="14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advokats.me/img/content_img/Statiy74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" y="4947837"/>
            <a:ext cx="2857500" cy="19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ttp://inetcredit.spb.ru/wp-content/uploads/2012/04/kredit-na-obrazov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77" y="3861048"/>
            <a:ext cx="3161970" cy="19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http://ic.pics.livejournal.com/vera_noni/52431711/7973/7973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11" y="4904497"/>
            <a:ext cx="2496262" cy="16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95536" y="2377776"/>
            <a:ext cx="2016224" cy="28803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0,6 млн руб</a:t>
            </a:r>
            <a:r>
              <a:rPr lang="ru-RU" sz="14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979713" y="929279"/>
            <a:ext cx="6047528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 в 2022 году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768" y="1299952"/>
            <a:ext cx="2573759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4768" y="3401391"/>
            <a:ext cx="2880251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96137" y="1474823"/>
            <a:ext cx="3059832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2142861"/>
            <a:ext cx="2016224" cy="21270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45,0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млн. </a:t>
            </a:r>
            <a:r>
              <a:rPr lang="ru-RU" sz="1400" dirty="0" err="1" smtClean="0">
                <a:solidFill>
                  <a:schemeClr val="bg1"/>
                </a:solidFill>
              </a:rPr>
              <a:t>руб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1051" y="2259130"/>
            <a:ext cx="2016224" cy="24268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16,9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млн. </a:t>
            </a:r>
            <a:r>
              <a:rPr lang="ru-RU" sz="1400" dirty="0" err="1">
                <a:solidFill>
                  <a:schemeClr val="bg1"/>
                </a:solidFill>
              </a:rPr>
              <a:t>руб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79913" y="4698204"/>
            <a:ext cx="2304256" cy="29390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13,3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1231175" y="116632"/>
            <a:ext cx="7416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Муниципальная программа «Культура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Лихославльского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муниципального округа»  на 2022-2026 годы</a:t>
            </a:r>
          </a:p>
        </p:txBody>
      </p:sp>
      <p:pic>
        <p:nvPicPr>
          <p:cNvPr id="43010" name="Picture 2" descr="http://go1.imgsmail.ru/imgpreview?key=2e85fcbf51a2412e&amp;mb=imgdb_preview_1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7" y="2423647"/>
            <a:ext cx="2327771" cy="10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http://2.bp.blogspot.com/-n9q-_-0Oqh8/URZe66o2cSI/AAAAAAAAAWM/GLLLpdNFDuM/s1600/3_k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726382" cy="10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://pozhproekt.ru/wp-content/uploads/2013/01/allboo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13" y="4603947"/>
            <a:ext cx="2171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http://go2.imgsmail.ru/imgpreview?key=1a3ed375cc3077b9&amp;mb=imgdb_preview_11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37" y="1436323"/>
            <a:ext cx="188163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http://go4.imgsmail.ru/imgpreview?key=10ab5e4f931c6e80&amp;mb=imgdb_preview_11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2690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heboksary.ru/images/141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32" y="4232556"/>
            <a:ext cx="1900387" cy="14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http://mitino.ru/files/5/c/5c73a7b59191d38ca8fc2f1438d704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99" y="5317604"/>
            <a:ext cx="1858475" cy="13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4" name="Picture 16" descr="http://art.votkinsk.ru/sites/all/themes/ninesixty/images/slaid-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68" y="5080197"/>
            <a:ext cx="164866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80769" y="1444303"/>
            <a:ext cx="2557047" cy="616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Организация досуга населения              (</a:t>
            </a:r>
            <a:r>
              <a:rPr lang="ru-RU" sz="12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РЦКиД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им.40-ия победы и           </a:t>
            </a:r>
            <a:r>
              <a:rPr lang="ru-RU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сельские филиалы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95166" y="3717032"/>
            <a:ext cx="2557047" cy="539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Комплектование библиотечных</a:t>
            </a:r>
          </a:p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фондов, подписка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13264" y="3860220"/>
            <a:ext cx="2557047" cy="695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Художественное образование детей, развитие у них творческих способностей (</a:t>
            </a:r>
            <a:r>
              <a:rPr lang="ru-RU" sz="12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МАУ ДОД </a:t>
            </a:r>
            <a:r>
              <a:rPr lang="ru-RU" sz="1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ДШИ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0763" y="1447712"/>
            <a:ext cx="2557047" cy="746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Организация библиотечного обслуживания (1 центральная районная библиотека и </a:t>
            </a:r>
            <a:r>
              <a:rPr lang="ru-RU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сельские филиалы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3292" y="3636062"/>
            <a:ext cx="3224807" cy="47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Сохранение и развитие традиционного народного творчества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665577" y="4310921"/>
            <a:ext cx="2190392" cy="24268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0,5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млн. </a:t>
            </a:r>
            <a:r>
              <a:rPr lang="ru-RU" sz="1400" dirty="0" err="1">
                <a:solidFill>
                  <a:schemeClr val="bg1"/>
                </a:solidFill>
              </a:rPr>
              <a:t>руб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34639" y="2362683"/>
            <a:ext cx="2797833" cy="93871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детско-юношеского спорта в системе муниципальных учреждений </a:t>
            </a:r>
            <a:r>
              <a:rPr lang="ru-RU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спортивной </a:t>
            </a:r>
            <a:r>
              <a:rPr lang="ru-RU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направленности  </a:t>
            </a:r>
            <a:r>
              <a:rPr lang="ru-RU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(МБУ Спортивная школа, стадион «Салют»)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50732" y="188640"/>
            <a:ext cx="81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Муниципальная программа «Физическая культура и спорт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Лихославльского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муниципального округа»  на 2022-2026 годы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616" y="908720"/>
            <a:ext cx="597666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Цель: 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спорта на территории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Лихославльского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муниципального округа 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7" y="1700808"/>
            <a:ext cx="6336703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6BB76D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 в 2022 году</a:t>
            </a:r>
            <a:endParaRPr lang="ru-RU" sz="1400" b="1" dirty="0">
              <a:solidFill>
                <a:srgbClr val="6BB76D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0752" y="2386247"/>
            <a:ext cx="2448272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инфраструктуры массового спорта, укрепление материально-технической базы</a:t>
            </a:r>
            <a:endParaRPr lang="ru-RU" sz="11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792" y="4749282"/>
            <a:ext cx="2599526" cy="351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ru-RU"/>
            </a:defPPr>
            <a:lvl1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МБУ Стадион «САЛЮТ»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392" y="3631813"/>
            <a:ext cx="2952328" cy="2616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Содержание учреждений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16634" y="927884"/>
            <a:ext cx="1031829" cy="7009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15,9</a:t>
            </a:r>
            <a:endParaRPr lang="ru-RU" sz="1400" b="1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 млн руб. </a:t>
            </a:r>
            <a:endParaRPr lang="ru-RU" sz="1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(2,3% </a:t>
            </a:r>
            <a:r>
              <a:rPr lang="ru-RU" sz="1400" b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26672" y="4501089"/>
            <a:ext cx="1613766" cy="2160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8,9 </a:t>
            </a:r>
            <a:r>
              <a:rPr lang="ru-RU" sz="1400" dirty="0">
                <a:solidFill>
                  <a:prstClr val="white"/>
                </a:solidFill>
              </a:rPr>
              <a:t>млн руб.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18004" y="3248918"/>
            <a:ext cx="1613767" cy="31067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0,08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млн </a:t>
            </a:r>
            <a:r>
              <a:rPr lang="ru-RU" sz="1400" dirty="0">
                <a:solidFill>
                  <a:prstClr val="white"/>
                </a:solidFill>
              </a:rPr>
              <a:t>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0556" y="3677446"/>
            <a:ext cx="2379916" cy="1107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массового спорта  и физкультурно-оздоровительного движения среди всех возрастных групп и категорий населения </a:t>
            </a:r>
            <a:r>
              <a:rPr lang="ru-RU" sz="11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Лихославльского</a:t>
            </a:r>
            <a:r>
              <a:rPr lang="ru-RU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округа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68792" y="4891428"/>
            <a:ext cx="1495687" cy="2096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0,7 млн </a:t>
            </a:r>
            <a:r>
              <a:rPr lang="ru-RU" sz="1400" dirty="0">
                <a:solidFill>
                  <a:prstClr val="white"/>
                </a:solidFill>
              </a:rPr>
              <a:t>руб.</a:t>
            </a:r>
          </a:p>
        </p:txBody>
      </p:sp>
      <p:pic>
        <p:nvPicPr>
          <p:cNvPr id="39938" name="Picture 2" descr="http://irkutsk.ru/uploads/images/00/02/97/2014/09/17/f534f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019"/>
          <a:stretch/>
        </p:blipFill>
        <p:spPr bwMode="auto">
          <a:xfrm>
            <a:off x="6372200" y="5145142"/>
            <a:ext cx="2584985" cy="15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yutrk.tv/yutrk/website/images/images_from_users/news/id9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01" y="3789040"/>
            <a:ext cx="2429991" cy="29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motovelosport.ru/articles/2011_05_13_detskiyboks/images/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8" y="5573012"/>
            <a:ext cx="1532084" cy="11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newsprom.ru/i/n/683/188683/tn_188683_124f1894b6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33" y="5559834"/>
            <a:ext cx="1582566" cy="11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3" y="3967679"/>
            <a:ext cx="2599525" cy="50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67169" y="5145812"/>
            <a:ext cx="1573269" cy="2160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4,9 </a:t>
            </a:r>
            <a:r>
              <a:rPr lang="ru-RU" sz="1400" dirty="0">
                <a:solidFill>
                  <a:prstClr val="white"/>
                </a:solidFill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9653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43808" y="1700808"/>
            <a:ext cx="4032448" cy="3888432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1920" y="2564904"/>
            <a:ext cx="2088232" cy="20882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D7DAC8"/>
                </a:solidFill>
              </a:rPr>
              <a:t>ПРОЕКТ</a:t>
            </a:r>
          </a:p>
          <a:p>
            <a:pPr algn="ctr"/>
            <a:r>
              <a:rPr lang="ru-RU" sz="2000" b="1" dirty="0" smtClean="0">
                <a:solidFill>
                  <a:srgbClr val="D7DAC8"/>
                </a:solidFill>
              </a:rPr>
              <a:t>БЮДЖЕТА</a:t>
            </a:r>
          </a:p>
          <a:p>
            <a:pPr algn="ctr"/>
            <a:r>
              <a:rPr lang="ru-RU" sz="2000" b="1" dirty="0" smtClean="0">
                <a:solidFill>
                  <a:srgbClr val="D7DAC8"/>
                </a:solidFill>
              </a:rPr>
              <a:t>на 2022 год</a:t>
            </a:r>
            <a:endParaRPr lang="ru-RU" sz="2000" b="1" dirty="0">
              <a:solidFill>
                <a:srgbClr val="D7DAC8"/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391695" y="611893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5682219" y="937988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638738" y="3688881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5679748" y="3631197"/>
            <a:ext cx="3320737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777067" y="1269395"/>
            <a:ext cx="2887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Указы Президента РФ                       «</a:t>
            </a:r>
            <a:r>
              <a:rPr lang="ru-RU" sz="1600" b="1" dirty="0">
                <a:solidFill>
                  <a:srgbClr val="FF0000"/>
                </a:solidFill>
              </a:rPr>
              <a:t>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5991306" y="1476401"/>
            <a:ext cx="2612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Прогноз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социально-экономического развития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Лихославльского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муниципального округа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974263" y="4019164"/>
            <a:ext cx="264060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err="1" smtClean="0">
                <a:solidFill>
                  <a:srgbClr val="0033CC"/>
                </a:solidFill>
              </a:rPr>
              <a:t>Лихославльского</a:t>
            </a:r>
            <a:r>
              <a:rPr lang="ru-RU" b="1" dirty="0" smtClean="0">
                <a:solidFill>
                  <a:srgbClr val="0033CC"/>
                </a:solidFill>
              </a:rPr>
              <a:t> муниципального округа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5964954" y="4309161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программы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Лихославльского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муниципального округа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2312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На чем основывается составление проекта бюджета?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9622" y="2532868"/>
            <a:ext cx="3624427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Поддержка общественно значимых молодежных инициатив и деятельности  детских   и  молодежных общественных объединений»</a:t>
            </a:r>
            <a:endParaRPr lang="ru-RU" sz="11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5545" y="5249173"/>
            <a:ext cx="3909594" cy="2616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1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879252" y="262388"/>
            <a:ext cx="7046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prstClr val="white"/>
                </a:solidFill>
              </a:rPr>
              <a:t>Муниципальная </a:t>
            </a:r>
            <a:r>
              <a:rPr lang="ru-RU" dirty="0" smtClean="0">
                <a:solidFill>
                  <a:prstClr val="white"/>
                </a:solidFill>
              </a:rPr>
              <a:t>программа </a:t>
            </a:r>
            <a:r>
              <a:rPr lang="ru-RU" dirty="0" err="1" smtClean="0">
                <a:solidFill>
                  <a:prstClr val="white"/>
                </a:solidFill>
              </a:rPr>
              <a:t>Лихославльского</a:t>
            </a:r>
            <a:r>
              <a:rPr lang="ru-RU" dirty="0" smtClean="0">
                <a:solidFill>
                  <a:prstClr val="white"/>
                </a:solidFill>
              </a:rPr>
              <a:t> округа «Молодежь </a:t>
            </a:r>
            <a:r>
              <a:rPr lang="ru-RU" dirty="0" err="1" smtClean="0">
                <a:solidFill>
                  <a:prstClr val="white"/>
                </a:solidFill>
              </a:rPr>
              <a:t>Лихославльского</a:t>
            </a:r>
            <a:r>
              <a:rPr lang="ru-RU" dirty="0" smtClean="0">
                <a:solidFill>
                  <a:prstClr val="white"/>
                </a:solidFill>
              </a:rPr>
              <a:t> муниципального округа» </a:t>
            </a:r>
            <a:r>
              <a:rPr lang="ru-RU" dirty="0">
                <a:solidFill>
                  <a:prstClr val="white"/>
                </a:solidFill>
              </a:rPr>
              <a:t>на </a:t>
            </a:r>
            <a:r>
              <a:rPr lang="ru-RU" dirty="0" smtClean="0">
                <a:solidFill>
                  <a:prstClr val="white"/>
                </a:solidFill>
              </a:rPr>
              <a:t>2022-2026 </a:t>
            </a:r>
            <a:r>
              <a:rPr lang="ru-RU" dirty="0">
                <a:solidFill>
                  <a:prstClr val="white"/>
                </a:solidFill>
              </a:rPr>
              <a:t>годы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59" y="1220432"/>
            <a:ext cx="580046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Цель: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создание условий для гражданского становления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эффективной социализации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самореализации молодых граждан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b="13862"/>
          <a:stretch/>
        </p:blipFill>
        <p:spPr>
          <a:xfrm>
            <a:off x="3834049" y="2532868"/>
            <a:ext cx="2085240" cy="13581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6007315" y="3389924"/>
            <a:ext cx="2886420" cy="2596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Проведение мероприятий,  направленных на формирование позитивного отношения молодежи к военной службе </a:t>
            </a:r>
            <a:endParaRPr lang="ru-RU" sz="1100" dirty="0" smtClean="0">
              <a:solidFill>
                <a:srgbClr val="E8865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Проведение военно-спортивных лагерей и  игр патриотической направленности </a:t>
            </a:r>
            <a:endParaRPr lang="ru-RU" sz="1100" dirty="0" smtClean="0">
              <a:solidFill>
                <a:srgbClr val="E8865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Проведение  </a:t>
            </a: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мероприятий,  направленных   на духовно-нравственное воспитание </a:t>
            </a:r>
            <a:r>
              <a:rPr lang="ru-RU" sz="11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молодежи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Поддержка    поисковой и исследовательской деятельности поисковых </a:t>
            </a:r>
            <a:r>
              <a:rPr lang="ru-RU" sz="11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отрядов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Содействие органам местного самоуправления в благоустройстве воинских захоронений и мемориалов»</a:t>
            </a:r>
            <a:endParaRPr lang="ru-RU" sz="1100" dirty="0" smtClean="0">
              <a:solidFill>
                <a:srgbClr val="E8865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89839" y="1052736"/>
            <a:ext cx="1442601" cy="5510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0,1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 млн руб. </a:t>
            </a:r>
            <a:endParaRPr lang="ru-RU" sz="1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(</a:t>
            </a:r>
            <a:r>
              <a:rPr lang="ru-RU" sz="1400" b="1" dirty="0">
                <a:solidFill>
                  <a:prstClr val="white"/>
                </a:solidFill>
              </a:rPr>
              <a:t>0,02% 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34050" y="6093296"/>
            <a:ext cx="1832951" cy="39953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0,09  млн </a:t>
            </a:r>
            <a:r>
              <a:rPr lang="ru-RU" sz="1400" dirty="0">
                <a:solidFill>
                  <a:prstClr val="white"/>
                </a:solidFill>
              </a:rPr>
              <a:t>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3688" y="1851632"/>
            <a:ext cx="5326151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6BB76D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 в 2022 году</a:t>
            </a:r>
            <a:endParaRPr lang="ru-RU" sz="1400" b="1" dirty="0">
              <a:solidFill>
                <a:srgbClr val="6BB76D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1916" y="2880994"/>
            <a:ext cx="2094094" cy="2616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endParaRPr lang="ru-RU" sz="11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023" y="3469721"/>
            <a:ext cx="3375624" cy="1687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 деятельности Молодежного Совета Лихославльского района</a:t>
            </a:r>
            <a:r>
              <a:rPr lang="ru-RU" sz="11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Проведение   мероприятий в сфере развития </a:t>
            </a:r>
            <a:r>
              <a:rPr lang="ru-RU" sz="11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добровольчества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Поощрение одаренных детей и талантливой </a:t>
            </a:r>
            <a:r>
              <a:rPr lang="ru-RU" sz="1100" dirty="0" smtClean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молодежи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E8865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участия представителей Лихославльского района в  региональных, всероссийских и международных  мероприятиях».</a:t>
            </a:r>
            <a:endParaRPr lang="ru-RU" sz="1100" dirty="0" smtClean="0">
              <a:solidFill>
                <a:srgbClr val="E8865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57739" y="5307252"/>
            <a:ext cx="1728192" cy="40706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0,05 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млн </a:t>
            </a:r>
            <a:r>
              <a:rPr lang="ru-RU" sz="1400" dirty="0">
                <a:solidFill>
                  <a:prstClr val="white"/>
                </a:solidFill>
              </a:rPr>
              <a:t>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19289" y="2553906"/>
            <a:ext cx="3010020" cy="6001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Содействие развитию гражданско-патриотического и  духовно- нравственного воспитания молодежи</a:t>
            </a:r>
          </a:p>
        </p:txBody>
      </p:sp>
      <p:pic>
        <p:nvPicPr>
          <p:cNvPr id="46082" name="Picture 2" descr="https://realtribune.ru/img/uploads/2021/02/231e864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91" y="4221089"/>
            <a:ext cx="210659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Выгнутая влево стрелка 40"/>
          <p:cNvSpPr/>
          <p:nvPr/>
        </p:nvSpPr>
        <p:spPr>
          <a:xfrm rot="5400000" flipV="1">
            <a:off x="6306403" y="3421269"/>
            <a:ext cx="469747" cy="1512168"/>
          </a:xfrm>
          <a:prstGeom prst="curvedRightArrow">
            <a:avLst>
              <a:gd name="adj1" fmla="val 25000"/>
              <a:gd name="adj2" fmla="val 50000"/>
              <a:gd name="adj3" fmla="val 7080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5400000">
            <a:off x="2777424" y="3461384"/>
            <a:ext cx="469546" cy="1431738"/>
          </a:xfrm>
          <a:prstGeom prst="curvedRightArrow">
            <a:avLst>
              <a:gd name="adj1" fmla="val 25000"/>
              <a:gd name="adj2" fmla="val 40319"/>
              <a:gd name="adj3" fmla="val 6700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1727684" y="5049180"/>
            <a:ext cx="216024" cy="14401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500" y="141601"/>
            <a:ext cx="9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600" dirty="0">
                <a:solidFill>
                  <a:prstClr val="white"/>
                </a:solidFill>
              </a:rPr>
              <a:t>Муниципальная </a:t>
            </a:r>
            <a:r>
              <a:rPr lang="ru-RU" sz="1600" dirty="0" smtClean="0">
                <a:solidFill>
                  <a:prstClr val="white"/>
                </a:solidFill>
              </a:rPr>
              <a:t>программа </a:t>
            </a:r>
            <a:r>
              <a:rPr lang="ru-RU" sz="1600" dirty="0" err="1" smtClean="0">
                <a:solidFill>
                  <a:prstClr val="white"/>
                </a:solidFill>
              </a:rPr>
              <a:t>Лихославльского</a:t>
            </a:r>
            <a:r>
              <a:rPr lang="ru-RU" sz="1600" dirty="0" smtClean="0">
                <a:solidFill>
                  <a:prstClr val="white"/>
                </a:solidFill>
              </a:rPr>
              <a:t> округа </a:t>
            </a:r>
            <a:endParaRPr lang="ru-RU" sz="1600" dirty="0">
              <a:solidFill>
                <a:schemeClr val="bg1"/>
              </a:solidFill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«Комплексное развитие в сфере строительства, архитектуры, развитие объектов инженерной , социальной, транспортной инфраструктуры и дорожного хозяйства»  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2022</a:t>
            </a:r>
            <a:r>
              <a:rPr lang="en-US" sz="1600" dirty="0" smtClean="0">
                <a:solidFill>
                  <a:schemeClr val="bg1"/>
                </a:solidFill>
              </a:rPr>
              <a:t>-20</a:t>
            </a:r>
            <a:r>
              <a:rPr lang="ru-RU" sz="1600" dirty="0" smtClean="0">
                <a:solidFill>
                  <a:schemeClr val="bg1"/>
                </a:solidFill>
              </a:rPr>
              <a:t>26 </a:t>
            </a:r>
            <a:r>
              <a:rPr lang="ru-RU" sz="1600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7704" y="1340768"/>
            <a:ext cx="5429657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</a:t>
            </a:r>
            <a:r>
              <a:rPr lang="en-US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в 2022 году</a:t>
            </a:r>
            <a:endParaRPr lang="ru-RU" sz="1400" b="1" dirty="0">
              <a:solidFill>
                <a:srgbClr val="5DCEA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4258385"/>
            <a:ext cx="3024336" cy="646331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Содержание автомобильных дорог общего пользования регионального и межмуниципального значения 3 класса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9558" y="4333824"/>
            <a:ext cx="3168351" cy="461665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Содержание автомобильных дорог и сооружений на них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616" y="5445223"/>
            <a:ext cx="3690485" cy="1015663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Развитие автомобильного транспорта на маршрутах автомобильного транспорта между поселениями в границах </a:t>
            </a:r>
            <a:r>
              <a:rPr lang="ru-RU" dirty="0" err="1"/>
              <a:t>Лихославльского</a:t>
            </a:r>
            <a:r>
              <a:rPr lang="ru-RU" dirty="0"/>
              <a:t> муниципального округа в соответствии с минимальными социальными требованиями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28066" y="4296272"/>
            <a:ext cx="2093098" cy="973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Муниципальный дорожный фонд </a:t>
            </a:r>
            <a:r>
              <a:rPr lang="ru-RU" sz="14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Лихославльского</a:t>
            </a:r>
            <a:r>
              <a:rPr lang="ru-RU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округа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57,3 млн. руб. </a:t>
            </a:r>
            <a:endParaRPr lang="ru-RU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18460"/>
            <a:ext cx="2736303" cy="149491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3934460" y="3619051"/>
            <a:ext cx="1296143" cy="466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233,4 км дорог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961" y="4949761"/>
            <a:ext cx="1873257" cy="2792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16,9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61398" y="6529245"/>
            <a:ext cx="1873257" cy="2792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25,7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3762" y="1648545"/>
            <a:ext cx="2880321" cy="646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системы газоснабжения населенных пунктов </a:t>
            </a:r>
            <a:r>
              <a:rPr lang="ru-RU" sz="12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Лихославльского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муниципального округа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7293" y="2358354"/>
            <a:ext cx="1873257" cy="2628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0,8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5362" y="1740877"/>
            <a:ext cx="4297138" cy="46166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мероприятий по благоустройству населенных пунктов </a:t>
            </a:r>
            <a:r>
              <a:rPr lang="ru-RU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Лихославльского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муниципального округа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47104" y="4873555"/>
            <a:ext cx="1873257" cy="2792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31,0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pic>
        <p:nvPicPr>
          <p:cNvPr id="39938" name="Picture 2" descr="http://www.tv.k26.ru/uploads/posts/2010-11/1289896520_proez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" y="5318460"/>
            <a:ext cx="2076841" cy="155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liceychepetsk.ru/img/2021/04/YDIkXK3ik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120" y="7605464"/>
            <a:ext cx="18288000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21" y="2647918"/>
            <a:ext cx="3293650" cy="1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259050" y="2336878"/>
            <a:ext cx="1670589" cy="2792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8,8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pic>
        <p:nvPicPr>
          <p:cNvPr id="44034" name="Picture 2" descr="https://october-tarusa.ru/sites/default/files/article_images/2021/07/8411dc136ea4903d4c2600e584a8284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1" y="2661029"/>
            <a:ext cx="3254147" cy="11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23"/>
          <a:stretch/>
        </p:blipFill>
        <p:spPr>
          <a:xfrm>
            <a:off x="4238933" y="5644928"/>
            <a:ext cx="4541074" cy="432048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270000" dist="50800" dir="5400000" algn="ctr" rotWithShape="0">
              <a:srgbClr val="000000">
                <a:alpha val="0"/>
              </a:srgbClr>
            </a:outerShdw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79834" y="174080"/>
            <a:ext cx="86894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/>
            <a:r>
              <a:rPr lang="ru-RU" dirty="0" smtClean="0">
                <a:solidFill>
                  <a:schemeClr val="bg1"/>
                </a:solidFill>
              </a:rPr>
              <a:t>Муниципальная программа Лихославльского муниципального округа «Управление </a:t>
            </a:r>
            <a:r>
              <a:rPr lang="ru-RU" dirty="0">
                <a:solidFill>
                  <a:schemeClr val="bg1"/>
                </a:solidFill>
              </a:rPr>
              <a:t>общественными  финансами и совершенствование местной налоговой политики» </a:t>
            </a:r>
            <a:r>
              <a:rPr lang="ru-RU" dirty="0" smtClean="0">
                <a:solidFill>
                  <a:schemeClr val="bg1"/>
                </a:solidFill>
              </a:rPr>
              <a:t>на 2022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2026 </a:t>
            </a:r>
            <a:r>
              <a:rPr lang="ru-RU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968" y="1480500"/>
            <a:ext cx="7056784" cy="677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Цель: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эффективного управления общественными финансами </a:t>
            </a:r>
            <a:r>
              <a:rPr lang="ru-RU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Лихославльского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муниципального округа 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рамках реализации стратегии (программы) социально-экономического развития </a:t>
            </a:r>
            <a:r>
              <a:rPr lang="ru-RU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Лихославльского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муниципального округа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189" y="2531809"/>
            <a:ext cx="6048673" cy="21544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2022 году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6247" y="2852936"/>
            <a:ext cx="359142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эффективного управления муниципальным долгом Лихославльского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4099623"/>
            <a:ext cx="3649169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Обеспечивающая подпрограмма.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1480500"/>
            <a:ext cx="1243416" cy="6771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7,5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млн руб.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(1,1%)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45234"/>
            <a:ext cx="1873257" cy="2792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0,031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92633" y="4437209"/>
            <a:ext cx="1873257" cy="2792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7,49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4078715"/>
            <a:ext cx="3603824" cy="22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20" y="4716451"/>
            <a:ext cx="2590271" cy="10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TextBox 9"/>
          <p:cNvSpPr txBox="1">
            <a:spLocks noChangeArrowheads="1"/>
          </p:cNvSpPr>
          <p:nvPr/>
        </p:nvSpPr>
        <p:spPr bwMode="auto">
          <a:xfrm>
            <a:off x="553442" y="1248817"/>
            <a:ext cx="1138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т</a:t>
            </a:r>
            <a:r>
              <a:rPr lang="ru-RU" sz="1400" b="1" dirty="0" smtClean="0">
                <a:latin typeface="Calibri" pitchFamily="34" charset="0"/>
              </a:rPr>
              <a:t>ыс. </a:t>
            </a:r>
            <a:r>
              <a:rPr lang="ru-RU" sz="1400" b="1" dirty="0">
                <a:latin typeface="Calibri" pitchFamily="34" charset="0"/>
              </a:rPr>
              <a:t>руб.</a:t>
            </a:r>
          </a:p>
        </p:txBody>
      </p:sp>
      <p:sp>
        <p:nvSpPr>
          <p:cNvPr id="266247" name="TextBox 12"/>
          <p:cNvSpPr txBox="1">
            <a:spLocks noChangeArrowheads="1"/>
          </p:cNvSpPr>
          <p:nvPr/>
        </p:nvSpPr>
        <p:spPr bwMode="auto">
          <a:xfrm>
            <a:off x="7740650" y="1141660"/>
            <a:ext cx="13922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 dirty="0">
                <a:latin typeface="Calibri" pitchFamily="34" charset="0"/>
              </a:rPr>
              <a:t>% к доходам бюджета</a:t>
            </a:r>
          </a:p>
        </p:txBody>
      </p:sp>
      <p:sp>
        <p:nvSpPr>
          <p:cNvPr id="266256" name="TextBox 4"/>
          <p:cNvSpPr txBox="1">
            <a:spLocks noChangeArrowheads="1"/>
          </p:cNvSpPr>
          <p:nvPr/>
        </p:nvSpPr>
        <p:spPr bwMode="auto">
          <a:xfrm>
            <a:off x="1763688" y="188640"/>
            <a:ext cx="72141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Объем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муниципального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долга </a:t>
            </a:r>
            <a:r>
              <a:rPr lang="ru-RU" sz="2000" dirty="0" err="1" smtClean="0">
                <a:solidFill>
                  <a:schemeClr val="bg1"/>
                </a:solidFill>
                <a:latin typeface="Calibri" pitchFamily="34" charset="0"/>
              </a:rPr>
              <a:t>Лихославльского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 муниципального округа и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доля к доходам бюджета без учета безвозмездных поступлений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6062929"/>
              </p:ext>
            </p:extLst>
          </p:nvPr>
        </p:nvGraphicFramePr>
        <p:xfrm>
          <a:off x="251520" y="1556792"/>
          <a:ext cx="8431212" cy="563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48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-32251" y="147977"/>
            <a:ext cx="9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600" dirty="0">
                <a:solidFill>
                  <a:schemeClr val="bg1"/>
                </a:solidFill>
              </a:rPr>
              <a:t>Муниципальная программа </a:t>
            </a:r>
            <a:r>
              <a:rPr lang="ru-RU" sz="1600" dirty="0" err="1">
                <a:solidFill>
                  <a:schemeClr val="bg1"/>
                </a:solidFill>
              </a:rPr>
              <a:t>Лихославльского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муниципального округа </a:t>
            </a:r>
            <a:endParaRPr lang="ru-RU" sz="1600" dirty="0">
              <a:solidFill>
                <a:schemeClr val="bg1"/>
              </a:solidFill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</a:rPr>
              <a:t>«Развитие </a:t>
            </a:r>
            <a:r>
              <a:rPr lang="ru-RU" sz="1600" dirty="0" smtClean="0">
                <a:solidFill>
                  <a:schemeClr val="bg1"/>
                </a:solidFill>
              </a:rPr>
              <a:t>жилищно – коммунальной сферы и жилищной политики»                                                               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2022-2026 </a:t>
            </a:r>
            <a:r>
              <a:rPr lang="ru-RU" sz="1600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3064" y="1238250"/>
            <a:ext cx="5429657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</a:t>
            </a:r>
            <a:r>
              <a:rPr lang="en-US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в 2022году</a:t>
            </a:r>
            <a:endParaRPr lang="ru-RU" sz="1400" b="1" dirty="0">
              <a:solidFill>
                <a:srgbClr val="5DCEA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208" y="2532424"/>
            <a:ext cx="1867856" cy="1015663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мероприятий по содержанию муниципального жилищного фонда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7878" y="1625658"/>
            <a:ext cx="2880321" cy="2769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Жилищная политика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87077" y="1930356"/>
            <a:ext cx="1873257" cy="2628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4,2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4881" y="1656382"/>
            <a:ext cx="3000404" cy="46166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Комплексное развитие систем коммунальной инфраструктуры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" name="Picture 4" descr="J:\Отдел развития бюджетных технологий\Текущие проекты\Бюджет для граждан\Бюджет 2015\Информация отделов\ЖКХ\141014-080315-7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00" y="3606911"/>
            <a:ext cx="2026403" cy="133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2009182">
            <a:off x="3259611" y="2314255"/>
            <a:ext cx="414764" cy="13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8913036">
            <a:off x="1154956" y="2290883"/>
            <a:ext cx="414764" cy="14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17961" y="2105247"/>
            <a:ext cx="1873257" cy="2628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11,4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66217" y="2686312"/>
            <a:ext cx="2047985" cy="830997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надежности функционирования объектов коммунальной инфраструктуры</a:t>
            </a:r>
          </a:p>
        </p:txBody>
      </p:sp>
      <p:pic>
        <p:nvPicPr>
          <p:cNvPr id="38918" name="Picture 6" descr="http://expert.ru/data/public/142224/142225/d_39_036_1_jpg_576x288_crop_q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27076"/>
            <a:ext cx="1109763" cy="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482190" y="2657154"/>
            <a:ext cx="1621473" cy="646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уличного освещения территории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округа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8734" y="2532424"/>
            <a:ext cx="1910471" cy="8309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Проведение мероприятий по организации доступной и </a:t>
            </a:r>
            <a:r>
              <a:rPr lang="ru-RU" sz="12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безбарьерной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среды</a:t>
            </a:r>
          </a:p>
        </p:txBody>
      </p:sp>
      <p:pic>
        <p:nvPicPr>
          <p:cNvPr id="38920" name="Picture 8" descr="http://bezformata.ru/content/Images/000/054/491/image54491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07" y="3577395"/>
            <a:ext cx="1548352" cy="13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трелка вправо 47"/>
          <p:cNvSpPr/>
          <p:nvPr/>
        </p:nvSpPr>
        <p:spPr>
          <a:xfrm rot="5400000">
            <a:off x="1730084" y="2908364"/>
            <a:ext cx="1387244" cy="14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7285754">
            <a:off x="5715985" y="2323278"/>
            <a:ext cx="513605" cy="165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3034087">
            <a:off x="8355543" y="2296837"/>
            <a:ext cx="522500" cy="173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68362" y="1212838"/>
            <a:ext cx="1300405" cy="3585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15,5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млн руб. </a:t>
            </a:r>
            <a:r>
              <a:rPr lang="ru-RU" sz="1200" b="1" dirty="0" smtClean="0">
                <a:solidFill>
                  <a:schemeClr val="bg1"/>
                </a:solidFill>
              </a:rPr>
              <a:t>(2,2%)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s://www.smartaids.ru/upload/iblock/b69/b698d42b8bb4111841686b7e8e5bf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34" y="3548087"/>
            <a:ext cx="1807096" cy="1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485445" y="3773576"/>
            <a:ext cx="1981547" cy="12003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жильем молодых семей, малоимущих,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многодетных,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нуждающихся в жилых помещениях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9" y="5067641"/>
            <a:ext cx="2352127" cy="145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https://tularegion.ru/upload/iblock/d7a/d7acbf922dcac29682e546aee7604d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https://tularegion.ru/upload/iblock/d7a/d7acbf922dcac29682e546aee7604dc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https://tularegion.ru/upload/iblock/d7a/d7acbf922dcac29682e546aee7604dc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3" descr="https://tularegion.ru/upload/iblock/d7a/d7acbf922dcac29682e546aee7604dc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9" name="Picture 15" descr="https://vr-vyksa.ru/media/images/Navashino_JjE6CP8.width-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17" y="5067640"/>
            <a:ext cx="3702532" cy="14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125" y="188640"/>
            <a:ext cx="9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600" dirty="0">
                <a:solidFill>
                  <a:schemeClr val="bg1"/>
                </a:solidFill>
              </a:rPr>
              <a:t>Муниципальная </a:t>
            </a:r>
            <a:r>
              <a:rPr lang="ru-RU" sz="1600" dirty="0" smtClean="0">
                <a:solidFill>
                  <a:schemeClr val="bg1"/>
                </a:solidFill>
              </a:rPr>
              <a:t>программа</a:t>
            </a:r>
            <a:endParaRPr lang="ru-RU" sz="1600" dirty="0">
              <a:solidFill>
                <a:schemeClr val="bg1"/>
              </a:solidFill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</a:rPr>
              <a:t>«</a:t>
            </a:r>
            <a:r>
              <a:rPr lang="ru-RU" sz="1600" dirty="0" smtClean="0">
                <a:solidFill>
                  <a:schemeClr val="bg1"/>
                </a:solidFill>
              </a:rPr>
              <a:t>Развитие и благоустройство территорий сельских поселений </a:t>
            </a:r>
            <a:r>
              <a:rPr lang="ru-RU" sz="1600" dirty="0" err="1" smtClean="0">
                <a:solidFill>
                  <a:schemeClr val="bg1"/>
                </a:solidFill>
              </a:rPr>
              <a:t>Лихославльского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муниципального округа»   на 2022-2026 годы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90492" y="1160225"/>
            <a:ext cx="5429657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</a:t>
            </a:r>
            <a:r>
              <a:rPr lang="en-US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в 2022году</a:t>
            </a:r>
            <a:endParaRPr lang="ru-RU" sz="1400" b="1" dirty="0">
              <a:solidFill>
                <a:srgbClr val="5DCEA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663" y="4869160"/>
            <a:ext cx="2795493" cy="461665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Участие в ППМИ в сфере культуры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1656382"/>
            <a:ext cx="2880321" cy="2769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Дорожное хозяйство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3949" y="2030649"/>
            <a:ext cx="1873257" cy="2628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9,3млн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19947" y="1649325"/>
            <a:ext cx="3000404" cy="46166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Благоустройство сельских территорий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511" y="2660499"/>
            <a:ext cx="1499169" cy="101566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Содержание автомобильных дорог и сооружений на них местного значения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0964" y="5427583"/>
            <a:ext cx="1873257" cy="27924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0,06млн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03442" y="2649995"/>
            <a:ext cx="1919092" cy="101566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дорожной сети, содержание автомобильных дорог общего пользования 4 класса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37429" y="2143397"/>
            <a:ext cx="1873257" cy="2628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1,5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pic>
        <p:nvPicPr>
          <p:cNvPr id="29" name="Picture 2" descr="http://s.properm.ru/localStorage/news/a6/2e/b9/48/a62eb948_resizedScaled_659to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" y="3768166"/>
            <a:ext cx="162806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ocialmytischi.ru/images/stories/test/Den/News/remont-dorog-mosk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74" y="3760775"/>
            <a:ext cx="1866413" cy="9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224347" y="2742327"/>
            <a:ext cx="1628067" cy="12003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и благоустройство территорий сельских поселений, в </a:t>
            </a:r>
            <a:r>
              <a:rPr lang="ru-RU" sz="12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т.ч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участие в программе ППМИ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3574" y="2752831"/>
            <a:ext cx="1628067" cy="8309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прочих мероприятий по благоустройству сельских поселений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https://avatars.mds.yandex.net/i?id=010cd2af94fa48d27f62d87fca716f37-518007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50" y="3975954"/>
            <a:ext cx="2068666" cy="14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bs.twimg.com/media/C-VITgrXsAE6Lb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41" y="3676163"/>
            <a:ext cx="1800200" cy="14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77845" y="5827912"/>
            <a:ext cx="2795493" cy="830997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Содержание зданий культуры, закрепленного за Управлением , в исправном состоянии (участие в ППМИ)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4" name="Picture 6" descr="https://novozybkov.su/wp-content/uploads/2017/12/bk_info_3220_orig_15035693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74" y="5581506"/>
            <a:ext cx="2459606" cy="11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8913036">
            <a:off x="658007" y="2418958"/>
            <a:ext cx="414764" cy="14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761974" y="3381476"/>
            <a:ext cx="2247715" cy="143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72666">
            <a:off x="2642379" y="2415536"/>
            <a:ext cx="414764" cy="14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8913036">
            <a:off x="6090217" y="2500786"/>
            <a:ext cx="414764" cy="14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706208">
            <a:off x="8319928" y="2493227"/>
            <a:ext cx="414764" cy="14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14990" y="141601"/>
            <a:ext cx="87774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E6E7DB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600" dirty="0" smtClean="0">
                <a:solidFill>
                  <a:prstClr val="white"/>
                </a:solidFill>
              </a:rPr>
              <a:t>Муниципальная программа</a:t>
            </a:r>
            <a:endParaRPr lang="ru-RU" sz="1600" dirty="0">
              <a:solidFill>
                <a:prstClr val="white"/>
              </a:solidFill>
            </a:endParaRPr>
          </a:p>
          <a:p>
            <a:pPr algn="r"/>
            <a:r>
              <a:rPr lang="ru-RU" sz="1600" dirty="0" smtClean="0">
                <a:solidFill>
                  <a:prstClr val="white"/>
                </a:solidFill>
              </a:rPr>
              <a:t>«Формирование современной городской среды                                             Лихославльского муниципального округа»                             </a:t>
            </a:r>
          </a:p>
          <a:p>
            <a:pPr algn="r"/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на </a:t>
            </a:r>
            <a:r>
              <a:rPr lang="ru-RU" sz="1600" dirty="0" smtClean="0">
                <a:solidFill>
                  <a:prstClr val="white"/>
                </a:solidFill>
              </a:rPr>
              <a:t>2022-2026 </a:t>
            </a:r>
            <a:r>
              <a:rPr lang="ru-RU" sz="1600" dirty="0">
                <a:solidFill>
                  <a:prstClr val="white"/>
                </a:solidFill>
              </a:rPr>
              <a:t>годы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29180" y="1393298"/>
            <a:ext cx="5429657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Основные направления финансирования</a:t>
            </a:r>
            <a:r>
              <a:rPr lang="en-US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5DCEA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в 2022году</a:t>
            </a:r>
            <a:endParaRPr lang="ru-RU" sz="1400" b="1" dirty="0">
              <a:solidFill>
                <a:srgbClr val="5DCEA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3" y="1860044"/>
            <a:ext cx="2664297" cy="646331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 Благоустройство парка в районе МБУ «Лихославльский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районный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ЦДОиР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32640" y="5659248"/>
            <a:ext cx="1621473" cy="2769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города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93566" y="1299223"/>
            <a:ext cx="1244062" cy="495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12,9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млн руб. </a:t>
            </a:r>
            <a:r>
              <a:rPr lang="ru-RU" sz="1400" b="1" dirty="0" smtClean="0">
                <a:solidFill>
                  <a:prstClr val="white"/>
                </a:solidFill>
              </a:rPr>
              <a:t>(1,8%)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636912"/>
            <a:ext cx="1873257" cy="2628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9,5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8359" y="1860044"/>
            <a:ext cx="2372521" cy="646331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 Благоустройство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музыкальной площадки парка по ул. Ленина п. Калашниково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2640691"/>
            <a:ext cx="1873257" cy="2628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3,4 млн </a:t>
            </a:r>
            <a:r>
              <a:rPr lang="ru-RU" sz="1400" dirty="0">
                <a:solidFill>
                  <a:schemeClr val="bg1"/>
                </a:solidFill>
              </a:rPr>
              <a:t>руб.</a:t>
            </a:r>
          </a:p>
        </p:txBody>
      </p:sp>
      <p:pic>
        <p:nvPicPr>
          <p:cNvPr id="45060" name="Picture 4" descr="https://1.bp.blogspot.com/-LxiopkVUaVs/Wu1s5_4F__I/AAAAAAAACwI/4bNa4W80z-A_U0yvxKIS60Nk-Zmw_KyEgCLcBGAs/s1600/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0" y="3061056"/>
            <a:ext cx="3060341" cy="272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48331" y="1860044"/>
            <a:ext cx="2162293" cy="646331"/>
          </a:xfrm>
          <a:prstGeom prst="rect">
            <a:avLst/>
          </a:prstGeom>
          <a:ln>
            <a:solidFill>
              <a:srgbClr val="A44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придомовой территории  по ул. Лесная                                п. Калашниково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etkul74.ru/img/news_img/ec7d7da5bb1fa5c6925b1ce9ac2639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21" y="3074202"/>
            <a:ext cx="2592288" cy="27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s://mirrorgroup.ru/wp-content/uploads/2021/02/0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59" y="3074202"/>
            <a:ext cx="2459825" cy="27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268760"/>
            <a:ext cx="77604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7" name="Овал 6"/>
          <p:cNvSpPr/>
          <p:nvPr/>
        </p:nvSpPr>
        <p:spPr>
          <a:xfrm>
            <a:off x="2699792" y="2348880"/>
            <a:ext cx="3888432" cy="2592287"/>
          </a:xfrm>
          <a:prstGeom prst="ellipse">
            <a:avLst/>
          </a:prstGeom>
          <a:gradFill flip="none" rotWithShape="1">
            <a:gsLst>
              <a:gs pos="0">
                <a:srgbClr val="6F7C50">
                  <a:tint val="66000"/>
                  <a:satMod val="160000"/>
                </a:srgbClr>
              </a:gs>
              <a:gs pos="50000">
                <a:srgbClr val="6F7C50">
                  <a:tint val="44500"/>
                  <a:satMod val="160000"/>
                </a:srgbClr>
              </a:gs>
              <a:gs pos="100000">
                <a:srgbClr val="6F7C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3773" name="TextBox 5"/>
          <p:cNvSpPr txBox="1">
            <a:spLocks noChangeArrowheads="1"/>
          </p:cNvSpPr>
          <p:nvPr/>
        </p:nvSpPr>
        <p:spPr bwMode="auto">
          <a:xfrm>
            <a:off x="3051629" y="2924944"/>
            <a:ext cx="331236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Финансовый отдел администрации Лихославльского района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8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 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Тел.: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(848261) 3-50-66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Факс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:(848261) 3-55-31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en-US" sz="1400" dirty="0" smtClean="0">
                <a:latin typeface="Tahoma" pitchFamily="34" charset="0"/>
                <a:cs typeface="Tahoma" pitchFamily="34" charset="0"/>
              </a:rPr>
              <a:t>e-mail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latin typeface="Tahoma" pitchFamily="34" charset="0"/>
                <a:cs typeface="Tahoma" pitchFamily="34" charset="0"/>
                <a:hlinkClick r:id="rId3"/>
              </a:rPr>
              <a:t>tverfin@yandex.ru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Перечень </a:t>
            </a:r>
            <a:r>
              <a:rPr lang="ru-RU" sz="2000" b="1" dirty="0" smtClean="0">
                <a:solidFill>
                  <a:srgbClr val="C00000"/>
                </a:solidFill>
                <a:cs typeface="Calibri" pitchFamily="34" charset="0"/>
              </a:rPr>
              <a:t>наиболее значимых приоритетных задач бюджетной политики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, решаемых в рамках формирования и исполнения бюджета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Лихославльского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 муниципального округа в 2022 году: 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Развитие системы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стратегического планирования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на основе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бюджетного прогноза на среднесрочный период и муниципальных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программ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Лихославльского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 муниципального округа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Обеспечение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устойчивости, сбалансированности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бюджета муниципального округа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Повышение эффективности управления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доходным потенциалом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Реализация мер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, направленных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повышение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эффективности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бюджетных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расходов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большей прозрачности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открытости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бюджетного процесса для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граждан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7545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Arial" pitchFamily="34" charset="0"/>
              </a:rPr>
              <a:t>Наиболее значимые приоритетные задачи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2204864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://subbotkina.ru/wp-content/uploads/2012/09/706f30a47464e99f1cf21f9781775aea909e79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33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547817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" name="think-cell Slide" r:id="rId59" imgW="360" imgH="360" progId="">
                  <p:embed/>
                </p:oleObj>
              </mc:Choice>
              <mc:Fallback>
                <p:oleObj name="think-cell Slide" r:id="rId59" imgW="360" imgH="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Группа 21"/>
          <p:cNvGrpSpPr/>
          <p:nvPr>
            <p:custDataLst>
              <p:tags r:id="rId3"/>
            </p:custDataLst>
          </p:nvPr>
        </p:nvGrpSpPr>
        <p:grpSpPr>
          <a:xfrm>
            <a:off x="1671151" y="1764678"/>
            <a:ext cx="2088924" cy="2099963"/>
            <a:chOff x="84168" y="1661750"/>
            <a:chExt cx="2541180" cy="2503444"/>
          </a:xfrm>
        </p:grpSpPr>
        <p:sp>
          <p:nvSpPr>
            <p:cNvPr id="29" name="Кольцо 28"/>
            <p:cNvSpPr/>
            <p:nvPr/>
          </p:nvSpPr>
          <p:spPr bwMode="auto">
            <a:xfrm>
              <a:off x="84168" y="1759356"/>
              <a:ext cx="2541180" cy="2405838"/>
            </a:xfrm>
            <a:prstGeom prst="donut">
              <a:avLst>
                <a:gd name="adj" fmla="val 16139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6542" y="3573252"/>
              <a:ext cx="2232133" cy="3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Акцизы</a:t>
              </a:r>
              <a:endParaRPr lang="ru-RU" sz="1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26874" y="1661750"/>
              <a:ext cx="1226814" cy="62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15,2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млн. руб.</a:t>
              </a:r>
              <a:endParaRPr lang="ru-RU" sz="1400" b="1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82626" name="pg num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7010727" y="6661415"/>
            <a:ext cx="1902611" cy="1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A6F0202-0ED0-4208-A8AC-BED347C65DBC}" type="slidenum">
              <a:rPr lang="en-US" sz="1200" b="1">
                <a:solidFill>
                  <a:srgbClr val="FFFFFF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2627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4255" y="928146"/>
            <a:ext cx="5030989" cy="5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ДОХОДЫ БЮДЖЕТА: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714,4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млн. рублей</a:t>
            </a:r>
            <a:endParaRPr 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26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24128" y="907898"/>
            <a:ext cx="634886" cy="4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207" tIns="50106" rIns="100207" bIns="50106">
            <a:spAutoFit/>
          </a:bodyPr>
          <a:lstStyle/>
          <a:p>
            <a:pPr defTabSz="1006686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366" y="1340768"/>
            <a:ext cx="6736921" cy="3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НАЛОГОВЫЕ И НЕНАЛОГОВЫЕ ДОХОДЫ   357,8 млн. рублей (50,1%)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" name="Группа 9"/>
          <p:cNvGrpSpPr/>
          <p:nvPr>
            <p:custDataLst>
              <p:tags r:id="rId8"/>
            </p:custDataLst>
          </p:nvPr>
        </p:nvGrpSpPr>
        <p:grpSpPr>
          <a:xfrm>
            <a:off x="1544616" y="3956399"/>
            <a:ext cx="2329365" cy="2240647"/>
            <a:chOff x="-67883" y="1574233"/>
            <a:chExt cx="2977893" cy="2773904"/>
          </a:xfrm>
        </p:grpSpPr>
        <p:grpSp>
          <p:nvGrpSpPr>
            <p:cNvPr id="7" name="Группа 6"/>
            <p:cNvGrpSpPr/>
            <p:nvPr>
              <p:custDataLst>
                <p:tags r:id="rId51"/>
              </p:custDataLst>
            </p:nvPr>
          </p:nvGrpSpPr>
          <p:grpSpPr>
            <a:xfrm>
              <a:off x="84167" y="1759356"/>
              <a:ext cx="2541181" cy="2405838"/>
              <a:chOff x="255180" y="1879084"/>
              <a:chExt cx="2541181" cy="2405838"/>
            </a:xfrm>
          </p:grpSpPr>
          <p:pic>
            <p:nvPicPr>
              <p:cNvPr id="5" name="Рисунок 4"/>
              <p:cNvPicPr>
                <a:picLocks noChangeAspect="1"/>
              </p:cNvPicPr>
              <p:nvPr>
                <p:custDataLst>
                  <p:tags r:id="rId54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945" y="2360858"/>
                <a:ext cx="1951753" cy="1403067"/>
              </a:xfrm>
              <a:prstGeom prst="rect">
                <a:avLst/>
              </a:prstGeom>
            </p:spPr>
          </p:pic>
          <p:grpSp>
            <p:nvGrpSpPr>
              <p:cNvPr id="4" name="Группа 3"/>
              <p:cNvGrpSpPr/>
              <p:nvPr>
                <p:custDataLst>
                  <p:tags r:id="rId55"/>
                </p:custDataLst>
              </p:nvPr>
            </p:nvGrpSpPr>
            <p:grpSpPr>
              <a:xfrm>
                <a:off x="255180" y="1879084"/>
                <a:ext cx="2541181" cy="2405838"/>
                <a:chOff x="365395" y="2020185"/>
                <a:chExt cx="1926221" cy="1873787"/>
              </a:xfrm>
            </p:grpSpPr>
            <p:sp>
              <p:nvSpPr>
                <p:cNvPr id="3" name="Кольцо 2"/>
                <p:cNvSpPr/>
                <p:nvPr/>
              </p:nvSpPr>
              <p:spPr bwMode="auto">
                <a:xfrm>
                  <a:off x="552893" y="2147777"/>
                  <a:ext cx="1552354" cy="1552353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Кольцо 10"/>
                <p:cNvSpPr/>
                <p:nvPr/>
              </p:nvSpPr>
              <p:spPr bwMode="auto">
                <a:xfrm>
                  <a:off x="365395" y="2020185"/>
                  <a:ext cx="1926221" cy="1873787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0" name="Text Box 2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-67883" y="3603750"/>
              <a:ext cx="2977893" cy="74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Плата за негативное воздействие на окружающую среду</a:t>
              </a:r>
              <a:endParaRPr lang="ru-RU" sz="1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9861" y="1574233"/>
              <a:ext cx="1289251" cy="64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0,3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млн. руб.</a:t>
              </a:r>
              <a:endParaRPr lang="ru-RU" sz="1400" b="1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Группа 17"/>
          <p:cNvGrpSpPr/>
          <p:nvPr>
            <p:custDataLst>
              <p:tags r:id="rId9"/>
            </p:custDataLst>
          </p:nvPr>
        </p:nvGrpSpPr>
        <p:grpSpPr>
          <a:xfrm>
            <a:off x="3306329" y="1742366"/>
            <a:ext cx="2088923" cy="2115359"/>
            <a:chOff x="4024383" y="1698674"/>
            <a:chExt cx="2541180" cy="2582033"/>
          </a:xfrm>
        </p:grpSpPr>
        <p:pic>
          <p:nvPicPr>
            <p:cNvPr id="13" name="Рисунок 12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2338413"/>
              <a:ext cx="1409905" cy="1322691"/>
            </a:xfrm>
            <a:prstGeom prst="rect">
              <a:avLst/>
            </a:prstGeom>
          </p:spPr>
        </p:pic>
        <p:grpSp>
          <p:nvGrpSpPr>
            <p:cNvPr id="32" name="Группа 31"/>
            <p:cNvGrpSpPr/>
            <p:nvPr>
              <p:custDataLst>
                <p:tags r:id="rId47"/>
              </p:custDataLst>
            </p:nvPr>
          </p:nvGrpSpPr>
          <p:grpSpPr>
            <a:xfrm>
              <a:off x="4024383" y="1698674"/>
              <a:ext cx="2541180" cy="2582033"/>
              <a:chOff x="84168" y="1633204"/>
              <a:chExt cx="2541180" cy="2582033"/>
            </a:xfrm>
          </p:grpSpPr>
          <p:grpSp>
            <p:nvGrpSpPr>
              <p:cNvPr id="33" name="Группа 32"/>
              <p:cNvGrpSpPr/>
              <p:nvPr>
                <p:custDataLst>
                  <p:tags r:id="rId48"/>
                </p:custDataLst>
              </p:nvPr>
            </p:nvGrpSpPr>
            <p:grpSpPr>
              <a:xfrm>
                <a:off x="84168" y="1759356"/>
                <a:ext cx="2541180" cy="2405838"/>
                <a:chOff x="365396" y="2020185"/>
                <a:chExt cx="1926220" cy="1873787"/>
              </a:xfrm>
            </p:grpSpPr>
            <p:sp>
              <p:nvSpPr>
                <p:cNvPr id="36" name="Кольцо 35"/>
                <p:cNvSpPr/>
                <p:nvPr/>
              </p:nvSpPr>
              <p:spPr bwMode="auto">
                <a:xfrm>
                  <a:off x="552893" y="2147777"/>
                  <a:ext cx="1552354" cy="1552353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Кольцо 36"/>
                <p:cNvSpPr/>
                <p:nvPr/>
              </p:nvSpPr>
              <p:spPr bwMode="auto">
                <a:xfrm>
                  <a:off x="365396" y="2020185"/>
                  <a:ext cx="1926220" cy="1873787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Text Box 28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64816" y="3687920"/>
                <a:ext cx="2023373" cy="52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Налоги на совокупный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доход</a:t>
                </a:r>
                <a:endParaRPr lang="ru-RU" sz="11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41351" y="1633204"/>
                <a:ext cx="1226815" cy="64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9,9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млн. руб.</a:t>
                </a:r>
                <a:endParaRPr lang="ru-RU" sz="1400" b="1" dirty="0">
                  <a:solidFill>
                    <a:srgbClr val="0066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40" name="Группа 39"/>
          <p:cNvGrpSpPr/>
          <p:nvPr>
            <p:custDataLst>
              <p:tags r:id="rId10"/>
            </p:custDataLst>
          </p:nvPr>
        </p:nvGrpSpPr>
        <p:grpSpPr>
          <a:xfrm>
            <a:off x="4943946" y="1810844"/>
            <a:ext cx="2088923" cy="2005885"/>
            <a:chOff x="84168" y="1716787"/>
            <a:chExt cx="2541180" cy="2448407"/>
          </a:xfrm>
        </p:grpSpPr>
        <p:sp>
          <p:nvSpPr>
            <p:cNvPr id="45" name="Кольцо 44"/>
            <p:cNvSpPr/>
            <p:nvPr/>
          </p:nvSpPr>
          <p:spPr bwMode="auto">
            <a:xfrm>
              <a:off x="84168" y="1759356"/>
              <a:ext cx="2541180" cy="2405838"/>
            </a:xfrm>
            <a:prstGeom prst="donut">
              <a:avLst>
                <a:gd name="adj" fmla="val 16139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 Box 28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5717" y="3720905"/>
              <a:ext cx="1972673" cy="32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Налоги на имущество</a:t>
              </a:r>
              <a:endParaRPr lang="ru-RU" sz="1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41351" y="1716787"/>
              <a:ext cx="1226815" cy="64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29,1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млн. руб.</a:t>
              </a:r>
              <a:endParaRPr lang="ru-RU" sz="1400" b="1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7" name="Группа 46"/>
          <p:cNvGrpSpPr/>
          <p:nvPr>
            <p:custDataLst>
              <p:tags r:id="rId11"/>
            </p:custDataLst>
          </p:nvPr>
        </p:nvGrpSpPr>
        <p:grpSpPr>
          <a:xfrm>
            <a:off x="23260" y="1704779"/>
            <a:ext cx="2073364" cy="2126705"/>
            <a:chOff x="-507121" y="4239981"/>
            <a:chExt cx="2541180" cy="2515225"/>
          </a:xfrm>
        </p:grpSpPr>
        <p:pic>
          <p:nvPicPr>
            <p:cNvPr id="46" name="Рисунок 45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31" y="5042945"/>
              <a:ext cx="1340372" cy="1018683"/>
            </a:xfrm>
            <a:prstGeom prst="rect">
              <a:avLst/>
            </a:prstGeom>
          </p:spPr>
        </p:pic>
        <p:grpSp>
          <p:nvGrpSpPr>
            <p:cNvPr id="49" name="Группа 48"/>
            <p:cNvGrpSpPr/>
            <p:nvPr>
              <p:custDataLst>
                <p:tags r:id="rId40"/>
              </p:custDataLst>
            </p:nvPr>
          </p:nvGrpSpPr>
          <p:grpSpPr>
            <a:xfrm>
              <a:off x="-507121" y="4239981"/>
              <a:ext cx="2541180" cy="2515225"/>
              <a:chOff x="84168" y="1649969"/>
              <a:chExt cx="2541180" cy="2515225"/>
            </a:xfrm>
          </p:grpSpPr>
          <p:grpSp>
            <p:nvGrpSpPr>
              <p:cNvPr id="50" name="Группа 49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84168" y="1759356"/>
                <a:ext cx="2541180" cy="2405838"/>
                <a:chOff x="365396" y="2020185"/>
                <a:chExt cx="1926220" cy="1873787"/>
              </a:xfrm>
            </p:grpSpPr>
            <p:sp>
              <p:nvSpPr>
                <p:cNvPr id="53" name="Кольцо 52"/>
                <p:cNvSpPr/>
                <p:nvPr/>
              </p:nvSpPr>
              <p:spPr bwMode="auto">
                <a:xfrm>
                  <a:off x="552893" y="2147777"/>
                  <a:ext cx="1552354" cy="1552353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Кольцо 53"/>
                <p:cNvSpPr/>
                <p:nvPr/>
              </p:nvSpPr>
              <p:spPr bwMode="auto">
                <a:xfrm>
                  <a:off x="365396" y="2020185"/>
                  <a:ext cx="1926220" cy="1873787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1" name="Text Box 2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37119" y="3573252"/>
                <a:ext cx="1635314" cy="53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Налог на доходы </a:t>
                </a:r>
                <a:br>
                  <a:rPr lang="ru-RU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физических лиц</a:t>
                </a:r>
                <a:endParaRPr lang="ru-RU" sz="11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767279" y="1649969"/>
                <a:ext cx="1236021" cy="620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262,6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млн. руб.</a:t>
                </a:r>
                <a:endParaRPr lang="ru-RU" sz="1400" b="1" dirty="0">
                  <a:solidFill>
                    <a:srgbClr val="0066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72" name="Группа 71"/>
          <p:cNvGrpSpPr/>
          <p:nvPr>
            <p:custDataLst>
              <p:tags r:id="rId12"/>
            </p:custDataLst>
          </p:nvPr>
        </p:nvGrpSpPr>
        <p:grpSpPr>
          <a:xfrm>
            <a:off x="3324203" y="3955051"/>
            <a:ext cx="2088924" cy="2306001"/>
            <a:chOff x="5873109" y="4005988"/>
            <a:chExt cx="2541180" cy="2854813"/>
          </a:xfrm>
        </p:grpSpPr>
        <p:pic>
          <p:nvPicPr>
            <p:cNvPr id="65" name="Рисунок 64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622" y="4557795"/>
              <a:ext cx="1708208" cy="1571551"/>
            </a:xfrm>
            <a:prstGeom prst="rect">
              <a:avLst/>
            </a:prstGeom>
          </p:spPr>
        </p:pic>
        <p:grpSp>
          <p:nvGrpSpPr>
            <p:cNvPr id="74" name="Группа 73"/>
            <p:cNvGrpSpPr/>
            <p:nvPr>
              <p:custDataLst>
                <p:tags r:id="rId35"/>
              </p:custDataLst>
            </p:nvPr>
          </p:nvGrpSpPr>
          <p:grpSpPr>
            <a:xfrm>
              <a:off x="5873109" y="4005988"/>
              <a:ext cx="2541180" cy="2854813"/>
              <a:chOff x="84168" y="1546433"/>
              <a:chExt cx="2541180" cy="2854813"/>
            </a:xfrm>
          </p:grpSpPr>
          <p:grpSp>
            <p:nvGrpSpPr>
              <p:cNvPr id="75" name="Группа 74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84168" y="1759356"/>
                <a:ext cx="2541180" cy="2405838"/>
                <a:chOff x="365396" y="2020185"/>
                <a:chExt cx="1926220" cy="1873787"/>
              </a:xfrm>
            </p:grpSpPr>
            <p:sp>
              <p:nvSpPr>
                <p:cNvPr id="78" name="Кольцо 77"/>
                <p:cNvSpPr/>
                <p:nvPr/>
              </p:nvSpPr>
              <p:spPr bwMode="auto">
                <a:xfrm>
                  <a:off x="552893" y="2147777"/>
                  <a:ext cx="1552354" cy="1552353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Кольцо 78"/>
                <p:cNvSpPr/>
                <p:nvPr/>
              </p:nvSpPr>
              <p:spPr bwMode="auto">
                <a:xfrm>
                  <a:off x="365396" y="2020185"/>
                  <a:ext cx="1926220" cy="1873787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6" name="Text Box 2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95494" y="3656857"/>
                <a:ext cx="1970521" cy="744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Доходы от использования имущества</a:t>
                </a:r>
                <a:endParaRPr lang="ru-RU" sz="11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Text Box 28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786105" y="1546433"/>
                <a:ext cx="1226814" cy="64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10,8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млн. руб.</a:t>
                </a:r>
                <a:endParaRPr lang="ru-RU" sz="1400" b="1" dirty="0">
                  <a:solidFill>
                    <a:srgbClr val="0066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84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7366" y="6360461"/>
            <a:ext cx="6339744" cy="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ДОХОДЫ БЮДЖЕТА НА ДУШУ НАСЕЛЕНИЯ: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28,7</a:t>
            </a:r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тыс. рублей/чел.</a:t>
            </a:r>
            <a:endParaRPr lang="ru-RU" sz="1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0" name="Прямая соединительная линия 79"/>
          <p:cNvCxnSpPr/>
          <p:nvPr>
            <p:custDataLst>
              <p:tags r:id="rId14"/>
            </p:custDataLst>
          </p:nvPr>
        </p:nvCxnSpPr>
        <p:spPr bwMode="auto">
          <a:xfrm>
            <a:off x="6830757" y="1725816"/>
            <a:ext cx="14570" cy="2259733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>
            <p:custDataLst>
              <p:tags r:id="rId15"/>
            </p:custDataLst>
          </p:nvPr>
        </p:nvCxnSpPr>
        <p:spPr bwMode="auto">
          <a:xfrm>
            <a:off x="6830757" y="3985549"/>
            <a:ext cx="2140651" cy="0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01" name="Группа 100"/>
          <p:cNvGrpSpPr/>
          <p:nvPr>
            <p:custDataLst>
              <p:tags r:id="rId16"/>
            </p:custDataLst>
          </p:nvPr>
        </p:nvGrpSpPr>
        <p:grpSpPr>
          <a:xfrm>
            <a:off x="6830756" y="1854535"/>
            <a:ext cx="2341883" cy="1988561"/>
            <a:chOff x="-75714" y="1759356"/>
            <a:chExt cx="2889743" cy="2405838"/>
          </a:xfrm>
        </p:grpSpPr>
        <p:sp>
          <p:nvSpPr>
            <p:cNvPr id="105" name="Кольцо 104"/>
            <p:cNvSpPr/>
            <p:nvPr/>
          </p:nvSpPr>
          <p:spPr bwMode="auto">
            <a:xfrm>
              <a:off x="84168" y="1759356"/>
              <a:ext cx="2541180" cy="2405838"/>
            </a:xfrm>
            <a:prstGeom prst="donut">
              <a:avLst>
                <a:gd name="adj" fmla="val 16139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75714" y="2098154"/>
              <a:ext cx="2889743" cy="39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356,6 млн. руб. (49,9%)</a:t>
              </a:r>
              <a:endParaRPr lang="ru-RU" sz="15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0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20634" y="1642629"/>
            <a:ext cx="1799848" cy="5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БЕЗВОМЕЗДНЫЕ </a:t>
            </a:r>
            <a:b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ПОСТУПЛЕНИЯ</a:t>
            </a:r>
            <a:endParaRPr lang="ru-RU" sz="1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TextBox 16"/>
          <p:cNvSpPr txBox="1">
            <a:spLocks noChangeArrowheads="1"/>
          </p:cNvSpPr>
          <p:nvPr/>
        </p:nvSpPr>
        <p:spPr bwMode="auto">
          <a:xfrm>
            <a:off x="156213" y="178824"/>
            <a:ext cx="88876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Доходы </a:t>
            </a: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бюджета </a:t>
            </a:r>
            <a:r>
              <a:rPr lang="ru-RU" sz="26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Лихославльского</a:t>
            </a: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муниципального округа </a:t>
            </a:r>
            <a:r>
              <a:rPr lang="ru-RU" sz="2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               						Прогноз </a:t>
            </a:r>
            <a:r>
              <a:rPr lang="ru-RU" sz="2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на </a:t>
            </a: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2022 </a:t>
            </a:r>
            <a:r>
              <a:rPr lang="ru-RU" sz="2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год</a:t>
            </a:r>
          </a:p>
        </p:txBody>
      </p:sp>
      <p:grpSp>
        <p:nvGrpSpPr>
          <p:cNvPr id="56" name="Группа 55"/>
          <p:cNvGrpSpPr/>
          <p:nvPr>
            <p:custDataLst>
              <p:tags r:id="rId18"/>
            </p:custDataLst>
          </p:nvPr>
        </p:nvGrpSpPr>
        <p:grpSpPr>
          <a:xfrm>
            <a:off x="66393" y="4013889"/>
            <a:ext cx="2030231" cy="2049732"/>
            <a:chOff x="1668266" y="4189289"/>
            <a:chExt cx="2541180" cy="2537552"/>
          </a:xfrm>
        </p:grpSpPr>
        <p:pic>
          <p:nvPicPr>
            <p:cNvPr id="55" name="Рисунок 5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935" y="5052711"/>
              <a:ext cx="1425105" cy="1020419"/>
            </a:xfrm>
            <a:prstGeom prst="rect">
              <a:avLst/>
            </a:prstGeom>
          </p:spPr>
        </p:pic>
        <p:grpSp>
          <p:nvGrpSpPr>
            <p:cNvPr id="58" name="Группа 57"/>
            <p:cNvGrpSpPr/>
            <p:nvPr>
              <p:custDataLst>
                <p:tags r:id="rId29"/>
              </p:custDataLst>
            </p:nvPr>
          </p:nvGrpSpPr>
          <p:grpSpPr>
            <a:xfrm>
              <a:off x="1668266" y="4189289"/>
              <a:ext cx="2541180" cy="2537552"/>
              <a:chOff x="84168" y="1627642"/>
              <a:chExt cx="2541180" cy="2537552"/>
            </a:xfrm>
          </p:grpSpPr>
          <p:grpSp>
            <p:nvGrpSpPr>
              <p:cNvPr id="59" name="Группа 58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84168" y="1759356"/>
                <a:ext cx="2541180" cy="2405838"/>
                <a:chOff x="365396" y="2020185"/>
                <a:chExt cx="1926220" cy="1873787"/>
              </a:xfrm>
            </p:grpSpPr>
            <p:sp>
              <p:nvSpPr>
                <p:cNvPr id="62" name="Кольцо 61"/>
                <p:cNvSpPr/>
                <p:nvPr/>
              </p:nvSpPr>
              <p:spPr bwMode="auto">
                <a:xfrm>
                  <a:off x="552893" y="2147777"/>
                  <a:ext cx="1552354" cy="1552353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Кольцо 62"/>
                <p:cNvSpPr/>
                <p:nvPr/>
              </p:nvSpPr>
              <p:spPr bwMode="auto">
                <a:xfrm>
                  <a:off x="365396" y="2020185"/>
                  <a:ext cx="1926220" cy="1873787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0" name="Text Box 28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29175" y="3678032"/>
                <a:ext cx="1251206" cy="325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Госпошлина</a:t>
                </a:r>
                <a:endParaRPr lang="ru-RU" sz="11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Text Box 2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23619" y="1627642"/>
                <a:ext cx="1262281" cy="649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549" tIns="46276" rIns="92549" bIns="46276">
                <a:spAutoFit/>
              </a:bodyPr>
              <a:lstStyle>
                <a:lvl1pPr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98613" indent="-227013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28700" eaLnBrk="0" hangingPunct="0"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3,0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Arial" charset="0"/>
                    <a:cs typeface="Arial" charset="0"/>
                  </a:rPr>
                  <a:t>млн. руб.</a:t>
                </a:r>
                <a:endParaRPr lang="ru-RU" sz="1400" b="1" dirty="0">
                  <a:solidFill>
                    <a:srgbClr val="0066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1" b="7846"/>
          <a:stretch/>
        </p:blipFill>
        <p:spPr>
          <a:xfrm>
            <a:off x="3760074" y="2232347"/>
            <a:ext cx="1217178" cy="1151893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r="11042"/>
          <a:stretch/>
        </p:blipFill>
        <p:spPr>
          <a:xfrm>
            <a:off x="3805956" y="4490227"/>
            <a:ext cx="1142678" cy="1147876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r="5934"/>
          <a:stretch/>
        </p:blipFill>
        <p:spPr>
          <a:xfrm>
            <a:off x="457512" y="2202628"/>
            <a:ext cx="1204860" cy="1165474"/>
          </a:xfrm>
          <a:prstGeom prst="ellipse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/>
          <a:stretch/>
        </p:blipFill>
        <p:spPr>
          <a:xfrm>
            <a:off x="5404595" y="2329780"/>
            <a:ext cx="1160842" cy="1102612"/>
          </a:xfrm>
          <a:prstGeom prst="ellipse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b="2805"/>
          <a:stretch/>
        </p:blipFill>
        <p:spPr>
          <a:xfrm>
            <a:off x="7325107" y="2572065"/>
            <a:ext cx="1273849" cy="1211124"/>
          </a:xfrm>
          <a:prstGeom prst="ellipse">
            <a:avLst/>
          </a:prstGeom>
        </p:spPr>
      </p:pic>
      <p:grpSp>
        <p:nvGrpSpPr>
          <p:cNvPr id="106" name="Группа 105"/>
          <p:cNvGrpSpPr/>
          <p:nvPr>
            <p:custDataLst>
              <p:tags r:id="rId19"/>
            </p:custDataLst>
          </p:nvPr>
        </p:nvGrpSpPr>
        <p:grpSpPr>
          <a:xfrm>
            <a:off x="6865092" y="4135993"/>
            <a:ext cx="2329365" cy="1977724"/>
            <a:chOff x="-67883" y="1716787"/>
            <a:chExt cx="2977893" cy="2448407"/>
          </a:xfrm>
        </p:grpSpPr>
        <p:sp>
          <p:nvSpPr>
            <p:cNvPr id="113" name="Кольцо 112"/>
            <p:cNvSpPr/>
            <p:nvPr/>
          </p:nvSpPr>
          <p:spPr bwMode="auto">
            <a:xfrm>
              <a:off x="84166" y="1759357"/>
              <a:ext cx="2541182" cy="2405837"/>
            </a:xfrm>
            <a:prstGeom prst="donut">
              <a:avLst>
                <a:gd name="adj" fmla="val 16139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-67883" y="3603750"/>
              <a:ext cx="2977893" cy="32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Штрафы</a:t>
              </a:r>
              <a:endParaRPr lang="ru-RU" sz="1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Text Box 2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10133" y="1716787"/>
              <a:ext cx="1289251" cy="64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0,6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млн. руб.</a:t>
              </a:r>
              <a:endParaRPr lang="ru-RU" sz="1400" b="1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14" name="Группа 113"/>
          <p:cNvGrpSpPr/>
          <p:nvPr>
            <p:custDataLst>
              <p:tags r:id="rId20"/>
            </p:custDataLst>
          </p:nvPr>
        </p:nvGrpSpPr>
        <p:grpSpPr>
          <a:xfrm>
            <a:off x="5041932" y="4072383"/>
            <a:ext cx="2329365" cy="2044594"/>
            <a:chOff x="-67883" y="1634002"/>
            <a:chExt cx="2977893" cy="2531192"/>
          </a:xfrm>
        </p:grpSpPr>
        <p:grpSp>
          <p:nvGrpSpPr>
            <p:cNvPr id="115" name="Группа 114"/>
            <p:cNvGrpSpPr/>
            <p:nvPr>
              <p:custDataLst>
                <p:tags r:id="rId21"/>
              </p:custDataLst>
            </p:nvPr>
          </p:nvGrpSpPr>
          <p:grpSpPr>
            <a:xfrm>
              <a:off x="84167" y="1759356"/>
              <a:ext cx="2541181" cy="2405838"/>
              <a:chOff x="255180" y="1879084"/>
              <a:chExt cx="2541181" cy="2405838"/>
            </a:xfrm>
          </p:grpSpPr>
          <p:pic>
            <p:nvPicPr>
              <p:cNvPr id="118" name="Рисунок 117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945" y="2360858"/>
                <a:ext cx="1951753" cy="1403067"/>
              </a:xfrm>
              <a:prstGeom prst="rect">
                <a:avLst/>
              </a:prstGeom>
            </p:spPr>
          </p:pic>
          <p:grpSp>
            <p:nvGrpSpPr>
              <p:cNvPr id="119" name="Группа 118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255180" y="1879084"/>
                <a:ext cx="2541181" cy="2405838"/>
                <a:chOff x="365395" y="2020185"/>
                <a:chExt cx="1926221" cy="1873787"/>
              </a:xfrm>
            </p:grpSpPr>
            <p:sp>
              <p:nvSpPr>
                <p:cNvPr id="120" name="Кольцо 119"/>
                <p:cNvSpPr/>
                <p:nvPr/>
              </p:nvSpPr>
              <p:spPr bwMode="auto">
                <a:xfrm>
                  <a:off x="552893" y="2147777"/>
                  <a:ext cx="1552354" cy="1552353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Кольцо 120"/>
                <p:cNvSpPr/>
                <p:nvPr/>
              </p:nvSpPr>
              <p:spPr bwMode="auto">
                <a:xfrm>
                  <a:off x="365395" y="2020185"/>
                  <a:ext cx="1926221" cy="1873787"/>
                </a:xfrm>
                <a:prstGeom prst="donut">
                  <a:avLst>
                    <a:gd name="adj" fmla="val 16139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28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16" name="Text Box 2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-67883" y="3603750"/>
              <a:ext cx="2977893" cy="32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Продажа имущества и земли</a:t>
              </a:r>
              <a:endParaRPr lang="ru-RU" sz="1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10130" y="1634002"/>
              <a:ext cx="1289251" cy="64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49" tIns="46276" rIns="92549" bIns="46276">
              <a:spAutoFit/>
            </a:bodyPr>
            <a:lstStyle>
              <a:lvl1pPr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98613" indent="-227013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87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25,8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млн. руб.</a:t>
              </a:r>
              <a:endParaRPr lang="ru-RU" sz="1400" b="1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2314" name="Picture 570" descr="C:\Users\1\Desktop\arest-imushestva1-250x166.jp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2" y="4582098"/>
            <a:ext cx="1556061" cy="10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5" name="Picture 571" descr="C:\Users\1\Desktop\143464.jp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4" y="4499353"/>
            <a:ext cx="1156411" cy="11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7" name="Picture 573" descr="http://probeg.com/wp-content/uploads/2013/07/fcc40ca5dadcfad6a7b34669564b05bd-1.jp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07" y="4618890"/>
            <a:ext cx="1377001" cy="9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8" name="Picture 574" descr="C:\Users\1\Desktop\ben.jp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63" y="2373156"/>
            <a:ext cx="1319069" cy="8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44407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1" name="think-cell Slide" r:id="rId28" imgW="360" imgH="360" progId="">
                  <p:embed/>
                </p:oleObj>
              </mc:Choice>
              <mc:Fallback>
                <p:oleObj name="think-cell Slide" r:id="rId28" imgW="360" imgH="360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26" name="pg num"/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010727" y="6661415"/>
            <a:ext cx="1902611" cy="1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A6F0202-0ED0-4208-A8AC-BED347C65DBC}" type="slidenum">
              <a:rPr lang="en-US" sz="1200" b="1">
                <a:solidFill>
                  <a:srgbClr val="FFFFFF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2627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197" y="1041579"/>
            <a:ext cx="5147623" cy="5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РАСХОДЫ БЮДЖЕТА: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701,5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млн. рублей</a:t>
            </a:r>
          </a:p>
        </p:txBody>
      </p:sp>
      <p:sp>
        <p:nvSpPr>
          <p:cNvPr id="2826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24128" y="907898"/>
            <a:ext cx="634886" cy="4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207" tIns="50106" rIns="100207" bIns="50106">
            <a:spAutoFit/>
          </a:bodyPr>
          <a:lstStyle/>
          <a:p>
            <a:pPr defTabSz="1006686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961" y="2109846"/>
            <a:ext cx="1799456" cy="117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  <a:cs typeface="Arial" charset="0"/>
              </a:rPr>
              <a:t>Расходы на социальную сферу</a:t>
            </a:r>
            <a:r>
              <a:rPr lang="en-US" sz="1400" b="1" dirty="0" smtClean="0">
                <a:latin typeface="Arial" charset="0"/>
                <a:cs typeface="Arial" charset="0"/>
              </a:rPr>
              <a:t> </a:t>
            </a:r>
            <a:endParaRPr lang="ru-RU" sz="1400" b="1" dirty="0" smtClean="0"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  <a:cs typeface="Arial" charset="0"/>
              </a:rPr>
              <a:t>506,9 млн. рублей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  <a:cs typeface="Arial" charset="0"/>
              </a:rPr>
              <a:t>(72,3%)</a:t>
            </a:r>
            <a:endParaRPr lang="ru-RU" sz="1400" b="1" dirty="0">
              <a:latin typeface="Arial" charset="0"/>
              <a:cs typeface="Arial" charset="0"/>
            </a:endParaRPr>
          </a:p>
        </p:txBody>
      </p:sp>
      <p:sp>
        <p:nvSpPr>
          <p:cNvPr id="91" name="TextBox 16"/>
          <p:cNvSpPr txBox="1">
            <a:spLocks noChangeArrowheads="1"/>
          </p:cNvSpPr>
          <p:nvPr/>
        </p:nvSpPr>
        <p:spPr bwMode="auto">
          <a:xfrm>
            <a:off x="80572" y="164904"/>
            <a:ext cx="8915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ru-RU" sz="26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Расходы бюджета Лихославльского </a:t>
            </a:r>
            <a:r>
              <a:rPr lang="ru-RU" sz="2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муниципального округа</a:t>
            </a:r>
            <a:r>
              <a:rPr lang="ru-RU" sz="26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  </a:t>
            </a:r>
            <a:endParaRPr lang="ru-RU" sz="2600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  <a:p>
            <a:pPr algn="r"/>
            <a:r>
              <a:rPr lang="ru-RU" sz="26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Прогноз на </a:t>
            </a:r>
            <a:r>
              <a:rPr lang="ru-RU" sz="26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2022 </a:t>
            </a:r>
            <a:r>
              <a:rPr lang="ru-RU" sz="26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129" name="Рисунок 128" descr="http://im1-tub-ru.yandex.net/i?id=fc94efb7637b7e33f0b3b95948bf047e-99-144&amp;n=21">
            <a:hlinkClick r:id="rId30"/>
          </p:cNvPr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1044677" cy="1024694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" name="Рисунок 131" descr="http://im2-tub-ru.yandex.net/i?id=7c5929481a4ec6e21cf558dce348393a-26-144&amp;n=21">
            <a:hlinkClick r:id="rId32"/>
          </p:cNvPr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1085064" cy="1000621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3" name="Рисунок 132" descr="http://im2-tub-ru.yandex.net/i?id=141fa69e92d8d4abdbfbfefc1f60d275-82-144&amp;n=21">
            <a:hlinkClick r:id="rId34"/>
          </p:cNvPr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48" y="2212820"/>
            <a:ext cx="1018437" cy="965199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" name="Рисунок 133" descr="http://im2-tub-ru.yandex.net/i?id=29eb4dbd139c504b0f8a63da8b029401-09-144&amp;n=21">
            <a:hlinkClick r:id="rId36"/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07" y="4877692"/>
            <a:ext cx="1107564" cy="1044088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5" name="Рисунок 134" descr="http://im1-tub-ru.yandex.net/i?id=f72857ce7af277b1e4b2a12e08740b78-122-144&amp;n=21">
            <a:hlinkClick r:id="rId38"/>
          </p:cNvPr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44" y="4874409"/>
            <a:ext cx="1057262" cy="102960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6" name="Рисунок 135" descr="http://im3-tub-ru.yandex.net/i?id=cb0792cad67f09583ba3e037d9686195-54-144&amp;n=21">
            <a:hlinkClick r:id="rId40"/>
          </p:cNvPr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17" y="4877692"/>
            <a:ext cx="1110087" cy="1029241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8" name="Рисунок 137" descr="http://im3-tub-ru.yandex.net/i?id=65696dfc4e69213f000c0049ea2708d7-00-144&amp;n=21">
            <a:hlinkClick r:id="rId42"/>
          </p:cNvPr>
          <p:cNvPicPr/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47" y="4899512"/>
            <a:ext cx="1063463" cy="103884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9" name="Рисунок 138" descr="Бюджетный комитет одобрил главный финансовый документ Иркутской области::Байкал24.Законодатель"/>
          <p:cNvPicPr/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44" y="4908982"/>
            <a:ext cx="986587" cy="954286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54" y="2186231"/>
            <a:ext cx="1032704" cy="997463"/>
          </a:xfrm>
          <a:prstGeom prst="ellipse">
            <a:avLst/>
          </a:prstGeom>
        </p:spPr>
      </p:pic>
      <p:sp>
        <p:nvSpPr>
          <p:cNvPr id="80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5735" y="1582842"/>
            <a:ext cx="1020546" cy="7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408,3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23728" y="3284984"/>
            <a:ext cx="1198483" cy="2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Образование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80209" y="1587448"/>
            <a:ext cx="1020546" cy="5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65,6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</p:txBody>
      </p:sp>
      <p:sp>
        <p:nvSpPr>
          <p:cNvPr id="84" name="Text Box 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24128" y="3356992"/>
            <a:ext cx="1383799" cy="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Культура,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кинематография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5475" y="1609528"/>
            <a:ext cx="1020546" cy="7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17,1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51920" y="3284984"/>
            <a:ext cx="1395469" cy="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Социальная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политика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65249" y="1556792"/>
            <a:ext cx="1020546" cy="5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15,9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</p:txBody>
      </p:sp>
      <p:sp>
        <p:nvSpPr>
          <p:cNvPr id="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50193" y="3349377"/>
            <a:ext cx="1887851" cy="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Физическая культура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</a:rPr>
              <a:t>и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спорт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04048" y="4221088"/>
            <a:ext cx="1007191" cy="7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66,4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Text Box 2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85869" y="6052327"/>
            <a:ext cx="1829215" cy="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Общегосударственные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вопросы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79712" y="4221088"/>
            <a:ext cx="1007191" cy="6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83,8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11882" y="6031390"/>
            <a:ext cx="1278551" cy="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Национальная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экономика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91880" y="4221088"/>
            <a:ext cx="1007191" cy="8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37,1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80052" y="6057059"/>
            <a:ext cx="1063464" cy="2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ЖКХ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88224" y="4221088"/>
            <a:ext cx="1007191" cy="5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0,003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</p:txBody>
      </p:sp>
      <p:sp>
        <p:nvSpPr>
          <p:cNvPr id="101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68915" y="5982891"/>
            <a:ext cx="2087552" cy="6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Обслуживание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</a:rPr>
              <a:t>м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униципального                                                                      долга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56376" y="4221088"/>
            <a:ext cx="1007191" cy="9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7,3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млн 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45956" y="6046444"/>
            <a:ext cx="1506564" cy="2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Прочие расходы</a:t>
            </a:r>
            <a:endParaRPr 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3528" y="6405345"/>
            <a:ext cx="6452532" cy="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РАСХОДЫ БЮДЖЕТА НА ДУШУ НАСЕЛЕНИЯ: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24,8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тыс. рублей/чел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7846" y="4855608"/>
            <a:ext cx="1707850" cy="117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  <a:cs typeface="Arial" charset="0"/>
              </a:rPr>
              <a:t>Расходы на  прочие отрасли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latin typeface="Arial" charset="0"/>
                <a:cs typeface="Arial" charset="0"/>
              </a:rPr>
              <a:t>194,6 млн. рублей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  <a:cs typeface="Arial" charset="0"/>
              </a:rPr>
              <a:t>(27,7%)</a:t>
            </a:r>
            <a:endParaRPr lang="ru-RU" sz="1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6" name="TextBox 16"/>
          <p:cNvSpPr txBox="1">
            <a:spLocks noChangeArrowheads="1"/>
          </p:cNvSpPr>
          <p:nvPr/>
        </p:nvSpPr>
        <p:spPr bwMode="auto">
          <a:xfrm>
            <a:off x="0" y="144820"/>
            <a:ext cx="8953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ru-RU" sz="25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Основные характеристики </a:t>
            </a:r>
            <a:r>
              <a:rPr lang="ru-RU" sz="25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бюджета Лихославльского </a:t>
            </a:r>
            <a:r>
              <a:rPr lang="ru-RU" sz="23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муниципального округа за 2019 </a:t>
            </a:r>
            <a:r>
              <a:rPr lang="ru-RU" sz="23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– </a:t>
            </a:r>
            <a:r>
              <a:rPr lang="ru-RU" sz="23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2021 год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</a:t>
            </a:r>
            <a:r>
              <a:rPr lang="ru-RU" sz="25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                              прогноз на 2022 год</a:t>
            </a:r>
            <a:endParaRPr lang="ru-RU" sz="25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8922" y="1287463"/>
            <a:ext cx="14605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1" tIns="45498" rIns="90991" bIns="45498">
            <a:spAutoFit/>
          </a:bodyPr>
          <a:lstStyle>
            <a:lvl1pPr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rgbClr val="000000"/>
                </a:solidFill>
                <a:cs typeface="Arial" pitchFamily="34" charset="0"/>
              </a:rPr>
              <a:t>млн. руб.</a:t>
            </a:r>
            <a:endParaRPr lang="ru-RU" sz="13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55050187"/>
              </p:ext>
            </p:extLst>
          </p:nvPr>
        </p:nvGraphicFramePr>
        <p:xfrm>
          <a:off x="177842" y="1358117"/>
          <a:ext cx="88926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123728" y="2275636"/>
            <a:ext cx="717622" cy="145252"/>
          </a:xfrm>
          <a:prstGeom prst="straightConnector1">
            <a:avLst/>
          </a:prstGeom>
          <a:ln>
            <a:solidFill>
              <a:srgbClr val="44700E"/>
            </a:solidFill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16330" y="2275636"/>
            <a:ext cx="720080" cy="72626"/>
          </a:xfrm>
          <a:prstGeom prst="straightConnector1">
            <a:avLst/>
          </a:prstGeom>
          <a:ln>
            <a:solidFill>
              <a:srgbClr val="44700E"/>
            </a:solidFill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294" y="2884500"/>
            <a:ext cx="539080" cy="504056"/>
          </a:xfrm>
          <a:prstGeom prst="straightConnector1">
            <a:avLst/>
          </a:prstGeom>
          <a:ln>
            <a:solidFill>
              <a:srgbClr val="44700E"/>
            </a:solidFill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156176" y="3356992"/>
            <a:ext cx="593658" cy="4537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123728" y="2708920"/>
            <a:ext cx="864096" cy="720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319100" y="2780928"/>
            <a:ext cx="752442" cy="720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29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35792"/>
              </p:ext>
            </p:extLst>
          </p:nvPr>
        </p:nvGraphicFramePr>
        <p:xfrm>
          <a:off x="233902" y="1424782"/>
          <a:ext cx="8604572" cy="546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036" name="TextBox 16"/>
          <p:cNvSpPr txBox="1">
            <a:spLocks noChangeArrowheads="1"/>
          </p:cNvSpPr>
          <p:nvPr/>
        </p:nvSpPr>
        <p:spPr bwMode="auto">
          <a:xfrm>
            <a:off x="233902" y="116632"/>
            <a:ext cx="8298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Структура доходов бюджета Лихославльского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муниципального округа   на 2022 год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77974" y="1124744"/>
            <a:ext cx="14605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1" tIns="45498" rIns="90991" bIns="45498">
            <a:spAutoFit/>
          </a:bodyPr>
          <a:lstStyle>
            <a:lvl1pPr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rgbClr val="000000"/>
                </a:solidFill>
                <a:cs typeface="Arial" pitchFamily="34" charset="0"/>
              </a:rPr>
              <a:t>млн. руб.</a:t>
            </a:r>
            <a:endParaRPr lang="ru-RU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3554934"/>
            <a:ext cx="2376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714,4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63236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think-cell Slide" r:id="rId52" imgW="360" imgH="360" progId="">
                  <p:embed/>
                </p:oleObj>
              </mc:Choice>
              <mc:Fallback>
                <p:oleObj name="think-cell Slide" r:id="rId52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86036" name="Text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188640"/>
            <a:ext cx="8639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Динамика доходов бюджета 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Лихославльского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муниципального округа 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0294" y="1037025"/>
            <a:ext cx="14605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1" tIns="45498" rIns="90991" bIns="45498">
            <a:spAutoFit/>
          </a:bodyPr>
          <a:lstStyle>
            <a:lvl1pPr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4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rgbClr val="000000"/>
                </a:solidFill>
                <a:cs typeface="Arial" pitchFamily="34" charset="0"/>
              </a:rPr>
              <a:t>млн. руб.</a:t>
            </a:r>
            <a:endParaRPr lang="ru-RU" sz="13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62" name="Object 523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2789311"/>
              </p:ext>
            </p:extLst>
          </p:nvPr>
        </p:nvGraphicFramePr>
        <p:xfrm>
          <a:off x="413811" y="2296686"/>
          <a:ext cx="8323336" cy="335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86034" name="Прямоугольник 86033"/>
          <p:cNvSpPr/>
          <p:nvPr>
            <p:custDataLst>
              <p:tags r:id="rId7"/>
            </p:custDataLst>
          </p:nvPr>
        </p:nvSpPr>
        <p:spPr bwMode="gray">
          <a:xfrm>
            <a:off x="5462588" y="2667000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8"/>
            </p:custDataLst>
          </p:nvPr>
        </p:nvSpPr>
        <p:spPr bwMode="auto">
          <a:xfrm>
            <a:off x="4932040" y="5517232"/>
            <a:ext cx="847725" cy="42545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sym typeface="Trebuchet MS"/>
              </a:rPr>
              <a:t>ф</a:t>
            </a:r>
            <a:r>
              <a:rPr lang="ru-RU" sz="1400" dirty="0" smtClean="0">
                <a:solidFill>
                  <a:prstClr val="black"/>
                </a:solidFill>
                <a:sym typeface="Trebuchet MS"/>
              </a:rPr>
              <a:t>акт 2020</a:t>
            </a:r>
            <a:endParaRPr lang="ru-RU" sz="14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20" name="Прямоугольник 86019"/>
          <p:cNvSpPr/>
          <p:nvPr>
            <p:custDataLst>
              <p:tags r:id="rId9"/>
            </p:custDataLst>
          </p:nvPr>
        </p:nvSpPr>
        <p:spPr bwMode="auto">
          <a:xfrm>
            <a:off x="4457700" y="2295525"/>
            <a:ext cx="534988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48" name="Прямоугольник 86047"/>
          <p:cNvSpPr/>
          <p:nvPr>
            <p:custDataLst>
              <p:tags r:id="rId10"/>
            </p:custDataLst>
          </p:nvPr>
        </p:nvSpPr>
        <p:spPr bwMode="auto">
          <a:xfrm>
            <a:off x="5004048" y="2981325"/>
            <a:ext cx="432048" cy="519684"/>
          </a:xfrm>
          <a:prstGeom prst="rect">
            <a:avLst/>
          </a:prstGeom>
          <a:solidFill>
            <a:schemeClr val="accent5">
              <a:lumMod val="75000"/>
              <a:alpha val="0"/>
            </a:schemeClr>
          </a:solidFill>
          <a:ln w="1587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32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212,6</a:t>
            </a:r>
            <a:r>
              <a:rPr lang="en-US" sz="132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32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ru-RU" sz="1320" b="1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Trebuchet MS"/>
            </a:endParaRPr>
          </a:p>
        </p:txBody>
      </p:sp>
      <p:sp>
        <p:nvSpPr>
          <p:cNvPr id="86047" name="Прямоугольник 86046"/>
          <p:cNvSpPr/>
          <p:nvPr>
            <p:custDataLst>
              <p:tags r:id="rId11"/>
            </p:custDataLst>
          </p:nvPr>
        </p:nvSpPr>
        <p:spPr bwMode="auto">
          <a:xfrm>
            <a:off x="6948264" y="5589240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33" name="Прямоугольник 86032"/>
          <p:cNvSpPr/>
          <p:nvPr>
            <p:custDataLst>
              <p:tags r:id="rId12"/>
            </p:custDataLst>
          </p:nvPr>
        </p:nvSpPr>
        <p:spPr bwMode="gray">
          <a:xfrm>
            <a:off x="4557713" y="2633663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3"/>
            </p:custDataLst>
          </p:nvPr>
        </p:nvSpPr>
        <p:spPr bwMode="auto">
          <a:xfrm>
            <a:off x="3491880" y="5589240"/>
            <a:ext cx="84296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sym typeface="Trebuchet MS"/>
              </a:rPr>
              <a:t>Факт 2019</a:t>
            </a:r>
            <a:endParaRPr lang="ru-RU" sz="14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4"/>
            </p:custDataLst>
          </p:nvPr>
        </p:nvSpPr>
        <p:spPr bwMode="auto">
          <a:xfrm>
            <a:off x="3605213" y="2524125"/>
            <a:ext cx="43021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15"/>
            </p:custDataLst>
          </p:nvPr>
        </p:nvSpPr>
        <p:spPr bwMode="auto">
          <a:xfrm>
            <a:off x="7884368" y="5517232"/>
            <a:ext cx="657225" cy="42545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sym typeface="Trebuchet MS"/>
              </a:rPr>
              <a:t>Прогноз 2022</a:t>
            </a:r>
            <a:endParaRPr lang="ru-RU" sz="14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22" name="Прямоугольник 86021"/>
          <p:cNvSpPr/>
          <p:nvPr>
            <p:custDataLst>
              <p:tags r:id="rId16"/>
            </p:custDataLst>
          </p:nvPr>
        </p:nvSpPr>
        <p:spPr bwMode="auto">
          <a:xfrm>
            <a:off x="6262688" y="2247900"/>
            <a:ext cx="534988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55" name="Прямоугольник 86054"/>
          <p:cNvSpPr/>
          <p:nvPr>
            <p:custDataLst>
              <p:tags r:id="rId17"/>
            </p:custDataLst>
          </p:nvPr>
        </p:nvSpPr>
        <p:spPr bwMode="auto">
          <a:xfrm>
            <a:off x="6008220" y="5015096"/>
            <a:ext cx="403225" cy="3651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/>
            </a:r>
            <a:br>
              <a:rPr lang="en-US" sz="1200" dirty="0" smtClean="0">
                <a:solidFill>
                  <a:prstClr val="black"/>
                </a:solidFill>
              </a:rPr>
            </a:b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54" name="Прямоугольник 86053"/>
          <p:cNvSpPr/>
          <p:nvPr>
            <p:custDataLst>
              <p:tags r:id="rId18"/>
            </p:custDataLst>
          </p:nvPr>
        </p:nvSpPr>
        <p:spPr bwMode="auto">
          <a:xfrm>
            <a:off x="6372200" y="2924944"/>
            <a:ext cx="403225" cy="3651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32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237,1</a:t>
            </a:r>
            <a:r>
              <a:rPr lang="en-US" sz="1200" dirty="0" smtClean="0">
                <a:solidFill>
                  <a:prstClr val="black"/>
                </a:solidFill>
              </a:rPr>
              <a:t/>
            </a:r>
            <a:br>
              <a:rPr lang="en-US" sz="1200" dirty="0" smtClean="0">
                <a:solidFill>
                  <a:prstClr val="black"/>
                </a:solidFill>
              </a:rPr>
            </a:b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21" name="Прямоугольник 86020"/>
          <p:cNvSpPr/>
          <p:nvPr>
            <p:custDataLst>
              <p:tags r:id="rId19"/>
            </p:custDataLst>
          </p:nvPr>
        </p:nvSpPr>
        <p:spPr bwMode="auto">
          <a:xfrm>
            <a:off x="5414963" y="2333625"/>
            <a:ext cx="43021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20"/>
            </p:custDataLst>
          </p:nvPr>
        </p:nvSpPr>
        <p:spPr bwMode="auto">
          <a:xfrm>
            <a:off x="6994151" y="5706128"/>
            <a:ext cx="657225" cy="42545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21"/>
            </p:custDataLst>
          </p:nvPr>
        </p:nvSpPr>
        <p:spPr bwMode="auto">
          <a:xfrm>
            <a:off x="6444208" y="5517232"/>
            <a:ext cx="657225" cy="42545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sym typeface="Trebuchet MS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sym typeface="Trebuchet MS"/>
              </a:rPr>
              <a:t>ценка 2021</a:t>
            </a:r>
            <a:endParaRPr lang="ru-RU" sz="14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58" name="Прямоугольник 86057"/>
          <p:cNvSpPr/>
          <p:nvPr>
            <p:custDataLst>
              <p:tags r:id="rId22"/>
            </p:custDataLst>
          </p:nvPr>
        </p:nvSpPr>
        <p:spPr bwMode="auto">
          <a:xfrm>
            <a:off x="7027069" y="4968032"/>
            <a:ext cx="403225" cy="3651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       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31" name="Прямоугольник 86030"/>
          <p:cNvSpPr/>
          <p:nvPr>
            <p:custDataLst>
              <p:tags r:id="rId23"/>
            </p:custDataLst>
          </p:nvPr>
        </p:nvSpPr>
        <p:spPr bwMode="gray">
          <a:xfrm>
            <a:off x="7020272" y="3789040"/>
            <a:ext cx="403225" cy="3651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10,3</a:t>
            </a:r>
            <a:r>
              <a:rPr lang="en-US" sz="1200" dirty="0" smtClean="0">
                <a:solidFill>
                  <a:prstClr val="white"/>
                </a:solidFill>
              </a:rPr>
              <a:t/>
            </a:r>
            <a:br>
              <a:rPr lang="en-US" sz="1200" dirty="0" smtClean="0">
                <a:solidFill>
                  <a:prstClr val="white"/>
                </a:solidFill>
              </a:rPr>
            </a:br>
            <a:endParaRPr lang="ru-RU" sz="12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86057" name="Прямоугольник 86056"/>
          <p:cNvSpPr/>
          <p:nvPr>
            <p:custDataLst>
              <p:tags r:id="rId24"/>
            </p:custDataLst>
          </p:nvPr>
        </p:nvSpPr>
        <p:spPr bwMode="auto">
          <a:xfrm>
            <a:off x="7812360" y="2785250"/>
            <a:ext cx="403225" cy="378638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32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262,6</a:t>
            </a:r>
          </a:p>
        </p:txBody>
      </p:sp>
      <p:sp>
        <p:nvSpPr>
          <p:cNvPr id="86056" name="Прямоугольник 86055"/>
          <p:cNvSpPr/>
          <p:nvPr>
            <p:custDataLst>
              <p:tags r:id="rId25"/>
            </p:custDataLst>
          </p:nvPr>
        </p:nvSpPr>
        <p:spPr bwMode="auto">
          <a:xfrm>
            <a:off x="7262813" y="2981325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37" name="Прямоугольник 86036"/>
          <p:cNvSpPr/>
          <p:nvPr>
            <p:custDataLst>
              <p:tags r:id="rId26"/>
            </p:custDataLst>
          </p:nvPr>
        </p:nvSpPr>
        <p:spPr bwMode="gray">
          <a:xfrm>
            <a:off x="7262813" y="2614613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86023" name="Прямоугольник 86022"/>
          <p:cNvSpPr/>
          <p:nvPr>
            <p:custDataLst>
              <p:tags r:id="rId27"/>
            </p:custDataLst>
          </p:nvPr>
        </p:nvSpPr>
        <p:spPr bwMode="auto">
          <a:xfrm>
            <a:off x="7162800" y="2266950"/>
            <a:ext cx="534988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45" name="Прямоугольник 86044"/>
          <p:cNvSpPr/>
          <p:nvPr>
            <p:custDataLst>
              <p:tags r:id="rId28"/>
            </p:custDataLst>
          </p:nvPr>
        </p:nvSpPr>
        <p:spPr bwMode="auto">
          <a:xfrm>
            <a:off x="3707904" y="2852936"/>
            <a:ext cx="403225" cy="648073"/>
          </a:xfrm>
          <a:prstGeom prst="rect">
            <a:avLst/>
          </a:prstGeom>
          <a:solidFill>
            <a:schemeClr val="hlink">
              <a:alpha val="0"/>
            </a:schemeClr>
          </a:solidFill>
          <a:ln w="1587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32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208,2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ru-RU" sz="1200" b="1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Trebuchet MS"/>
            </a:endParaRPr>
          </a:p>
        </p:txBody>
      </p:sp>
      <p:sp>
        <p:nvSpPr>
          <p:cNvPr id="86044" name="Прямоугольник 86043"/>
          <p:cNvSpPr/>
          <p:nvPr>
            <p:custDataLst>
              <p:tags r:id="rId29"/>
            </p:custDataLst>
          </p:nvPr>
        </p:nvSpPr>
        <p:spPr bwMode="auto">
          <a:xfrm>
            <a:off x="3635896" y="3212976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30"/>
            </p:custDataLst>
          </p:nvPr>
        </p:nvSpPr>
        <p:spPr bwMode="gray">
          <a:xfrm>
            <a:off x="3652838" y="2857500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32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31"/>
            </p:custDataLst>
          </p:nvPr>
        </p:nvSpPr>
        <p:spPr bwMode="auto">
          <a:xfrm>
            <a:off x="2123728" y="5589240"/>
            <a:ext cx="84296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sym typeface="Trebuchet MS"/>
              </a:rPr>
              <a:t>Факт 2018</a:t>
            </a:r>
            <a:endParaRPr lang="ru-RU" sz="14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32"/>
            </p:custDataLst>
          </p:nvPr>
        </p:nvSpPr>
        <p:spPr bwMode="auto">
          <a:xfrm>
            <a:off x="2705100" y="2324100"/>
            <a:ext cx="43021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86041" name="Прямоугольник 86040"/>
          <p:cNvSpPr/>
          <p:nvPr>
            <p:custDataLst>
              <p:tags r:id="rId33"/>
            </p:custDataLst>
          </p:nvPr>
        </p:nvSpPr>
        <p:spPr bwMode="auto">
          <a:xfrm>
            <a:off x="2752725" y="3057525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4" name="Прямоугольник 3"/>
          <p:cNvSpPr/>
          <p:nvPr>
            <p:custDataLst>
              <p:tags r:id="rId34"/>
            </p:custDataLst>
          </p:nvPr>
        </p:nvSpPr>
        <p:spPr bwMode="auto">
          <a:xfrm>
            <a:off x="683568" y="5589240"/>
            <a:ext cx="84296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sym typeface="+mn-lt"/>
              </a:rPr>
              <a:t>Факт 2017</a:t>
            </a:r>
            <a:endParaRPr lang="ru-RU" sz="14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35"/>
            </p:custDataLst>
          </p:nvPr>
        </p:nvSpPr>
        <p:spPr bwMode="auto">
          <a:xfrm>
            <a:off x="1804988" y="2600325"/>
            <a:ext cx="43021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86025" name="Прямоугольник 86024"/>
          <p:cNvSpPr/>
          <p:nvPr>
            <p:custDataLst>
              <p:tags r:id="rId36"/>
            </p:custDataLst>
          </p:nvPr>
        </p:nvSpPr>
        <p:spPr bwMode="gray">
          <a:xfrm>
            <a:off x="1763688" y="4149080"/>
            <a:ext cx="403225" cy="3651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7,7</a:t>
            </a:r>
            <a:r>
              <a:rPr lang="en-US" sz="1200" dirty="0" smtClean="0">
                <a:solidFill>
                  <a:prstClr val="white"/>
                </a:solidFill>
              </a:rPr>
              <a:t/>
            </a:r>
            <a:br>
              <a:rPr lang="en-US" sz="1200" dirty="0" smtClean="0">
                <a:solidFill>
                  <a:prstClr val="white"/>
                </a:solidFill>
              </a:rPr>
            </a:br>
            <a:endParaRPr lang="ru-RU" sz="12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86039" name="Прямоугольник 86038"/>
          <p:cNvSpPr/>
          <p:nvPr>
            <p:custDataLst>
              <p:tags r:id="rId37"/>
            </p:custDataLst>
          </p:nvPr>
        </p:nvSpPr>
        <p:spPr bwMode="auto">
          <a:xfrm>
            <a:off x="2339752" y="3068960"/>
            <a:ext cx="323850" cy="365125"/>
          </a:xfrm>
          <a:prstGeom prst="rect">
            <a:avLst/>
          </a:prstGeom>
          <a:solidFill>
            <a:schemeClr val="hlink">
              <a:alpha val="0"/>
            </a:schemeClr>
          </a:solidFill>
          <a:ln w="1587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32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214,8</a:t>
            </a:r>
            <a:r>
              <a:rPr lang="en-US" sz="1320" dirty="0" smtClean="0">
                <a:solidFill>
                  <a:prstClr val="black"/>
                </a:solidFill>
              </a:rPr>
              <a:t/>
            </a:r>
            <a:br>
              <a:rPr lang="en-US" sz="1320" dirty="0" smtClean="0">
                <a:solidFill>
                  <a:prstClr val="black"/>
                </a:solidFill>
              </a:rPr>
            </a:br>
            <a:endParaRPr lang="ru-RU" sz="132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38" name="Прямоугольник 86037"/>
          <p:cNvSpPr/>
          <p:nvPr>
            <p:custDataLst>
              <p:tags r:id="rId38"/>
            </p:custDataLst>
          </p:nvPr>
        </p:nvSpPr>
        <p:spPr bwMode="auto">
          <a:xfrm>
            <a:off x="1852613" y="3367088"/>
            <a:ext cx="3349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59" name="Правая фигурная скобка 86058"/>
          <p:cNvSpPr/>
          <p:nvPr>
            <p:custDataLst>
              <p:tags r:id="rId39"/>
            </p:custDataLst>
          </p:nvPr>
        </p:nvSpPr>
        <p:spPr>
          <a:xfrm>
            <a:off x="8604448" y="2204864"/>
            <a:ext cx="160337" cy="3117289"/>
          </a:xfrm>
          <a:prstGeom prst="rightBrac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>
            <p:custDataLst>
              <p:tags r:id="rId40"/>
            </p:custDataLst>
          </p:nvPr>
        </p:nvSpPr>
        <p:spPr>
          <a:xfrm>
            <a:off x="8316416" y="4005064"/>
            <a:ext cx="57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b="1" dirty="0" smtClean="0">
                <a:solidFill>
                  <a:prstClr val="black"/>
                </a:solidFill>
              </a:rPr>
              <a:t>%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6063" name="Прямоугольник 86062"/>
          <p:cNvSpPr/>
          <p:nvPr>
            <p:custDataLst>
              <p:tags r:id="rId41"/>
            </p:custDataLst>
          </p:nvPr>
        </p:nvSpPr>
        <p:spPr bwMode="auto">
          <a:xfrm>
            <a:off x="2590924" y="6021288"/>
            <a:ext cx="214312" cy="160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6062" name="Прямоугольник 86061"/>
          <p:cNvSpPr/>
          <p:nvPr>
            <p:custDataLst>
              <p:tags r:id="rId42"/>
            </p:custDataLst>
          </p:nvPr>
        </p:nvSpPr>
        <p:spPr bwMode="auto">
          <a:xfrm>
            <a:off x="1475656" y="6021288"/>
            <a:ext cx="214312" cy="1603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6064" name="Прямоугольник 86063"/>
          <p:cNvSpPr/>
          <p:nvPr>
            <p:custDataLst>
              <p:tags r:id="rId43"/>
            </p:custDataLst>
          </p:nvPr>
        </p:nvSpPr>
        <p:spPr bwMode="auto">
          <a:xfrm>
            <a:off x="5076056" y="6021288"/>
            <a:ext cx="214312" cy="160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6016" name="Прямоугольник 86015"/>
          <p:cNvSpPr/>
          <p:nvPr>
            <p:custDataLst>
              <p:tags r:id="rId44"/>
            </p:custDataLst>
          </p:nvPr>
        </p:nvSpPr>
        <p:spPr bwMode="auto">
          <a:xfrm>
            <a:off x="5436096" y="6021288"/>
            <a:ext cx="420688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sym typeface="Trebuchet MS"/>
              </a:rPr>
              <a:t>Продажа имущества и земли</a:t>
            </a: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86018" name="Прямоугольник 86017"/>
          <p:cNvSpPr/>
          <p:nvPr>
            <p:custDataLst>
              <p:tags r:id="rId45"/>
            </p:custDataLst>
          </p:nvPr>
        </p:nvSpPr>
        <p:spPr bwMode="auto">
          <a:xfrm>
            <a:off x="3182937" y="6021288"/>
            <a:ext cx="1274763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sym typeface="Trebuchet MS"/>
              </a:rPr>
              <a:t>Налоги на имущество</a:t>
            </a:r>
            <a:endParaRPr lang="ru-RU" sz="1200" dirty="0">
              <a:solidFill>
                <a:prstClr val="black"/>
              </a:solidFill>
              <a:sym typeface="Trebuchet MS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46"/>
            </p:custDataLst>
          </p:nvPr>
        </p:nvSpPr>
        <p:spPr bwMode="auto">
          <a:xfrm>
            <a:off x="1835696" y="6021288"/>
            <a:ext cx="936104" cy="18256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НДФЛ</a:t>
            </a:r>
            <a:endParaRPr lang="ru-RU" sz="12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82" name="Правая фигурная скобка 81"/>
          <p:cNvSpPr/>
          <p:nvPr>
            <p:custDataLst>
              <p:tags r:id="rId47"/>
            </p:custDataLst>
          </p:nvPr>
        </p:nvSpPr>
        <p:spPr>
          <a:xfrm flipH="1">
            <a:off x="395536" y="2276872"/>
            <a:ext cx="189755" cy="3068357"/>
          </a:xfrm>
          <a:prstGeom prst="rightBrac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>
            <p:custDataLst>
              <p:tags r:id="rId48"/>
            </p:custDataLst>
          </p:nvPr>
        </p:nvSpPr>
        <p:spPr>
          <a:xfrm>
            <a:off x="251520" y="3933056"/>
            <a:ext cx="71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65" name="TextBox 86064"/>
          <p:cNvSpPr txBox="1"/>
          <p:nvPr/>
        </p:nvSpPr>
        <p:spPr>
          <a:xfrm>
            <a:off x="696134" y="96542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«Три кита»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доходной части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бюджета–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налоги на имущество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имущества и земельных участков за 6 лет увеличат свою долю в собственных доходах бюджета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84 до 89 процентов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49"/>
            </p:custDataLst>
          </p:nvPr>
        </p:nvSpPr>
        <p:spPr bwMode="auto">
          <a:xfrm>
            <a:off x="755576" y="5589240"/>
            <a:ext cx="842963" cy="21272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7584" y="342900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85,8%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40352" y="3155177"/>
            <a:ext cx="723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88,7%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5" y="2981325"/>
            <a:ext cx="573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188,6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1.53899999999999990000E+000&quot;&gt;&lt;m_ppcolschidx val=&quot;0&quot;/&gt;&lt;m_rgb r=&quot;b6&quot; g=&quot;fc&quot; b=&quot;a9&quot;/&gt;&lt;/elem&gt;&lt;elem m_fUsage=&quot;1.00000000000000000000E+000&quot;&gt;&lt;m_ppcolschidx val=&quot;0&quot;/&gt;&lt;m_rgb r=&quot;fe&quot; g=&quot;d0&quot; b=&quot;c5&quot;/&gt;&lt;/elem&gt;&lt;elem m_fUsage=&quot;9.00000000000000020000E-001&quot;&gt;&lt;m_ppcolschidx val=&quot;0&quot;/&gt;&lt;m_rgb r=&quot;a&quot; g=&quot;c2&quot; b=&quot;38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qpoG5TBkaXBXJlsx4Zd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07GFuWpk6dJEEzhxuUX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3_x._9L0mHJ6fsrSJdu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3v3EYHa0S1f6Vs6wB1V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23aHdpKkawP2h0sAqBk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VYo7T.8EmoL0QoXIMMR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eJ8cYRJ0mO4lEHnVR_A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hErng8XUqn36tJdCe45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ZZbegOv0aeKEyRiX1_Y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bjBrmnUS41G4MjQnfv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uuWQXwvEqi6KUhITtHN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ADMMyGMUa79.XEYcaN_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OjNOzjk0unzbg5WS2Tt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V_4hAYk0GA_9C.OfOLP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HSlEeoSUKiiwGIZ7nTR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eYQZPxWE66v4uMZ_3sF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X9aCMfyUeZD.xwigOFv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vcsfgjEEaE0pb9EIf1W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S52KLAkEGdSKDEGns_5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KT9hweXEuF9oVOACYP1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C9vq4SYkWB2YZ0Kvg4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FblipNc0GGu6sqv2j8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dHUEB12ESkaU6zXq4s6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IIxFkQEe83stvMXrfU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szDoamf0mvf7uROYXxa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pMmhZNjUeqOi.lWTzCi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6jSXPaikOQAw5mNHwER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p16xddq0azhgjNxiicQ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93.8rfN0O_uhxFhYjt1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l8AWImgUOgNr_8IRVU1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WJSQVUy0CJurwV2Y8UQ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aR0TGaZ0CoQemsfNzcR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nA1HeU4kmM8dRVWzAY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81IIpW.Umeo1HfEZRs9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hxSEP_2UiSdoOfD2or3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wXfK1XpUiirQgrqJKnP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KT9hweXEuF9oVOACYP1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St2eg7VE2R8q0enPC0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CA3EhvDE.kUaZF3Byb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FkuGKU30W45KSjVrDd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WAUUbKREy5fuRWxV0W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J_u06rzkiihJ4sVL2a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J3mj0t.k676Njh8yHj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E79F7SjkOKQLMx4fLF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E79F7SjkOKQLMx4fLFf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lNCutVt02qBUMc1p9b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r0ZMshaU2jRyUSDJ4I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gkzT4QnESy6wZ6FXvy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2Uy.TohUyRn22AxNUH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nH_2YgOECUVMK_wD_s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Esx6LPdE2TZahgBGEfT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gkzT4QnESy6wZ6FXvy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hMKi5WoU2Rbg_S0XBl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k23ZU_Vky0_L2DpXDf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gkzT4QnESy6wZ6FXvy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hslqpebE2cw0WbYTK.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_LH4tbwke4osaszycM3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gucXg_SEqm0qujLTn.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gkzT4QnESy6wZ6FXvy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c69DZBikumiQ0G2chjK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luowNRREKCTjqbLVjz8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gkzT4QnESy6wZ6FXvy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lNCutVt02qBUMc1p9bU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r0ZMshaU2jRyUSDJ4IA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gkzT4QnESy6wZ6FXvy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_LH4tbwke4osaszycM3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v7EZMje0yB506BPXdkA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v7EZMje0yB506BPXdkA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.1Tvp3qE.Z1G_8PQBDF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.1Tvp3qE.Z1G_8PQBDF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E79F7SjkOKQLMx4fLFf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unIQ183kuFO.pr2lNKy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81IIpW.Umeo1HfEZRs9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.1Tvp3qE.Z1G_8PQBDF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Oqm7k1F0S9laq372PHn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Oqm7k1F0S9laq372PHn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X5r86VDUe7hcpJ6EAIM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aGOz9za0Cb8gDkzC8fB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kwBMJGlE.gONgPQLOLy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4NLgkuH0qwxB979YFn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4NFNBhaUajHrymLPGtE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ZqueOAdEigHMfyoQ95S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bQWmgEaUusuUjRbU.I9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4YN04CDk28MwC2ADGog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82GJfCN0qHZrsGL.KCL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ok62XEJ0e_0l6jQAZeg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MA_BohukqfrEVCwUbkW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UxAOjLuUuBdlRLNuQQ9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B3VO.E1E6uSReCkJ5BS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Yc9E1HSE6dpIbi2YIuq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A7aDmKwkmo7FIYsFFHU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21973</TotalTime>
  <Words>2023</Words>
  <Application>Microsoft Office PowerPoint</Application>
  <PresentationFormat>Экран (4:3)</PresentationFormat>
  <Paragraphs>443</Paragraphs>
  <Slides>27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Волна</vt:lpstr>
      <vt:lpstr>think-cell Slide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Каневский А.Б.</dc:creator>
  <cp:lastModifiedBy>Пользователь Windows</cp:lastModifiedBy>
  <cp:revision>1243</cp:revision>
  <cp:lastPrinted>2021-12-08T08:50:21Z</cp:lastPrinted>
  <dcterms:modified xsi:type="dcterms:W3CDTF">2023-06-01T14:55:15Z</dcterms:modified>
</cp:coreProperties>
</file>