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6"/>
  </p:notesMasterIdLst>
  <p:sldIdLst>
    <p:sldId id="257" r:id="rId2"/>
    <p:sldId id="281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70" r:id="rId14"/>
    <p:sldId id="280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21B2C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1"/>
          <c:dLbls>
            <c:dLbl>
              <c:idx val="0"/>
              <c:layout>
                <c:manualLayout>
                  <c:x val="-1.3205267437198274E-2"/>
                  <c:y val="1.208008851375724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 dirty="0"/>
                      <a:t> </a:t>
                    </a:r>
                    <a:fld id="{D322E401-083B-4B86-B93E-F7634926C5A2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млн. </a:t>
                    </a:r>
                    <a:r>
                      <a:rPr lang="en-US" baseline="0" dirty="0" err="1"/>
                      <a:t>руб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6756293751462714"/>
                      <c:h val="5.25847204191923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345-4C85-B1B1-9F7D5F733F79}"/>
                </c:ext>
              </c:extLst>
            </c:dLbl>
            <c:dLbl>
              <c:idx val="1"/>
              <c:layout>
                <c:manualLayout>
                  <c:x val="-5.0878969993606658E-2"/>
                  <c:y val="-1.39786599053690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 dirty="0"/>
                      <a:t> </a:t>
                    </a:r>
                    <a:fld id="{0E19028B-19BC-456D-94B3-C646C4427D4B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млн. </a:t>
                    </a:r>
                    <a:r>
                      <a:rPr lang="en-US" baseline="0" dirty="0" err="1"/>
                      <a:t>руб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615915861308076"/>
                      <c:h val="4.05046319054351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345-4C85-B1B1-9F7D5F733F79}"/>
                </c:ext>
              </c:extLst>
            </c:dLbl>
            <c:dLbl>
              <c:idx val="2"/>
              <c:layout>
                <c:manualLayout>
                  <c:x val="-3.8542545937382856E-2"/>
                  <c:y val="-4.153172478552692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 dirty="0"/>
                      <a:t> </a:t>
                    </a:r>
                    <a:fld id="{98F91817-E394-469D-830B-A7EFFD41D0B8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млн. </a:t>
                    </a:r>
                    <a:r>
                      <a:rPr lang="en-US" baseline="0" dirty="0" err="1"/>
                      <a:t>руб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7801280243631137"/>
                      <c:h val="5.98327735274467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345-4C85-B1B1-9F7D5F733F79}"/>
                </c:ext>
              </c:extLst>
            </c:dLbl>
            <c:dLbl>
              <c:idx val="3"/>
              <c:layout>
                <c:manualLayout>
                  <c:x val="-7.4641892297744213E-3"/>
                  <c:y val="3.62402655412716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/>
                      <a:t> </a:t>
                    </a:r>
                    <a:fld id="{A424AA86-DB8A-409E-A50A-E74EC9857B41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/>
                      <a:t>млн.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6607009966867228"/>
                      <c:h val="5.25847204191923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2D5-4333-8282-B69863763496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/>
                      <a:t>  </a:t>
                    </a:r>
                    <a:fld id="{6173E65C-020F-47CC-A06F-2EF370C1B949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/>
                      <a:t>млн.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2D5-4333-8282-B69863763496}"/>
                </c:ext>
              </c:extLst>
            </c:dLbl>
            <c:dLbl>
              <c:idx val="5"/>
              <c:layout>
                <c:manualLayout>
                  <c:x val="-8.6528349167014115E-2"/>
                  <c:y val="-6.04004425687861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 dirty="0"/>
                      <a:t> 299 млн. руб.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6220353210136204"/>
                      <c:h val="6.5945298315407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42D5-4333-8282-B69863763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146.1</c:v>
                </c:pt>
                <c:pt idx="1">
                  <c:v>196.1</c:v>
                </c:pt>
                <c:pt idx="2">
                  <c:v>220.9</c:v>
                </c:pt>
                <c:pt idx="3">
                  <c:v>220.1</c:v>
                </c:pt>
                <c:pt idx="4">
                  <c:v>223.1</c:v>
                </c:pt>
                <c:pt idx="5">
                  <c:v>299.3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4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508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3-F345-4C85-B1B1-9F7D5F733F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dLbl>
              <c:idx val="0"/>
              <c:layout>
                <c:manualLayout>
                  <c:x val="7.2469695685592722E-2"/>
                  <c:y val="3.002900743144216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 dirty="0"/>
                      <a:t> </a:t>
                    </a:r>
                    <a:fld id="{53A1A3EB-802B-4FF7-9B24-19376E453F76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млн. </a:t>
                    </a:r>
                    <a:r>
                      <a:rPr lang="en-US" baseline="0" dirty="0" err="1"/>
                      <a:t>руб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4517036982530387"/>
                      <c:h val="5.98327735274467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345-4C85-B1B1-9F7D5F733F79}"/>
                </c:ext>
              </c:extLst>
            </c:dLbl>
            <c:dLbl>
              <c:idx val="1"/>
              <c:layout>
                <c:manualLayout>
                  <c:x val="3.8527852651497364E-2"/>
                  <c:y val="-3.9987946544761069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baseline="0" dirty="0"/>
                      <a:t> </a:t>
                    </a:r>
                    <a:fld id="{7E31B453-6EF3-44F2-9E61-B0296E17F5BD}" type="VALUE">
                      <a:rPr lang="en-US" baseline="0" smtClean="0"/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млн. </a:t>
                    </a:r>
                    <a:r>
                      <a:rPr lang="en-US" baseline="0" dirty="0" err="1"/>
                      <a:t>руб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14367753197934899"/>
                      <c:h val="9.60730390687183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345-4C85-B1B1-9F7D5F733F79}"/>
                </c:ext>
              </c:extLst>
            </c:dLbl>
            <c:dLbl>
              <c:idx val="2"/>
              <c:layout>
                <c:manualLayout>
                  <c:x val="5.5506179584631388E-2"/>
                  <c:y val="6.9086692041827923E-3"/>
                </c:manualLayout>
              </c:layout>
              <c:tx>
                <c:rich>
                  <a:bodyPr/>
                  <a:lstStyle/>
                  <a:p>
                    <a:fld id="{FC82D4D1-94AB-4113-8C7D-51D0740DB0B9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млн. руб.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345-4C85-B1B1-9F7D5F733F79}"/>
                </c:ext>
              </c:extLst>
            </c:dLbl>
            <c:dLbl>
              <c:idx val="3"/>
              <c:layout>
                <c:manualLayout>
                  <c:x val="0.10281526883952535"/>
                  <c:y val="-5.2351489103949957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 </a:t>
                    </a:r>
                    <a:fld id="{419BF0F3-963C-4B95-AD70-E922E1C8ACE0}" type="VALUE">
                      <a:rPr lang="en-US" baseline="0" smtClean="0"/>
                      <a:pPr/>
                      <a:t>[ЗНАЧЕНИЕ]</a:t>
                    </a:fld>
                    <a:r>
                      <a:rPr lang="en-US" baseline="0" dirty="0"/>
                      <a:t>млн. </a:t>
                    </a:r>
                    <a:r>
                      <a:rPr lang="en-US" baseline="0" dirty="0" err="1"/>
                      <a:t>руб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2D5-4333-8282-B69863763496}"/>
                </c:ext>
              </c:extLst>
            </c:dLbl>
            <c:dLbl>
              <c:idx val="4"/>
              <c:layout>
                <c:manualLayout>
                  <c:x val="9.6789493524786344E-2"/>
                  <c:y val="0"/>
                </c:manualLayout>
              </c:layout>
              <c:tx>
                <c:rich>
                  <a:bodyPr/>
                  <a:lstStyle/>
                  <a:p>
                    <a:fld id="{7E85E5B5-3B9E-45D7-B7BC-A1406D5BF9E6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млн. руб.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2D5-4333-8282-B69863763496}"/>
                </c:ext>
              </c:extLst>
            </c:dLbl>
            <c:dLbl>
              <c:idx val="5"/>
              <c:layout>
                <c:manualLayout>
                  <c:x val="4.0061687287512068E-2"/>
                  <c:y val="-2.5503595605348992E-3"/>
                </c:manualLayout>
              </c:layout>
              <c:tx>
                <c:rich>
                  <a:bodyPr/>
                  <a:lstStyle/>
                  <a:p>
                    <a:fld id="{9C5EDD07-0A13-4C3C-A4FB-0074FD9FC9AF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млн. руб.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2D5-4333-8282-B69863763496}"/>
                </c:ext>
              </c:extLst>
            </c:dLbl>
            <c:dLbl>
              <c:idx val="6"/>
              <c:layout>
                <c:manualLayout>
                  <c:x val="2.6707791525007962E-2"/>
                  <c:y val="2.5503595605348992E-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D5-4333-8282-B698637634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266.8</c:v>
                </c:pt>
                <c:pt idx="1">
                  <c:v>284.10000000000002</c:v>
                </c:pt>
                <c:pt idx="2">
                  <c:v>351.8</c:v>
                </c:pt>
                <c:pt idx="3">
                  <c:v>539.5</c:v>
                </c:pt>
                <c:pt idx="4">
                  <c:v>524.6</c:v>
                </c:pt>
                <c:pt idx="5">
                  <c:v>367.5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7-F345-4C85-B1B1-9F7D5F733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882368"/>
        <c:axId val="82799232"/>
        <c:axId val="0"/>
      </c:bar3DChart>
      <c:valAx>
        <c:axId val="827992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cross"/>
        <c:tickLblPos val="nextTo"/>
        <c:crossAx val="83882368"/>
        <c:crosses val="autoZero"/>
        <c:crossBetween val="between"/>
      </c:valAx>
      <c:catAx>
        <c:axId val="83882368"/>
        <c:scaling>
          <c:orientation val="minMax"/>
        </c:scaling>
        <c:delete val="1"/>
        <c:axPos val="l"/>
        <c:numFmt formatCode="General" sourceLinked="0"/>
        <c:majorTickMark val="none"/>
        <c:minorTickMark val="cross"/>
        <c:tickLblPos val="nextTo"/>
        <c:crossAx val="82799232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6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6883388753494E-2"/>
          <c:y val="2.8584857665434997E-2"/>
          <c:w val="0.94514729210033299"/>
          <c:h val="0.86332756128183752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-1.8271120138401305E-3"/>
                  <c:y val="-3.3606992338682307E-2"/>
                </c:manualLayout>
              </c:layout>
              <c:tx>
                <c:rich>
                  <a:bodyPr/>
                  <a:lstStyle/>
                  <a:p>
                    <a:fld id="{3ACA12B1-73E7-45BF-BA48-FA0C4439862E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8.338657780924548E-2"/>
                      <c:h val="0.108355939394046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4A-4C28-B913-14E110BF781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170,5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4.7766688859419426E-2"/>
                      <c:h val="3.315007901118947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34A-4C28-B913-14E110BF781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4.7399252791270045E-2"/>
                      <c:h val="2.81819289605397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834A-4C28-B913-14E110BF7819}"/>
                </c:ext>
              </c:extLst>
            </c:dLbl>
            <c:dLbl>
              <c:idx val="3"/>
              <c:layout>
                <c:manualLayout>
                  <c:x val="1.0540496720329304E-3"/>
                  <c:y val="-1.4173603984065145E-2"/>
                </c:manualLayout>
              </c:layout>
              <c:tx>
                <c:rich>
                  <a:bodyPr/>
                  <a:lstStyle/>
                  <a:p>
                    <a:fld id="{6C990C06-83EB-4953-9EBE-E0B4BE809000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4.1887711769029341E-2"/>
                      <c:h val="2.5697853935214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D2B-4DF7-9C1D-AFEA8B22ACE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191,7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5.0706177404614465E-2"/>
                      <c:h val="4.06023040871640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34A-4C28-B913-14E110BF781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5CE9CC3-2991-422D-BB3E-3E4FEB17BE36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4.6296944586821903E-2"/>
                      <c:h val="2.818192896053978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34A-4C28-B913-14E110BF7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122.4</c:v>
                </c:pt>
                <c:pt idx="1">
                  <c:v>170.5</c:v>
                </c:pt>
                <c:pt idx="2">
                  <c:v>194.6</c:v>
                </c:pt>
                <c:pt idx="3">
                  <c:v>187</c:v>
                </c:pt>
                <c:pt idx="4">
                  <c:v>191.7</c:v>
                </c:pt>
                <c:pt idx="5">
                  <c:v>213.3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B-4DF7-9C1D-AFEA8B22AC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dLbls>
            <c:dLbl>
              <c:idx val="0"/>
              <c:layout>
                <c:manualLayout>
                  <c:x val="-2.2045585449485408E-3"/>
                  <c:y val="1.2420570723082945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dirty="0"/>
                      <a:t>3,8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8.2061377678102621E-2"/>
                      <c:h val="2.821048604350808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834A-4C28-B913-14E110BF7819}"/>
                </c:ext>
              </c:extLst>
            </c:dLbl>
            <c:dLbl>
              <c:idx val="1"/>
              <c:layout>
                <c:manualLayout>
                  <c:x val="1.8512991439954486E-3"/>
                  <c:y val="3.8220526009732033E-3"/>
                </c:manualLayout>
              </c:layout>
              <c:tx>
                <c:rich>
                  <a:bodyPr/>
                  <a:lstStyle/>
                  <a:p>
                    <a:fld id="{0835F122-AF66-40D6-B8CF-2BB2389D77C2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8.3775423538058683E-2"/>
                      <c:h val="4.17324604254575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D2B-4DF7-9C1D-AFEA8B22ACEA}"/>
                </c:ext>
              </c:extLst>
            </c:dLbl>
            <c:dLbl>
              <c:idx val="2"/>
              <c:layout>
                <c:manualLayout>
                  <c:x val="4.3138730319169432E-3"/>
                  <c:y val="1.3746323520063405E-2"/>
                </c:manualLayout>
              </c:layout>
              <c:tx>
                <c:rich>
                  <a:bodyPr/>
                  <a:lstStyle/>
                  <a:p>
                    <a:fld id="{165A1098-F46B-4547-8254-0F1ACA386777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6873364403187197E-2"/>
                      <c:h val="2.818192896053978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2B-4DF7-9C1D-AFEA8B22ACEA}"/>
                </c:ext>
              </c:extLst>
            </c:dLbl>
            <c:dLbl>
              <c:idx val="3"/>
              <c:layout>
                <c:manualLayout>
                  <c:x val="5.8789770903900831E-3"/>
                  <c:y val="4.968247848879046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5.3645665949809504E-2"/>
                      <c:h val="3.315007901118947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834A-4C28-B913-14E110BF7819}"/>
                </c:ext>
              </c:extLst>
            </c:dLbl>
            <c:dLbl>
              <c:idx val="4"/>
              <c:layout>
                <c:manualLayout>
                  <c:x val="5.4070387326221542E-3"/>
                  <c:y val="3.726112537987277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5403620130589674E-2"/>
                      <c:h val="3.56341540365143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834A-4C28-B913-14E110BF7819}"/>
                </c:ext>
              </c:extLst>
            </c:dLbl>
            <c:dLbl>
              <c:idx val="5"/>
              <c:layout>
                <c:manualLayout>
                  <c:x val="7.8004073390464035E-3"/>
                  <c:y val="4.6337779045242831E-3"/>
                </c:manualLayout>
              </c:layout>
              <c:tx>
                <c:rich>
                  <a:bodyPr/>
                  <a:lstStyle/>
                  <a:p>
                    <a:fld id="{3E02FEC3-876D-42CE-B21E-232A0F81E403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4.9236433132016942E-2"/>
                      <c:h val="3.0666003985864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34A-4C28-B913-14E110BF7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3.8</c:v>
                </c:pt>
                <c:pt idx="1">
                  <c:v>3</c:v>
                </c:pt>
                <c:pt idx="2">
                  <c:v>3.2</c:v>
                </c:pt>
                <c:pt idx="3">
                  <c:v>3.7</c:v>
                </c:pt>
                <c:pt idx="4">
                  <c:v>3.6</c:v>
                </c:pt>
                <c:pt idx="5">
                  <c:v>4.3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5D2B-4DF7-9C1D-AFEA8B22AC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7030A0"/>
            </a:solidFill>
          </c:spPr>
          <c:invertIfNegative val="1"/>
          <c:dLbls>
            <c:dLbl>
              <c:idx val="0"/>
              <c:layout>
                <c:manualLayout>
                  <c:x val="-1.469628544702054E-3"/>
                  <c:y val="1.2421353108917693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8,9</a:t>
                    </a:r>
                    <a:endParaRPr lang="en-US" sz="9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8.3791625443425902E-2"/>
                      <c:h val="2.93120852988332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834A-4C28-B913-14E110BF781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70D8D5-A8CC-4ACD-B867-C5507A811621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4.9236433132016942E-2"/>
                      <c:h val="3.8118229061839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34A-4C28-B913-14E110BF7819}"/>
                </c:ext>
              </c:extLst>
            </c:dLbl>
            <c:dLbl>
              <c:idx val="2"/>
              <c:layout>
                <c:manualLayout>
                  <c:x val="3.1275463753502358E-3"/>
                  <c:y val="4.187720180488588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5403620130589674E-2"/>
                      <c:h val="2.81819289605397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5D2B-4DF7-9C1D-AFEA8B22ACEA}"/>
                </c:ext>
              </c:extLst>
            </c:dLbl>
            <c:dLbl>
              <c:idx val="3"/>
              <c:layout>
                <c:manualLayout>
                  <c:x val="5.4542557139780415E-3"/>
                  <c:y val="-5.541345472831944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6873364403187197E-2"/>
                      <c:h val="3.0666003985864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834A-4C28-B913-14E110BF7819}"/>
                </c:ext>
              </c:extLst>
            </c:dLbl>
            <c:dLbl>
              <c:idx val="4"/>
              <c:layout>
                <c:manualLayout>
                  <c:x val="5.9531586713928355E-3"/>
                  <c:y val="-6.210187563312132E-3"/>
                </c:manualLayout>
              </c:layout>
              <c:tx>
                <c:rich>
                  <a:bodyPr/>
                  <a:lstStyle/>
                  <a:p>
                    <a:fld id="{C3EAD996-BF90-44E9-8DB3-75DD5628ECA4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9812852948382229E-2"/>
                      <c:h val="3.0666003985864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34A-4C28-B913-14E110BF7819}"/>
                </c:ext>
              </c:extLst>
            </c:dLbl>
            <c:dLbl>
              <c:idx val="5"/>
              <c:layout>
                <c:manualLayout>
                  <c:x val="3.8900774786688528E-3"/>
                  <c:y val="-9.0766536653700582E-4"/>
                </c:manualLayout>
              </c:layout>
              <c:tx>
                <c:rich>
                  <a:bodyPr/>
                  <a:lstStyle/>
                  <a:p>
                    <a:fld id="{68C3D959-314C-47A5-85C8-AB0E07090B62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5.8054898767602073E-2"/>
                      <c:h val="3.3150079011189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34A-4C28-B913-14E110BF7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Лист1!$D$2:$D$7</c:f>
              <c:numCache>
                <c:formatCode>#,##0</c:formatCode>
                <c:ptCount val="6"/>
                <c:pt idx="0">
                  <c:v>8.9</c:v>
                </c:pt>
                <c:pt idx="1">
                  <c:v>9</c:v>
                </c:pt>
                <c:pt idx="2">
                  <c:v>7.9</c:v>
                </c:pt>
                <c:pt idx="3">
                  <c:v>8.6999999999999993</c:v>
                </c:pt>
                <c:pt idx="4">
                  <c:v>8</c:v>
                </c:pt>
                <c:pt idx="5">
                  <c:v>9.3000000000000007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6-5D2B-4DF7-9C1D-AFEA8B22ACE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-1.4696285447020428E-3"/>
                  <c:y val="-2.2577699226239978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1,8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5772560661380292E-2"/>
                      <c:h val="2.93120852988332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E-834A-4C28-B913-14E110BF7819}"/>
                </c:ext>
              </c:extLst>
            </c:dLbl>
            <c:dLbl>
              <c:idx val="1"/>
              <c:layout>
                <c:manualLayout>
                  <c:x val="6.6491462348100419E-4"/>
                  <c:y val="-3.345560067965858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r>
                      <a:rPr lang="en-US" sz="900" b="1" baseline="0" dirty="0"/>
                      <a:t>1,9</a:t>
                    </a:r>
                    <a:endParaRPr lang="en-US" sz="9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6505928335037809E-2"/>
                      <c:h val="3.924838540013265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834A-4C28-B913-14E110BF7819}"/>
                </c:ext>
              </c:extLst>
            </c:dLbl>
            <c:dLbl>
              <c:idx val="2"/>
              <c:layout>
                <c:manualLayout>
                  <c:x val="-1.4141948827670634E-4"/>
                  <c:y val="-2.073244223498684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47A747E6-339E-4752-961A-8D9C5834FC53}" type="VALUE">
                      <a:rPr lang="en-US" sz="900" b="1" baseline="0" smtClean="0"/>
                      <a:pPr/>
                      <a:t>[ЗНАЧЕНИЕ]</a:t>
                    </a:fld>
                    <a:r>
                      <a:rPr lang="en-US" sz="900" b="1" baseline="0" dirty="0"/>
                      <a:t>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6.6505928335037809E-2"/>
                      <c:h val="3.92483854001326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834A-4C28-B913-14E110BF7819}"/>
                </c:ext>
              </c:extLst>
            </c:dLbl>
            <c:dLbl>
              <c:idx val="3"/>
              <c:layout>
                <c:manualLayout>
                  <c:x val="2.0630811927240945E-3"/>
                  <c:y val="-2.885341160321226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r>
                      <a:rPr lang="en-US" sz="900" b="1" baseline="0" dirty="0"/>
                      <a:t>2,8</a:t>
                    </a:r>
                    <a:endParaRPr lang="en-US" sz="9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9.1491580969195671E-2"/>
                      <c:h val="2.931208529883324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834A-4C28-B913-14E110BF7819}"/>
                </c:ext>
              </c:extLst>
            </c:dLbl>
            <c:dLbl>
              <c:idx val="4"/>
              <c:layout>
                <c:manualLayout>
                  <c:x val="4.3147988550806763E-3"/>
                  <c:y val="-2.8949058271510206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 </a:t>
                    </a:r>
                    <a:fld id="{4932C18E-94D0-4389-AF9E-5DB690133430}" type="VALUE">
                      <a:rPr lang="en-US" sz="900" b="1" baseline="0" smtClean="0"/>
                      <a:pPr/>
                      <a:t>[ЗНАЧЕНИЕ]</a:t>
                    </a:fld>
                    <a:r>
                      <a:rPr lang="en-US" sz="900" b="1" baseline="0" dirty="0"/>
                      <a:t>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34A-4C28-B913-14E110BF7819}"/>
                </c:ext>
              </c:extLst>
            </c:dLbl>
            <c:dLbl>
              <c:idx val="5"/>
              <c:layout>
                <c:manualLayout>
                  <c:x val="6.4723140105166568E-3"/>
                  <c:y val="-2.4888475789168141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 </a:t>
                    </a:r>
                    <a:fld id="{2B0B982C-D968-438F-A5DD-83EC33485E63}" type="VALUE">
                      <a:rPr lang="en-US" sz="900" b="1" baseline="0" smtClean="0"/>
                      <a:pPr/>
                      <a:t>[ЗНАЧЕНИЕ]</a:t>
                    </a:fld>
                    <a:r>
                      <a:rPr lang="en-US" sz="900" b="1" baseline="0" dirty="0"/>
                      <a:t>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34A-4C28-B913-14E110BF7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Лист1!$E$2:$E$7</c:f>
              <c:numCache>
                <c:formatCode>#,##0</c:formatCode>
                <c:ptCount val="6"/>
                <c:pt idx="0">
                  <c:v>1.8</c:v>
                </c:pt>
                <c:pt idx="1">
                  <c:v>1.9</c:v>
                </c:pt>
                <c:pt idx="2">
                  <c:v>2.4</c:v>
                </c:pt>
                <c:pt idx="3">
                  <c:v>2.8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D2B-4DF7-9C1D-AFEA8B22A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8058240"/>
        <c:axId val="78059776"/>
        <c:axId val="0"/>
      </c:bar3DChart>
      <c:catAx>
        <c:axId val="78058240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78059776"/>
        <c:crosses val="autoZero"/>
        <c:auto val="1"/>
        <c:lblAlgn val="ctr"/>
        <c:lblOffset val="100"/>
        <c:noMultiLvlLbl val="1"/>
      </c:catAx>
      <c:valAx>
        <c:axId val="78059776"/>
        <c:scaling>
          <c:orientation val="minMax"/>
        </c:scaling>
        <c:delete val="1"/>
        <c:axPos val="l"/>
        <c:majorGridlines/>
        <c:numFmt formatCode="#,##0" sourceLinked="1"/>
        <c:majorTickMark val="none"/>
        <c:minorTickMark val="cross"/>
        <c:tickLblPos val="nextTo"/>
        <c:crossAx val="78058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786362351454694E-3"/>
          <c:y val="0.89981912238834927"/>
          <c:w val="0.9879570516706081"/>
          <c:h val="8.2578368390153034E-2"/>
        </c:manualLayout>
      </c:layout>
      <c:overlay val="1"/>
    </c:legend>
    <c:plotVisOnly val="1"/>
    <c:dispBlanksAs val="gap"/>
    <c:showDLblsOverMax val="1"/>
  </c:chart>
  <c:txPr>
    <a:bodyPr/>
    <a:lstStyle/>
    <a:p>
      <a:pPr>
        <a:defRPr sz="1200" baseline="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view3D>
      <c:rotX val="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556056353233286E-2"/>
          <c:y val="4.2722736194294904E-2"/>
          <c:w val="0.96281476033682389"/>
          <c:h val="0.68830006542482935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fld id="{D22AD8BF-EBB2-4F35-AD45-12CD08CDCC2A}" type="VALUE">
                      <a:rPr lang="en-US" sz="9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203-4963-B9AC-19ACDE63888B}"/>
                </c:ext>
              </c:extLst>
            </c:dLbl>
            <c:dLbl>
              <c:idx val="1"/>
              <c:layout>
                <c:manualLayout>
                  <c:x val="-1.369921551693116E-3"/>
                  <c:y val="6.7346665795679577E-4"/>
                </c:manualLayout>
              </c:layout>
              <c:tx>
                <c:rich>
                  <a:bodyPr/>
                  <a:lstStyle/>
                  <a:p>
                    <a:fld id="{3B499B73-F2F7-499F-A5F1-2CFA4049C275}" type="VALUE">
                      <a:rPr lang="en-US" sz="9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203-4963-B9AC-19ACDE63888B}"/>
                </c:ext>
              </c:extLst>
            </c:dLbl>
            <c:dLbl>
              <c:idx val="2"/>
              <c:layout>
                <c:manualLayout>
                  <c:x val="-1.428173018100635E-3"/>
                  <c:y val="1.122379623667363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3-4963-B9AC-19ACDE63888B}"/>
                </c:ext>
              </c:extLst>
            </c:dLbl>
            <c:dLbl>
              <c:idx val="3"/>
              <c:layout>
                <c:manualLayout>
                  <c:x val="1.3232529058260464E-3"/>
                  <c:y val="4.713683349353440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3-4963-B9AC-19ACDE63888B}"/>
                </c:ext>
              </c:extLst>
            </c:dLbl>
            <c:dLbl>
              <c:idx val="4"/>
              <c:layout>
                <c:manualLayout>
                  <c:x val="-4.2845190543020616E-3"/>
                  <c:y val="9.0533299914249512E-1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3-4963-B9AC-19ACDE6388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Лист1!$B$2:$B$7</c:f>
              <c:numCache>
                <c:formatCode>#,##0.0_ ;\-#,##0.0\ </c:formatCode>
                <c:ptCount val="6"/>
                <c:pt idx="0">
                  <c:v>46.9</c:v>
                </c:pt>
                <c:pt idx="1">
                  <c:v>6.2</c:v>
                </c:pt>
                <c:pt idx="2">
                  <c:v>5.7</c:v>
                </c:pt>
                <c:pt idx="3">
                  <c:v>54.5</c:v>
                </c:pt>
                <c:pt idx="4">
                  <c:v>17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F-408E-A365-D875CF597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20C9F8"/>
            </a:solidFill>
          </c:spPr>
          <c:invertIfNegative val="1"/>
          <c:dLbls>
            <c:dLbl>
              <c:idx val="0"/>
              <c:layout>
                <c:manualLayout>
                  <c:x val="-1.2648889848501468E-3"/>
                  <c:y val="-1.189667963828783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976CC8A5-7BAD-4C84-A93C-ED2E2A4F21FA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203-4963-B9AC-19ACDE63888B}"/>
                </c:ext>
              </c:extLst>
            </c:dLbl>
            <c:dLbl>
              <c:idx val="1"/>
              <c:layout>
                <c:manualLayout>
                  <c:x val="-5.6077719601281082E-3"/>
                  <c:y val="8.9782593142149678E-4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 </a:t>
                    </a:r>
                    <a:fld id="{1C81FE97-02DD-4304-A530-566697E03AB6}" type="VALUE">
                      <a:rPr lang="en-US" sz="900" b="1" baseline="0"/>
                      <a:pPr/>
                      <a:t>[ЗНАЧЕНИЕ]</a:t>
                    </a:fld>
                    <a:endParaRPr lang="en-US" sz="9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203-4963-B9AC-19ACDE63888B}"/>
                </c:ext>
              </c:extLst>
            </c:dLbl>
            <c:dLbl>
              <c:idx val="2"/>
              <c:layout>
                <c:manualLayout>
                  <c:x val="-6.9659982367124207E-3"/>
                  <c:y val="3.5914981444671525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 </a:t>
                    </a:r>
                    <a:fld id="{258B4114-74FD-41E7-A38C-53AA2F914DFC}" type="VALUE">
                      <a:rPr lang="en-US" sz="900" b="1" baseline="0"/>
                      <a:pPr/>
                      <a:t>[ЗНАЧЕНИЕ]</a:t>
                    </a:fld>
                    <a:endParaRPr lang="en-US" sz="9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203-4963-B9AC-19ACDE63888B}"/>
                </c:ext>
              </c:extLst>
            </c:dLbl>
            <c:dLbl>
              <c:idx val="3"/>
              <c:layout>
                <c:manualLayout>
                  <c:x val="-8.5690381086042291E-3"/>
                  <c:y val="1.0877730806200248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008792E1-B532-472D-90F1-F4F2A1B674BC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203-4963-B9AC-19ACDE63888B}"/>
                </c:ext>
              </c:extLst>
            </c:dLbl>
            <c:dLbl>
              <c:idx val="4"/>
              <c:layout>
                <c:manualLayout>
                  <c:x val="0"/>
                  <c:y val="7.4073555623990744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/>
                      <a:t> </a:t>
                    </a:r>
                    <a:fld id="{EF0524CB-2A58-4FD0-87AF-E28C31D5A2E9}" type="VALUE">
                      <a:rPr lang="en-US" sz="900" b="1" baseline="0"/>
                      <a:pPr/>
                      <a:t>[ЗНАЧЕНИЕ]</a:t>
                    </a:fld>
                    <a:endParaRPr lang="en-US" sz="900" b="1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203-4963-B9AC-19ACDE63888B}"/>
                </c:ext>
              </c:extLst>
            </c:dLbl>
            <c:dLbl>
              <c:idx val="5"/>
              <c:layout>
                <c:manualLayout>
                  <c:x val="-7.140865090503541E-3"/>
                  <c:y val="4.938237041599397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866DF7F-7F2E-48E1-A178-559029D6013F}" type="VALUE">
                      <a:rPr lang="en-US" sz="900" b="1" baseline="0"/>
                      <a:pPr/>
                      <a:t>[ЗНАЧЕНИЕ]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203-4963-B9AC-19ACDE6388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Лист1!$C$2:$C$7</c:f>
              <c:numCache>
                <c:formatCode>#,##0.0_ ;\-#,##0.0\ </c:formatCode>
                <c:ptCount val="6"/>
                <c:pt idx="0">
                  <c:v>9.1999999999999993</c:v>
                </c:pt>
                <c:pt idx="1">
                  <c:v>52.2</c:v>
                </c:pt>
                <c:pt idx="2">
                  <c:v>107.2</c:v>
                </c:pt>
                <c:pt idx="3">
                  <c:v>219.6</c:v>
                </c:pt>
                <c:pt idx="4">
                  <c:v>254.3</c:v>
                </c:pt>
                <c:pt idx="5">
                  <c:v>103.9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D84F-408E-A365-D875CF597A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4.3777438914678734E-3"/>
                  <c:y val="-1.5712537056219691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 </a:t>
                    </a:r>
                    <a:fld id="{E8534EBB-4226-44F8-9543-8815D4BD524C}" type="VALUE">
                      <a:rPr lang="en-US" sz="900" b="1" baseline="0"/>
                      <a:pPr/>
                      <a:t>[ЗНАЧЕНИЕ]</a:t>
                    </a:fld>
                    <a:endParaRPr lang="en-US" sz="9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203-4963-B9AC-19ACDE63888B}"/>
                </c:ext>
              </c:extLst>
            </c:dLbl>
            <c:dLbl>
              <c:idx val="1"/>
              <c:layout>
                <c:manualLayout>
                  <c:x val="-2.7747040195760914E-3"/>
                  <c:y val="-1.324341853541999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3090E2A1-9C44-433F-9127-C2230BEC5B2A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203-4963-B9AC-19ACDE63888B}"/>
                </c:ext>
              </c:extLst>
            </c:dLbl>
            <c:dLbl>
              <c:idx val="2"/>
              <c:layout>
                <c:manualLayout>
                  <c:x val="-2.7747040195760914E-3"/>
                  <c:y val="-7.1828018701531396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baseline="0" dirty="0"/>
                      <a:t> </a:t>
                    </a:r>
                    <a:fld id="{5523373A-FA56-40B4-B668-183E211CBC7C}" type="VALUE">
                      <a:rPr lang="en-US" sz="900" b="1" baseline="0"/>
                      <a:pPr/>
                      <a:t>[ЗНАЧЕНИЕ]</a:t>
                    </a:fld>
                    <a:endParaRPr lang="en-US" sz="9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203-4963-B9AC-19ACDE63888B}"/>
                </c:ext>
              </c:extLst>
            </c:dLbl>
            <c:dLbl>
              <c:idx val="3"/>
              <c:layout>
                <c:manualLayout>
                  <c:x val="7.1408650905034369E-3"/>
                  <c:y val="2.4691185207996987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84A1454F-0FD2-4868-BFD3-63860BDB0A59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203-4963-B9AC-19ACDE63888B}"/>
                </c:ext>
              </c:extLst>
            </c:dLbl>
            <c:dLbl>
              <c:idx val="4"/>
              <c:layout>
                <c:manualLayout>
                  <c:x val="7.140865090503541E-3"/>
                  <c:y val="1.234559260399851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21545E76-2C53-4036-8A57-91A434EEBF61}" type="VALUE">
                      <a:rPr lang="en-US" sz="900" b="1" baseline="0"/>
                      <a:pPr/>
                      <a:t>[ЗНАЧЕНИЕ]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203-4963-B9AC-19ACDE63888B}"/>
                </c:ext>
              </c:extLst>
            </c:dLbl>
            <c:dLbl>
              <c:idx val="5"/>
              <c:layout>
                <c:manualLayout>
                  <c:x val="0"/>
                  <c:y val="-2.2633324978562378E-17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29DC2473-E1C9-4A40-8F1D-F70438836196}" type="VALUE">
                      <a:rPr lang="en-US" sz="900" b="1" baseline="0"/>
                      <a:pPr/>
                      <a:t>[ЗНАЧЕНИЕ]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203-4963-B9AC-19ACDE6388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Лист1!$D$2:$D$7</c:f>
              <c:numCache>
                <c:formatCode>#,##0.0_ ;\-#,##0.0\ </c:formatCode>
                <c:ptCount val="6"/>
                <c:pt idx="0">
                  <c:v>196.6</c:v>
                </c:pt>
                <c:pt idx="1">
                  <c:v>200.1</c:v>
                </c:pt>
                <c:pt idx="2">
                  <c:v>206.7</c:v>
                </c:pt>
                <c:pt idx="3">
                  <c:v>219.5</c:v>
                </c:pt>
                <c:pt idx="4">
                  <c:v>225.4</c:v>
                </c:pt>
                <c:pt idx="5">
                  <c:v>225.9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D84F-408E-A365-D875CF597AC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1.7486685379106842E-4"/>
                  <c:y val="-2.4691185207996987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59C7BB52-BD2E-45E8-B711-0D949ECB85ED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203-4963-B9AC-19ACDE63888B}"/>
                </c:ext>
              </c:extLst>
            </c:dLbl>
            <c:dLbl>
              <c:idx val="1"/>
              <c:layout>
                <c:manualLayout>
                  <c:x val="1.533093130375328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3ABFA9EA-6892-4464-B763-C91F98209DC2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7203-4963-B9AC-19ACDE63888B}"/>
                </c:ext>
              </c:extLst>
            </c:dLbl>
            <c:dLbl>
              <c:idx val="2"/>
              <c:layout>
                <c:manualLayout>
                  <c:x val="2.9495708733671597E-3"/>
                  <c:y val="1.3467388971322451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CA139335-C57F-42B5-A498-C8377926AE38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7203-4963-B9AC-19ACDE63888B}"/>
                </c:ext>
              </c:extLst>
            </c:dLbl>
            <c:dLbl>
              <c:idx val="3"/>
              <c:layout>
                <c:manualLayout>
                  <c:x val="2.9729614235847672E-3"/>
                  <c:y val="-1.7956518628429936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3C44A47B-BFB5-432D-A7C4-F66C278182F3}" type="VALUE">
                      <a:rPr lang="en-US" sz="900" b="1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7203-4963-B9AC-19ACDE63888B}"/>
                </c:ext>
              </c:extLst>
            </c:dLbl>
            <c:dLbl>
              <c:idx val="4"/>
              <c:layout>
                <c:manualLayout>
                  <c:x val="2.8563460362014794E-3"/>
                  <c:y val="4.9382370415993072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E4D84968-AB7E-4B91-8E77-86AAD771ED92}" type="VALUE">
                      <a:rPr lang="en-US" sz="900" b="1" baseline="0"/>
                      <a:pPr/>
                      <a:t>[ЗНАЧЕНИЕ]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203-4963-B9AC-19ACDE63888B}"/>
                </c:ext>
              </c:extLst>
            </c:dLbl>
            <c:dLbl>
              <c:idx val="5"/>
              <c:layout>
                <c:manualLayout>
                  <c:x val="9.9972111267049163E-3"/>
                  <c:y val="9.8764740831987947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1EB6FFB9-2E91-461D-816F-ACECC2B8C86E}" type="VALUE">
                      <a:rPr lang="en-US" sz="900" b="1" baseline="0"/>
                      <a:pPr/>
                      <a:t>[ЗНАЧЕНИЕ]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7203-4963-B9AC-19ACDE6388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Лист1!$E$2:$E$7</c:f>
              <c:numCache>
                <c:formatCode>#,##0.0_ ;\-#,##0.0\ </c:formatCode>
                <c:ptCount val="6"/>
                <c:pt idx="0">
                  <c:v>18.100000000000001</c:v>
                </c:pt>
                <c:pt idx="1">
                  <c:v>26.2</c:v>
                </c:pt>
                <c:pt idx="2">
                  <c:v>33</c:v>
                </c:pt>
                <c:pt idx="3">
                  <c:v>47.9</c:v>
                </c:pt>
                <c:pt idx="4">
                  <c:v>29.1</c:v>
                </c:pt>
                <c:pt idx="5">
                  <c:v>37.700000000000003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203-4963-B9AC-19ACDE638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629952"/>
        <c:axId val="83631488"/>
        <c:axId val="0"/>
      </c:bar3DChart>
      <c:catAx>
        <c:axId val="8362995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83631488"/>
        <c:crosses val="autoZero"/>
        <c:auto val="1"/>
        <c:lblAlgn val="ctr"/>
        <c:lblOffset val="100"/>
        <c:noMultiLvlLbl val="1"/>
      </c:catAx>
      <c:valAx>
        <c:axId val="83631488"/>
        <c:scaling>
          <c:orientation val="minMax"/>
        </c:scaling>
        <c:delete val="1"/>
        <c:axPos val="l"/>
        <c:majorGridlines/>
        <c:numFmt formatCode="#,##0.0_ ;\-#,##0.0\ " sourceLinked="1"/>
        <c:majorTickMark val="cross"/>
        <c:minorTickMark val="cross"/>
        <c:tickLblPos val="nextTo"/>
        <c:crossAx val="83629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326923547855523"/>
          <c:y val="0.82409582356811217"/>
          <c:w val="0.75314166860912002"/>
          <c:h val="0.14830363604125471"/>
        </c:manualLayout>
      </c:layout>
      <c:overlay val="1"/>
      <c:txPr>
        <a:bodyPr/>
        <a:lstStyle/>
        <a:p>
          <a:pPr>
            <a:defRPr sz="11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6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4990206636235468"/>
          <c:w val="0.9071762219392171"/>
          <c:h val="0.54007353247512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7CCA62">
                      <a:shade val="30000"/>
                      <a:satMod val="115000"/>
                    </a:srgbClr>
                  </a:gs>
                  <a:gs pos="50000">
                    <a:srgbClr val="7CCA62">
                      <a:shade val="67500"/>
                      <a:satMod val="115000"/>
                    </a:srgbClr>
                  </a:gs>
                  <a:gs pos="100000">
                    <a:srgbClr val="7CCA62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DE84-4408-889B-2803E7572C5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DE84-4408-889B-2803E7572C5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DE84-4408-889B-2803E7572C50}"/>
              </c:ext>
            </c:extLst>
          </c:dPt>
          <c:dPt>
            <c:idx val="3"/>
            <c:bubble3D val="0"/>
            <c:explosion val="17"/>
            <c:spPr>
              <a:gradFill flip="none" rotWithShape="1">
                <a:gsLst>
                  <a:gs pos="0">
                    <a:srgbClr val="0F6FC6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F6FC6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F6FC6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258F-443B-9FE8-3460B1E57FF5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BD0D9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BD0D9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BD0D9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DE84-4408-889B-2803E7572C50}"/>
              </c:ext>
            </c:extLst>
          </c:dPt>
          <c:dLbls>
            <c:dLbl>
              <c:idx val="0"/>
              <c:layout>
                <c:manualLayout>
                  <c:x val="7.9992128479619753E-3"/>
                  <c:y val="-0.1114646149151060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Столбец1; Общегосударственные вопросы; 49 908,3;  6%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E84-4408-889B-2803E7572C50}"/>
                </c:ext>
              </c:extLst>
            </c:dLbl>
            <c:dLbl>
              <c:idx val="1"/>
              <c:layout>
                <c:manualLayout>
                  <c:x val="0.13243491224377885"/>
                  <c:y val="-6.075069846505452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84-4408-889B-2803E7572C50}"/>
                </c:ext>
              </c:extLst>
            </c:dLbl>
            <c:dLbl>
              <c:idx val="2"/>
              <c:layout>
                <c:manualLayout>
                  <c:x val="7.1470426375648294E-2"/>
                  <c:y val="0.11580853006792416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84-4408-889B-2803E7572C50}"/>
                </c:ext>
              </c:extLst>
            </c:dLbl>
            <c:dLbl>
              <c:idx val="3"/>
              <c:layout>
                <c:manualLayout>
                  <c:x val="5.5742217962008685E-2"/>
                  <c:y val="0.2811249983704441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Столбец1; Жилищно-коммунальное хозяйство; 86 793,5; 9,8%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58F-443B-9FE8-3460B1E57FF5}"/>
                </c:ext>
              </c:extLst>
            </c:dLbl>
            <c:dLbl>
              <c:idx val="4"/>
              <c:layout>
                <c:manualLayout>
                  <c:x val="-0.16351545420674657"/>
                  <c:y val="-0.170957830512937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Столбец1; Образование; </a:t>
                    </a:r>
                  </a:p>
                  <a:p>
                    <a:r>
                      <a:rPr lang="ru-RU" dirty="0"/>
                      <a:t>492 983,1; </a:t>
                    </a:r>
                  </a:p>
                  <a:p>
                    <a:r>
                      <a:rPr lang="ru-RU" dirty="0"/>
                      <a:t> 60%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E84-4408-889B-2803E7572C50}"/>
                </c:ext>
              </c:extLst>
            </c:dLbl>
            <c:dLbl>
              <c:idx val="5"/>
              <c:layout>
                <c:manualLayout>
                  <c:x val="-7.8371068939771638E-2"/>
                  <c:y val="0.116708258631997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Столбец1; Средства массовой информации; 1 549,0; 0,1%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58F-443B-9FE8-3460B1E57FF5}"/>
                </c:ext>
              </c:extLst>
            </c:dLbl>
            <c:dLbl>
              <c:idx val="6"/>
              <c:layout>
                <c:manualLayout>
                  <c:x val="-8.2752043689867952E-2"/>
                  <c:y val="-4.88531239067282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97 957,2; </a:t>
                    </a:r>
                  </a:p>
                  <a:p>
                    <a:r>
                      <a:rPr lang="ru-RU" dirty="0"/>
                      <a:t>12%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58F-443B-9FE8-3460B1E57FF5}"/>
                </c:ext>
              </c:extLst>
            </c:dLbl>
            <c:dLbl>
              <c:idx val="7"/>
              <c:layout>
                <c:manualLayout>
                  <c:x val="-5.8121680423108869E-2"/>
                  <c:y val="-7.328192983869641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1 815,8; 0,1%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58F-443B-9FE8-3460B1E57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 (Дорожное хозяйство)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Средства массовой информации</c:v>
                </c:pt>
                <c:pt idx="6">
                  <c:v>Культура, социальная политика, физическая 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49908.3</c:v>
                </c:pt>
                <c:pt idx="1">
                  <c:v>87394.8</c:v>
                </c:pt>
                <c:pt idx="2">
                  <c:v>5110.5</c:v>
                </c:pt>
                <c:pt idx="3">
                  <c:v>86793.5</c:v>
                </c:pt>
                <c:pt idx="4">
                  <c:v>492983.1</c:v>
                </c:pt>
                <c:pt idx="5">
                  <c:v>1549</c:v>
                </c:pt>
                <c:pt idx="6">
                  <c:v>97957.2</c:v>
                </c:pt>
                <c:pt idx="7">
                  <c:v>1815.8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84-4408-889B-2803E7572C50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  <c:spPr>
        <a:effectLst>
          <a:outerShdw blurRad="50800" dist="50800" dir="5400000" algn="ctr" rotWithShape="0">
            <a:schemeClr val="bg1"/>
          </a:outerShdw>
        </a:effectLst>
      </c:spPr>
    </c:plotArea>
    <c:legend>
      <c:legendPos val="b"/>
      <c:legendEntry>
        <c:idx val="0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2735472967529002"/>
          <c:y val="0.7285706988967533"/>
          <c:w val="0.52668577251989734"/>
          <c:h val="0.27142930110324676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200" baseline="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0E034-18B5-4195-91AA-82FF3DAE363F}" type="doc">
      <dgm:prSet loTypeId="urn:microsoft.com/office/officeart/2008/layout/VerticalCurved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6A08581-A0F2-4582-B54C-ED43E5EE6E1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>
              <a:latin typeface="Segoe UI" pitchFamily="34" charset="0"/>
              <a:ea typeface="Segoe UI" pitchFamily="34" charset="0"/>
              <a:cs typeface="Segoe UI" pitchFamily="34" charset="0"/>
            </a:rPr>
            <a:t>Работа по созданию территории опережающего социально-экономического развития в </a:t>
          </a:r>
          <a:r>
            <a:rPr lang="ru-RU" sz="1050" dirty="0" err="1">
              <a:latin typeface="Segoe UI" pitchFamily="34" charset="0"/>
              <a:ea typeface="Segoe UI" pitchFamily="34" charset="0"/>
              <a:cs typeface="Segoe UI" pitchFamily="34" charset="0"/>
            </a:rPr>
            <a:t>Лихославльском</a:t>
          </a:r>
          <a:r>
            <a:rPr lang="ru-RU" sz="1050" dirty="0">
              <a:latin typeface="Segoe UI" pitchFamily="34" charset="0"/>
              <a:ea typeface="Segoe UI" pitchFamily="34" charset="0"/>
              <a:cs typeface="Segoe UI" pitchFamily="34" charset="0"/>
            </a:rPr>
            <a:t> районе</a:t>
          </a:r>
        </a:p>
      </dgm:t>
    </dgm:pt>
    <dgm:pt modelId="{3ADDF1A5-89D0-4F51-B577-683327F24FCA}" type="sib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5B3AB95C-224C-4C29-B0AA-ACB9E8E68C4B}" type="par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8F7E3EB2-CF22-49E3-A952-A094598A93C1}">
      <dgm:prSet custT="1"/>
      <dgm:spPr/>
      <dgm:t>
        <a:bodyPr/>
        <a:lstStyle/>
        <a:p>
          <a:pPr algn="just"/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Стимулирование развития малого и среднего предпринимательства </a:t>
          </a:r>
        </a:p>
      </dgm:t>
    </dgm:pt>
    <dgm:pt modelId="{1651EB8D-5BF0-4AE9-8FA4-38FE1928DD71}" type="par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2F9F0CB-9BFB-49F7-A4AD-BE9E35BDD989}" type="sib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AF32429A-C1A0-4246-A339-FAA6EC4F65B7}">
      <dgm:prSet custT="1"/>
      <dgm:spPr/>
      <dgm:t>
        <a:bodyPr/>
        <a:lstStyle/>
        <a:p>
          <a:pPr algn="just"/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района</a:t>
          </a:r>
        </a:p>
      </dgm:t>
    </dgm:pt>
    <dgm:pt modelId="{CCF4F25E-0ED9-4255-9793-930FE4176F30}" type="par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B5CACD2-A8F4-46AB-9652-C73B3E9771A3}" type="sib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3BD6324-EF5B-43C1-B97D-E349FC4D560B}">
      <dgm:prSet custT="1"/>
      <dgm:spPr/>
      <dgm:t>
        <a:bodyPr/>
        <a:lstStyle/>
        <a:p>
          <a:pPr algn="just"/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Реализация мероприятий по повышению эффективности управления земельными ресурсами и имуществом на территории </a:t>
          </a:r>
          <a:r>
            <a:rPr lang="ru-RU" sz="1200" dirty="0" err="1">
              <a:latin typeface="Segoe UI" pitchFamily="34" charset="0"/>
              <a:ea typeface="Segoe UI" pitchFamily="34" charset="0"/>
              <a:cs typeface="Segoe UI" pitchFamily="34" charset="0"/>
            </a:rPr>
            <a:t>Лихославльского</a:t>
          </a:r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 района</a:t>
          </a:r>
        </a:p>
      </dgm:t>
    </dgm:pt>
    <dgm:pt modelId="{BFF2BD46-688C-4DA8-AF11-DE7FC83E49F9}" type="par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9714996-708E-44EC-AF2B-D11A21895128}" type="sib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A122DE1-2971-4527-AC46-FCE987FDA095}">
      <dgm:prSet custT="1"/>
      <dgm:spPr/>
      <dgm:t>
        <a:bodyPr/>
        <a:lstStyle/>
        <a:p>
          <a:r>
            <a:rPr lang="ru-RU" sz="1400" dirty="0">
              <a:latin typeface="Segoe UI" pitchFamily="34" charset="0"/>
              <a:ea typeface="Segoe UI" pitchFamily="34" charset="0"/>
              <a:cs typeface="Segoe UI" pitchFamily="34" charset="0"/>
            </a:rPr>
            <a:t>Оценка действующих налоговых льгот и налоговых ставок</a:t>
          </a:r>
        </a:p>
      </dgm:t>
    </dgm:pt>
    <dgm:pt modelId="{B40A42A1-9583-4228-A5DB-B7FF6984CD3A}" type="par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D0ACFA2-6325-49C0-AF10-48697DA9E485}" type="sib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C669C13-367A-449E-A62A-2432BB1C1DB2}">
      <dgm:prSet custT="1"/>
      <dgm:spPr/>
      <dgm:t>
        <a:bodyPr/>
        <a:lstStyle/>
        <a:p>
          <a:pPr algn="just"/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Продолжение работы, направленной на легализацию трудовых отношений</a:t>
          </a:r>
        </a:p>
      </dgm:t>
    </dgm:pt>
    <dgm:pt modelId="{60BC1592-DCAC-445A-95E8-AC2CC8852F8E}" type="par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267AAC6-7717-4485-B0A7-3A9F33C1A35E}" type="sib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7CE592B4-85C6-426C-BBA0-22FFC9B5B517}">
      <dgm:prSet custT="1"/>
      <dgm:spPr/>
      <dgm:t>
        <a:bodyPr/>
        <a:lstStyle/>
        <a:p>
          <a:pPr algn="just"/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Повышение прозрачности бюджета и бюджетного процесса в </a:t>
          </a:r>
          <a:r>
            <a:rPr lang="ru-RU" sz="1200" dirty="0" err="1">
              <a:latin typeface="Segoe UI" pitchFamily="34" charset="0"/>
              <a:ea typeface="Segoe UI" pitchFamily="34" charset="0"/>
              <a:cs typeface="Segoe UI" pitchFamily="34" charset="0"/>
            </a:rPr>
            <a:t>Лихославльском</a:t>
          </a:r>
          <a:r>
            <a:rPr lang="ru-RU" sz="1200" dirty="0">
              <a:latin typeface="Segoe UI" pitchFamily="34" charset="0"/>
              <a:ea typeface="Segoe UI" pitchFamily="34" charset="0"/>
              <a:cs typeface="Segoe UI" pitchFamily="34" charset="0"/>
            </a:rPr>
            <a:t> районе</a:t>
          </a:r>
        </a:p>
      </dgm:t>
    </dgm:pt>
    <dgm:pt modelId="{01DDDF54-A487-4049-9232-F6792070967E}" type="par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23B8C802-5490-4CFA-A24F-802334727B26}" type="sib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D7DDF55-FDF0-41F1-AE19-BD7EE50BA35C}" type="pres">
      <dgm:prSet presAssocID="{7860E034-18B5-4195-91AA-82FF3DAE363F}" presName="Name0" presStyleCnt="0">
        <dgm:presLayoutVars>
          <dgm:chMax val="7"/>
          <dgm:chPref val="7"/>
          <dgm:dir/>
        </dgm:presLayoutVars>
      </dgm:prSet>
      <dgm:spPr/>
    </dgm:pt>
    <dgm:pt modelId="{23D3FABA-EE5F-4188-B0D5-BB405DAF5CA6}" type="pres">
      <dgm:prSet presAssocID="{7860E034-18B5-4195-91AA-82FF3DAE363F}" presName="Name1" presStyleCnt="0"/>
      <dgm:spPr/>
    </dgm:pt>
    <dgm:pt modelId="{A1BF74E9-045B-4CAB-9ED6-99F42736EAAC}" type="pres">
      <dgm:prSet presAssocID="{7860E034-18B5-4195-91AA-82FF3DAE363F}" presName="cycle" presStyleCnt="0"/>
      <dgm:spPr/>
    </dgm:pt>
    <dgm:pt modelId="{E54EE322-BE62-4819-9AFF-ABC407F92729}" type="pres">
      <dgm:prSet presAssocID="{7860E034-18B5-4195-91AA-82FF3DAE363F}" presName="srcNode" presStyleLbl="node1" presStyleIdx="0" presStyleCnt="7"/>
      <dgm:spPr/>
    </dgm:pt>
    <dgm:pt modelId="{1210F702-E73C-4F21-AA06-1894FCC3ACD2}" type="pres">
      <dgm:prSet presAssocID="{7860E034-18B5-4195-91AA-82FF3DAE363F}" presName="conn" presStyleLbl="parChTrans1D2" presStyleIdx="0" presStyleCnt="1"/>
      <dgm:spPr/>
    </dgm:pt>
    <dgm:pt modelId="{505371A7-266A-489D-8956-C02F3B39F293}" type="pres">
      <dgm:prSet presAssocID="{7860E034-18B5-4195-91AA-82FF3DAE363F}" presName="extraNode" presStyleLbl="node1" presStyleIdx="0" presStyleCnt="7"/>
      <dgm:spPr/>
    </dgm:pt>
    <dgm:pt modelId="{674B6DF2-59C8-4299-B9E3-7A8F3F1AAAED}" type="pres">
      <dgm:prSet presAssocID="{7860E034-18B5-4195-91AA-82FF3DAE363F}" presName="dstNode" presStyleLbl="node1" presStyleIdx="0" presStyleCnt="7"/>
      <dgm:spPr/>
    </dgm:pt>
    <dgm:pt modelId="{811863F4-FDD5-4FA4-97B7-B4D9C184D893}" type="pres">
      <dgm:prSet presAssocID="{56A08581-A0F2-4582-B54C-ED43E5EE6E1F}" presName="text_1" presStyleLbl="node1" presStyleIdx="0" presStyleCnt="7">
        <dgm:presLayoutVars>
          <dgm:bulletEnabled val="1"/>
        </dgm:presLayoutVars>
      </dgm:prSet>
      <dgm:spPr/>
    </dgm:pt>
    <dgm:pt modelId="{7C3E2513-41BF-4375-9C95-34EDBF06FE8F}" type="pres">
      <dgm:prSet presAssocID="{56A08581-A0F2-4582-B54C-ED43E5EE6E1F}" presName="accent_1" presStyleCnt="0"/>
      <dgm:spPr/>
    </dgm:pt>
    <dgm:pt modelId="{B38361AB-9C8A-453D-ADC5-FE6B33CC1A7B}" type="pres">
      <dgm:prSet presAssocID="{56A08581-A0F2-4582-B54C-ED43E5EE6E1F}" presName="accentRepeatNode" presStyleLbl="solidFgAcc1" presStyleIdx="0" presStyleCnt="7"/>
      <dgm:spPr>
        <a:solidFill>
          <a:schemeClr val="accent3"/>
        </a:solidFill>
      </dgm:spPr>
    </dgm:pt>
    <dgm:pt modelId="{65F73713-31D5-4735-9875-CA3DF5DBF04E}" type="pres">
      <dgm:prSet presAssocID="{AF32429A-C1A0-4246-A339-FAA6EC4F65B7}" presName="text_2" presStyleLbl="node1" presStyleIdx="1" presStyleCnt="7">
        <dgm:presLayoutVars>
          <dgm:bulletEnabled val="1"/>
        </dgm:presLayoutVars>
      </dgm:prSet>
      <dgm:spPr/>
    </dgm:pt>
    <dgm:pt modelId="{D375EDFF-452D-46A7-A16E-D2D9522B5F24}" type="pres">
      <dgm:prSet presAssocID="{AF32429A-C1A0-4246-A339-FAA6EC4F65B7}" presName="accent_2" presStyleCnt="0"/>
      <dgm:spPr/>
    </dgm:pt>
    <dgm:pt modelId="{891B1ADF-FE61-45CF-8D55-FF3315D9A06D}" type="pres">
      <dgm:prSet presAssocID="{AF32429A-C1A0-4246-A339-FAA6EC4F65B7}" presName="accentRepeatNode" presStyleLbl="solidFgAcc1" presStyleIdx="1" presStyleCnt="7"/>
      <dgm:spPr>
        <a:solidFill>
          <a:schemeClr val="accent3"/>
        </a:solidFill>
      </dgm:spPr>
    </dgm:pt>
    <dgm:pt modelId="{2E36C918-9284-4ADD-BF33-933C19484A13}" type="pres">
      <dgm:prSet presAssocID="{8F7E3EB2-CF22-49E3-A952-A094598A93C1}" presName="text_3" presStyleLbl="node1" presStyleIdx="2" presStyleCnt="7">
        <dgm:presLayoutVars>
          <dgm:bulletEnabled val="1"/>
        </dgm:presLayoutVars>
      </dgm:prSet>
      <dgm:spPr/>
    </dgm:pt>
    <dgm:pt modelId="{07301EF9-B2B0-465A-8955-72857C7E507B}" type="pres">
      <dgm:prSet presAssocID="{8F7E3EB2-CF22-49E3-A952-A094598A93C1}" presName="accent_3" presStyleCnt="0"/>
      <dgm:spPr/>
    </dgm:pt>
    <dgm:pt modelId="{5F6E890B-3B88-4044-956F-CAC0C7996DFD}" type="pres">
      <dgm:prSet presAssocID="{8F7E3EB2-CF22-49E3-A952-A094598A93C1}" presName="accentRepeatNode" presStyleLbl="solidFgAcc1" presStyleIdx="2" presStyleCnt="7"/>
      <dgm:spPr>
        <a:solidFill>
          <a:schemeClr val="accent3"/>
        </a:solidFill>
      </dgm:spPr>
    </dgm:pt>
    <dgm:pt modelId="{48EE354D-3C84-40C3-815E-7B884F5FB31B}" type="pres">
      <dgm:prSet presAssocID="{1A122DE1-2971-4527-AC46-FCE987FDA095}" presName="text_4" presStyleLbl="node1" presStyleIdx="3" presStyleCnt="7">
        <dgm:presLayoutVars>
          <dgm:bulletEnabled val="1"/>
        </dgm:presLayoutVars>
      </dgm:prSet>
      <dgm:spPr/>
    </dgm:pt>
    <dgm:pt modelId="{140970BE-CD46-4E34-8C91-84F6F59A5AD5}" type="pres">
      <dgm:prSet presAssocID="{1A122DE1-2971-4527-AC46-FCE987FDA095}" presName="accent_4" presStyleCnt="0"/>
      <dgm:spPr/>
    </dgm:pt>
    <dgm:pt modelId="{E4D21F5D-DDAB-40C8-9CE9-683A8FDCFE12}" type="pres">
      <dgm:prSet presAssocID="{1A122DE1-2971-4527-AC46-FCE987FDA095}" presName="accentRepeatNode" presStyleLbl="solidFgAcc1" presStyleIdx="3" presStyleCnt="7"/>
      <dgm:spPr>
        <a:solidFill>
          <a:schemeClr val="accent3"/>
        </a:solidFill>
      </dgm:spPr>
    </dgm:pt>
    <dgm:pt modelId="{74E7A441-9403-40CF-AFB9-540ED7F3CD5C}" type="pres">
      <dgm:prSet presAssocID="{B3BD6324-EF5B-43C1-B97D-E349FC4D560B}" presName="text_5" presStyleLbl="node1" presStyleIdx="4" presStyleCnt="7">
        <dgm:presLayoutVars>
          <dgm:bulletEnabled val="1"/>
        </dgm:presLayoutVars>
      </dgm:prSet>
      <dgm:spPr/>
    </dgm:pt>
    <dgm:pt modelId="{CF30D424-2CD2-4190-8547-BE3D8838B3E0}" type="pres">
      <dgm:prSet presAssocID="{B3BD6324-EF5B-43C1-B97D-E349FC4D560B}" presName="accent_5" presStyleCnt="0"/>
      <dgm:spPr/>
    </dgm:pt>
    <dgm:pt modelId="{109DDAE4-0AE5-49E0-B02C-134FDD37220B}" type="pres">
      <dgm:prSet presAssocID="{B3BD6324-EF5B-43C1-B97D-E349FC4D560B}" presName="accentRepeatNode" presStyleLbl="solidFgAcc1" presStyleIdx="4" presStyleCnt="7"/>
      <dgm:spPr>
        <a:solidFill>
          <a:schemeClr val="accent3"/>
        </a:solidFill>
      </dgm:spPr>
    </dgm:pt>
    <dgm:pt modelId="{1B61C2BB-9BF6-4BF5-A17C-FA28E1B100DA}" type="pres">
      <dgm:prSet presAssocID="{4C669C13-367A-449E-A62A-2432BB1C1DB2}" presName="text_6" presStyleLbl="node1" presStyleIdx="5" presStyleCnt="7">
        <dgm:presLayoutVars>
          <dgm:bulletEnabled val="1"/>
        </dgm:presLayoutVars>
      </dgm:prSet>
      <dgm:spPr/>
    </dgm:pt>
    <dgm:pt modelId="{B6F90169-1DE2-4C0B-A883-593A5CAEDDD9}" type="pres">
      <dgm:prSet presAssocID="{4C669C13-367A-449E-A62A-2432BB1C1DB2}" presName="accent_6" presStyleCnt="0"/>
      <dgm:spPr/>
    </dgm:pt>
    <dgm:pt modelId="{C20055EE-F309-4FC4-943B-7EC2E2A7C1A8}" type="pres">
      <dgm:prSet presAssocID="{4C669C13-367A-449E-A62A-2432BB1C1DB2}" presName="accentRepeatNode" presStyleLbl="solidFgAcc1" presStyleIdx="5" presStyleCnt="7"/>
      <dgm:spPr>
        <a:solidFill>
          <a:schemeClr val="accent3"/>
        </a:solidFill>
      </dgm:spPr>
    </dgm:pt>
    <dgm:pt modelId="{8500DEA4-3C39-4631-9A1A-EC2DAFBAEE03}" type="pres">
      <dgm:prSet presAssocID="{7CE592B4-85C6-426C-BBA0-22FFC9B5B517}" presName="text_7" presStyleLbl="node1" presStyleIdx="6" presStyleCnt="7">
        <dgm:presLayoutVars>
          <dgm:bulletEnabled val="1"/>
        </dgm:presLayoutVars>
      </dgm:prSet>
      <dgm:spPr/>
    </dgm:pt>
    <dgm:pt modelId="{E1A83FD1-EF5D-4935-B97D-A1A933111909}" type="pres">
      <dgm:prSet presAssocID="{7CE592B4-85C6-426C-BBA0-22FFC9B5B517}" presName="accent_7" presStyleCnt="0"/>
      <dgm:spPr/>
    </dgm:pt>
    <dgm:pt modelId="{245BAE44-76D6-4969-9868-4FA918FCC4A6}" type="pres">
      <dgm:prSet presAssocID="{7CE592B4-85C6-426C-BBA0-22FFC9B5B517}" presName="accentRepeatNode" presStyleLbl="solidFgAcc1" presStyleIdx="6" presStyleCnt="7"/>
      <dgm:spPr>
        <a:solidFill>
          <a:schemeClr val="accent3"/>
        </a:solidFill>
      </dgm:spPr>
    </dgm:pt>
  </dgm:ptLst>
  <dgm:cxnLst>
    <dgm:cxn modelId="{3403B100-FF32-49C4-B033-970526D7EF3C}" type="presOf" srcId="{7860E034-18B5-4195-91AA-82FF3DAE363F}" destId="{6D7DDF55-FDF0-41F1-AE19-BD7EE50BA35C}" srcOrd="0" destOrd="0" presId="urn:microsoft.com/office/officeart/2008/layout/VerticalCurvedList"/>
    <dgm:cxn modelId="{93C0C037-DD4E-40D9-95CD-0812B0446A96}" srcId="{7860E034-18B5-4195-91AA-82FF3DAE363F}" destId="{7CE592B4-85C6-426C-BBA0-22FFC9B5B517}" srcOrd="6" destOrd="0" parTransId="{01DDDF54-A487-4049-9232-F6792070967E}" sibTransId="{23B8C802-5490-4CFA-A24F-802334727B26}"/>
    <dgm:cxn modelId="{E342D33A-BCF6-4A7E-8E50-0A9A51CB48AB}" type="presOf" srcId="{3ADDF1A5-89D0-4F51-B577-683327F24FCA}" destId="{1210F702-E73C-4F21-AA06-1894FCC3ACD2}" srcOrd="0" destOrd="0" presId="urn:microsoft.com/office/officeart/2008/layout/VerticalCurvedList"/>
    <dgm:cxn modelId="{7C74A93C-CAAE-4209-8520-2A5917D3A1EE}" type="presOf" srcId="{8F7E3EB2-CF22-49E3-A952-A094598A93C1}" destId="{2E36C918-9284-4ADD-BF33-933C19484A13}" srcOrd="0" destOrd="0" presId="urn:microsoft.com/office/officeart/2008/layout/VerticalCurvedList"/>
    <dgm:cxn modelId="{EEC4E15B-C37A-4CA7-86DE-7CD930B0BAF9}" type="presOf" srcId="{B3BD6324-EF5B-43C1-B97D-E349FC4D560B}" destId="{74E7A441-9403-40CF-AFB9-540ED7F3CD5C}" srcOrd="0" destOrd="0" presId="urn:microsoft.com/office/officeart/2008/layout/VerticalCurvedList"/>
    <dgm:cxn modelId="{5E01F662-92C9-4B74-B9F6-AE4030ECA069}" srcId="{7860E034-18B5-4195-91AA-82FF3DAE363F}" destId="{B3BD6324-EF5B-43C1-B97D-E349FC4D560B}" srcOrd="4" destOrd="0" parTransId="{BFF2BD46-688C-4DA8-AF11-DE7FC83E49F9}" sibTransId="{49714996-708E-44EC-AF2B-D11A21895128}"/>
    <dgm:cxn modelId="{19DA8946-3E86-443B-8635-D67AE29EB32B}" srcId="{7860E034-18B5-4195-91AA-82FF3DAE363F}" destId="{1A122DE1-2971-4527-AC46-FCE987FDA095}" srcOrd="3" destOrd="0" parTransId="{B40A42A1-9583-4228-A5DB-B7FF6984CD3A}" sibTransId="{DD0ACFA2-6325-49C0-AF10-48697DA9E485}"/>
    <dgm:cxn modelId="{3B427885-8A29-4D3D-825E-30B5ED71217A}" type="presOf" srcId="{7CE592B4-85C6-426C-BBA0-22FFC9B5B517}" destId="{8500DEA4-3C39-4631-9A1A-EC2DAFBAEE03}" srcOrd="0" destOrd="0" presId="urn:microsoft.com/office/officeart/2008/layout/VerticalCurvedList"/>
    <dgm:cxn modelId="{0EA87291-44E8-42D8-AF75-6A2640FD54DE}" srcId="{7860E034-18B5-4195-91AA-82FF3DAE363F}" destId="{4C669C13-367A-449E-A62A-2432BB1C1DB2}" srcOrd="5" destOrd="0" parTransId="{60BC1592-DCAC-445A-95E8-AC2CC8852F8E}" sibTransId="{D267AAC6-7717-4485-B0A7-3A9F33C1A35E}"/>
    <dgm:cxn modelId="{ED13109D-EA28-41C8-8AED-1D3814DCE29C}" type="presOf" srcId="{1A122DE1-2971-4527-AC46-FCE987FDA095}" destId="{48EE354D-3C84-40C3-815E-7B884F5FB31B}" srcOrd="0" destOrd="0" presId="urn:microsoft.com/office/officeart/2008/layout/VerticalCurvedList"/>
    <dgm:cxn modelId="{D67438B6-2806-4172-91E3-B580B51811D1}" srcId="{7860E034-18B5-4195-91AA-82FF3DAE363F}" destId="{8F7E3EB2-CF22-49E3-A952-A094598A93C1}" srcOrd="2" destOrd="0" parTransId="{1651EB8D-5BF0-4AE9-8FA4-38FE1928DD71}" sibTransId="{42F9F0CB-9BFB-49F7-A4AD-BE9E35BDD989}"/>
    <dgm:cxn modelId="{C29C22BF-5E5C-429A-901B-E2958A69C502}" type="presOf" srcId="{AF32429A-C1A0-4246-A339-FAA6EC4F65B7}" destId="{65F73713-31D5-4735-9875-CA3DF5DBF04E}" srcOrd="0" destOrd="0" presId="urn:microsoft.com/office/officeart/2008/layout/VerticalCurvedList"/>
    <dgm:cxn modelId="{9C35A0C6-26EA-4800-B814-1021C66A62BD}" srcId="{7860E034-18B5-4195-91AA-82FF3DAE363F}" destId="{AF32429A-C1A0-4246-A339-FAA6EC4F65B7}" srcOrd="1" destOrd="0" parTransId="{CCF4F25E-0ED9-4255-9793-930FE4176F30}" sibTransId="{3B5CACD2-A8F4-46AB-9652-C73B3E9771A3}"/>
    <dgm:cxn modelId="{75DDE4D0-2B62-41A4-80B9-31522AB846E9}" type="presOf" srcId="{56A08581-A0F2-4582-B54C-ED43E5EE6E1F}" destId="{811863F4-FDD5-4FA4-97B7-B4D9C184D893}" srcOrd="0" destOrd="0" presId="urn:microsoft.com/office/officeart/2008/layout/VerticalCurvedList"/>
    <dgm:cxn modelId="{148BCEEC-D9F0-4A84-9F82-951704C4B3B4}" srcId="{7860E034-18B5-4195-91AA-82FF3DAE363F}" destId="{56A08581-A0F2-4582-B54C-ED43E5EE6E1F}" srcOrd="0" destOrd="0" parTransId="{5B3AB95C-224C-4C29-B0AA-ACB9E8E68C4B}" sibTransId="{3ADDF1A5-89D0-4F51-B577-683327F24FCA}"/>
    <dgm:cxn modelId="{D89F31FF-115A-488E-BB2C-50C499620EED}" type="presOf" srcId="{4C669C13-367A-449E-A62A-2432BB1C1DB2}" destId="{1B61C2BB-9BF6-4BF5-A17C-FA28E1B100DA}" srcOrd="0" destOrd="0" presId="urn:microsoft.com/office/officeart/2008/layout/VerticalCurvedList"/>
    <dgm:cxn modelId="{9A7E76DB-B2C7-4D91-ADEC-D54E712656D0}" type="presParOf" srcId="{6D7DDF55-FDF0-41F1-AE19-BD7EE50BA35C}" destId="{23D3FABA-EE5F-4188-B0D5-BB405DAF5CA6}" srcOrd="0" destOrd="0" presId="urn:microsoft.com/office/officeart/2008/layout/VerticalCurvedList"/>
    <dgm:cxn modelId="{38B7DF73-9A27-4D93-A63A-7E1118E2D612}" type="presParOf" srcId="{23D3FABA-EE5F-4188-B0D5-BB405DAF5CA6}" destId="{A1BF74E9-045B-4CAB-9ED6-99F42736EAAC}" srcOrd="0" destOrd="0" presId="urn:microsoft.com/office/officeart/2008/layout/VerticalCurvedList"/>
    <dgm:cxn modelId="{28072D49-3FEC-4451-9C61-8BF85AB38CC2}" type="presParOf" srcId="{A1BF74E9-045B-4CAB-9ED6-99F42736EAAC}" destId="{E54EE322-BE62-4819-9AFF-ABC407F92729}" srcOrd="0" destOrd="0" presId="urn:microsoft.com/office/officeart/2008/layout/VerticalCurvedList"/>
    <dgm:cxn modelId="{EC843D9D-EC33-4053-A8F3-DA5CF8A1EE13}" type="presParOf" srcId="{A1BF74E9-045B-4CAB-9ED6-99F42736EAAC}" destId="{1210F702-E73C-4F21-AA06-1894FCC3ACD2}" srcOrd="1" destOrd="0" presId="urn:microsoft.com/office/officeart/2008/layout/VerticalCurvedList"/>
    <dgm:cxn modelId="{83752A9A-407F-41E3-94E0-EB5FCA8E3E0E}" type="presParOf" srcId="{A1BF74E9-045B-4CAB-9ED6-99F42736EAAC}" destId="{505371A7-266A-489D-8956-C02F3B39F293}" srcOrd="2" destOrd="0" presId="urn:microsoft.com/office/officeart/2008/layout/VerticalCurvedList"/>
    <dgm:cxn modelId="{E1337F84-5D85-42DB-9930-8AA3DDCBADB7}" type="presParOf" srcId="{A1BF74E9-045B-4CAB-9ED6-99F42736EAAC}" destId="{674B6DF2-59C8-4299-B9E3-7A8F3F1AAAED}" srcOrd="3" destOrd="0" presId="urn:microsoft.com/office/officeart/2008/layout/VerticalCurvedList"/>
    <dgm:cxn modelId="{FF1FC4F1-B5A6-4FDB-995E-6F2F763538C7}" type="presParOf" srcId="{23D3FABA-EE5F-4188-B0D5-BB405DAF5CA6}" destId="{811863F4-FDD5-4FA4-97B7-B4D9C184D893}" srcOrd="1" destOrd="0" presId="urn:microsoft.com/office/officeart/2008/layout/VerticalCurvedList"/>
    <dgm:cxn modelId="{4FBB19E5-9DCC-4948-88A6-997390256F6F}" type="presParOf" srcId="{23D3FABA-EE5F-4188-B0D5-BB405DAF5CA6}" destId="{7C3E2513-41BF-4375-9C95-34EDBF06FE8F}" srcOrd="2" destOrd="0" presId="urn:microsoft.com/office/officeart/2008/layout/VerticalCurvedList"/>
    <dgm:cxn modelId="{338B244F-19AB-4AFE-8A13-502EFDA02FA4}" type="presParOf" srcId="{7C3E2513-41BF-4375-9C95-34EDBF06FE8F}" destId="{B38361AB-9C8A-453D-ADC5-FE6B33CC1A7B}" srcOrd="0" destOrd="0" presId="urn:microsoft.com/office/officeart/2008/layout/VerticalCurvedList"/>
    <dgm:cxn modelId="{32216E3C-60D0-42BE-A1AE-808DB03AC681}" type="presParOf" srcId="{23D3FABA-EE5F-4188-B0D5-BB405DAF5CA6}" destId="{65F73713-31D5-4735-9875-CA3DF5DBF04E}" srcOrd="3" destOrd="0" presId="urn:microsoft.com/office/officeart/2008/layout/VerticalCurvedList"/>
    <dgm:cxn modelId="{763256C3-19A1-4A58-9AA4-1F72420973D0}" type="presParOf" srcId="{23D3FABA-EE5F-4188-B0D5-BB405DAF5CA6}" destId="{D375EDFF-452D-46A7-A16E-D2D9522B5F24}" srcOrd="4" destOrd="0" presId="urn:microsoft.com/office/officeart/2008/layout/VerticalCurvedList"/>
    <dgm:cxn modelId="{20E28ABD-5CA2-4D29-839E-75DDEDFCED17}" type="presParOf" srcId="{D375EDFF-452D-46A7-A16E-D2D9522B5F24}" destId="{891B1ADF-FE61-45CF-8D55-FF3315D9A06D}" srcOrd="0" destOrd="0" presId="urn:microsoft.com/office/officeart/2008/layout/VerticalCurvedList"/>
    <dgm:cxn modelId="{F44EBBA0-6A32-4FDC-ABD5-A5A0DD7F593D}" type="presParOf" srcId="{23D3FABA-EE5F-4188-B0D5-BB405DAF5CA6}" destId="{2E36C918-9284-4ADD-BF33-933C19484A13}" srcOrd="5" destOrd="0" presId="urn:microsoft.com/office/officeart/2008/layout/VerticalCurvedList"/>
    <dgm:cxn modelId="{F401CF74-340D-4DB4-961E-947ABDA6612F}" type="presParOf" srcId="{23D3FABA-EE5F-4188-B0D5-BB405DAF5CA6}" destId="{07301EF9-B2B0-465A-8955-72857C7E507B}" srcOrd="6" destOrd="0" presId="urn:microsoft.com/office/officeart/2008/layout/VerticalCurvedList"/>
    <dgm:cxn modelId="{AA79627A-5F07-48DD-BBCF-639B4EC31FAB}" type="presParOf" srcId="{07301EF9-B2B0-465A-8955-72857C7E507B}" destId="{5F6E890B-3B88-4044-956F-CAC0C7996DFD}" srcOrd="0" destOrd="0" presId="urn:microsoft.com/office/officeart/2008/layout/VerticalCurvedList"/>
    <dgm:cxn modelId="{458875EC-B4AD-4019-8B32-6870776A9530}" type="presParOf" srcId="{23D3FABA-EE5F-4188-B0D5-BB405DAF5CA6}" destId="{48EE354D-3C84-40C3-815E-7B884F5FB31B}" srcOrd="7" destOrd="0" presId="urn:microsoft.com/office/officeart/2008/layout/VerticalCurvedList"/>
    <dgm:cxn modelId="{FA4891E1-8AA8-4BBF-A3FD-90FBC53BDA4B}" type="presParOf" srcId="{23D3FABA-EE5F-4188-B0D5-BB405DAF5CA6}" destId="{140970BE-CD46-4E34-8C91-84F6F59A5AD5}" srcOrd="8" destOrd="0" presId="urn:microsoft.com/office/officeart/2008/layout/VerticalCurvedList"/>
    <dgm:cxn modelId="{F0F13A01-A13B-42FD-9C06-0CD7E94A87C5}" type="presParOf" srcId="{140970BE-CD46-4E34-8C91-84F6F59A5AD5}" destId="{E4D21F5D-DDAB-40C8-9CE9-683A8FDCFE12}" srcOrd="0" destOrd="0" presId="urn:microsoft.com/office/officeart/2008/layout/VerticalCurvedList"/>
    <dgm:cxn modelId="{D054146D-9703-4D03-A67F-E3DE7306DD39}" type="presParOf" srcId="{23D3FABA-EE5F-4188-B0D5-BB405DAF5CA6}" destId="{74E7A441-9403-40CF-AFB9-540ED7F3CD5C}" srcOrd="9" destOrd="0" presId="urn:microsoft.com/office/officeart/2008/layout/VerticalCurvedList"/>
    <dgm:cxn modelId="{2A8E9914-84B5-4E0D-8847-6085027ED9F7}" type="presParOf" srcId="{23D3FABA-EE5F-4188-B0D5-BB405DAF5CA6}" destId="{CF30D424-2CD2-4190-8547-BE3D8838B3E0}" srcOrd="10" destOrd="0" presId="urn:microsoft.com/office/officeart/2008/layout/VerticalCurvedList"/>
    <dgm:cxn modelId="{AE3A15A5-ADD1-4B7A-932B-F7B12EF186DE}" type="presParOf" srcId="{CF30D424-2CD2-4190-8547-BE3D8838B3E0}" destId="{109DDAE4-0AE5-49E0-B02C-134FDD37220B}" srcOrd="0" destOrd="0" presId="urn:microsoft.com/office/officeart/2008/layout/VerticalCurvedList"/>
    <dgm:cxn modelId="{631AC897-0398-4F94-BF9E-0B857EA7EB7A}" type="presParOf" srcId="{23D3FABA-EE5F-4188-B0D5-BB405DAF5CA6}" destId="{1B61C2BB-9BF6-4BF5-A17C-FA28E1B100DA}" srcOrd="11" destOrd="0" presId="urn:microsoft.com/office/officeart/2008/layout/VerticalCurvedList"/>
    <dgm:cxn modelId="{47736D4D-DD93-4743-AA51-B3FD2B9C4BE7}" type="presParOf" srcId="{23D3FABA-EE5F-4188-B0D5-BB405DAF5CA6}" destId="{B6F90169-1DE2-4C0B-A883-593A5CAEDDD9}" srcOrd="12" destOrd="0" presId="urn:microsoft.com/office/officeart/2008/layout/VerticalCurvedList"/>
    <dgm:cxn modelId="{DA6A7333-6589-44DC-A3A0-9A924D105B31}" type="presParOf" srcId="{B6F90169-1DE2-4C0B-A883-593A5CAEDDD9}" destId="{C20055EE-F309-4FC4-943B-7EC2E2A7C1A8}" srcOrd="0" destOrd="0" presId="urn:microsoft.com/office/officeart/2008/layout/VerticalCurvedList"/>
    <dgm:cxn modelId="{5300B89F-E755-439E-AB8D-365DCF64DD7F}" type="presParOf" srcId="{23D3FABA-EE5F-4188-B0D5-BB405DAF5CA6}" destId="{8500DEA4-3C39-4631-9A1A-EC2DAFBAEE03}" srcOrd="13" destOrd="0" presId="urn:microsoft.com/office/officeart/2008/layout/VerticalCurvedList"/>
    <dgm:cxn modelId="{14865CBB-538B-405D-A23C-D7F1A15827CD}" type="presParOf" srcId="{23D3FABA-EE5F-4188-B0D5-BB405DAF5CA6}" destId="{E1A83FD1-EF5D-4935-B97D-A1A933111909}" srcOrd="14" destOrd="0" presId="urn:microsoft.com/office/officeart/2008/layout/VerticalCurvedList"/>
    <dgm:cxn modelId="{18BB658D-83C5-4A11-BDB8-5FE73097F92B}" type="presParOf" srcId="{E1A83FD1-EF5D-4935-B97D-A1A933111909}" destId="{245BAE44-76D6-4969-9868-4FA918FCC4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E8BC9-95D2-4022-B4EE-9D213813EAF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6E0A0933-2D05-4EC1-8FE2-43512448B1C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Предприятия на базе </a:t>
          </a:r>
          <a:r>
            <a:rPr lang="ru-RU" sz="15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Калашниковского</a:t>
          </a:r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электролампового завода</a:t>
          </a:r>
        </a:p>
      </dgm:t>
    </dgm:pt>
    <dgm:pt modelId="{DFF7C8E9-DC48-4BFF-B6C6-BB32035F862B}" type="parTrans" cxnId="{73212C61-615E-4BC2-867A-790CA2A70033}">
      <dgm:prSet/>
      <dgm:spPr/>
      <dgm:t>
        <a:bodyPr/>
        <a:lstStyle/>
        <a:p>
          <a:endParaRPr lang="ru-RU"/>
        </a:p>
      </dgm:t>
    </dgm:pt>
    <dgm:pt modelId="{7854F4C4-5569-4B78-BD09-967B8BB779A1}" type="sibTrans" cxnId="{73212C61-615E-4BC2-867A-790CA2A70033}">
      <dgm:prSet/>
      <dgm:spPr/>
      <dgm:t>
        <a:bodyPr/>
        <a:lstStyle/>
        <a:p>
          <a:endParaRPr lang="ru-RU"/>
        </a:p>
      </dgm:t>
    </dgm:pt>
    <dgm:pt modelId="{D8295086-7024-41B7-ADA2-71742BA74A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</a:t>
          </a:r>
          <a:r>
            <a:rPr lang="ru-RU" sz="15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Лихославльский</a:t>
          </a:r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завод светотехнических изделий «Светотехника»</a:t>
          </a:r>
          <a:endParaRPr lang="ru-RU" sz="1500" dirty="0">
            <a:solidFill>
              <a:schemeClr val="tx1"/>
            </a:solidFill>
          </a:endParaRPr>
        </a:p>
      </dgm:t>
    </dgm:pt>
    <dgm:pt modelId="{CB1819DF-60BB-4244-A80C-F2176F2F345D}" type="parTrans" cxnId="{82CA8C48-A807-407E-8CDE-21A1F2FB9547}">
      <dgm:prSet/>
      <dgm:spPr/>
      <dgm:t>
        <a:bodyPr/>
        <a:lstStyle/>
        <a:p>
          <a:endParaRPr lang="ru-RU"/>
        </a:p>
      </dgm:t>
    </dgm:pt>
    <dgm:pt modelId="{FC009E8D-4574-4D82-BC51-BEF16B736F89}" type="sibTrans" cxnId="{82CA8C48-A807-407E-8CDE-21A1F2FB9547}">
      <dgm:prSet/>
      <dgm:spPr/>
      <dgm:t>
        <a:bodyPr/>
        <a:lstStyle/>
        <a:p>
          <a:endParaRPr lang="ru-RU"/>
        </a:p>
      </dgm:t>
    </dgm:pt>
    <dgm:pt modelId="{7D99BD6F-1AD8-4221-9EDA-A16EDBB59BD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ОАО «</a:t>
          </a:r>
          <a:r>
            <a:rPr lang="ru-RU" sz="15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Лихославльский</a:t>
          </a:r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радиаторный завод»</a:t>
          </a:r>
        </a:p>
      </dgm:t>
    </dgm:pt>
    <dgm:pt modelId="{FB8C3946-3C5F-4E20-9ED7-36B067401000}" type="parTrans" cxnId="{A8661395-2F7D-42E7-9384-B9909432B9C4}">
      <dgm:prSet/>
      <dgm:spPr/>
      <dgm:t>
        <a:bodyPr/>
        <a:lstStyle/>
        <a:p>
          <a:endParaRPr lang="ru-RU"/>
        </a:p>
      </dgm:t>
    </dgm:pt>
    <dgm:pt modelId="{545A7412-EF27-4116-9050-73CA42053396}" type="sibTrans" cxnId="{A8661395-2F7D-42E7-9384-B9909432B9C4}">
      <dgm:prSet/>
      <dgm:spPr/>
      <dgm:t>
        <a:bodyPr/>
        <a:lstStyle/>
        <a:p>
          <a:endParaRPr lang="ru-RU"/>
        </a:p>
      </dgm:t>
    </dgm:pt>
    <dgm:pt modelId="{2AD78656-85C4-422C-B9CD-95BC4022234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dirty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ООО «Тверь Агропром»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876955-F8A7-4257-8FB4-D878D5F26C57}" type="parTrans" cxnId="{942E2357-DCB6-4765-A0F6-CA77B379ADED}">
      <dgm:prSet/>
      <dgm:spPr/>
      <dgm:t>
        <a:bodyPr/>
        <a:lstStyle/>
        <a:p>
          <a:endParaRPr lang="ru-RU"/>
        </a:p>
      </dgm:t>
    </dgm:pt>
    <dgm:pt modelId="{02566E6B-73B3-46A2-AA5B-26360CE882BE}" type="sibTrans" cxnId="{942E2357-DCB6-4765-A0F6-CA77B379ADED}">
      <dgm:prSet/>
      <dgm:spPr/>
      <dgm:t>
        <a:bodyPr/>
        <a:lstStyle/>
        <a:p>
          <a:endParaRPr lang="ru-RU"/>
        </a:p>
      </dgm:t>
    </dgm:pt>
    <dgm:pt modelId="{DC582C70-DDD5-4388-A968-C8446D7C311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Предприятия на базе АО «</a:t>
          </a:r>
          <a:r>
            <a:rPr lang="ru-RU" sz="15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Лихославльавтодор</a:t>
          </a:r>
          <a:r>
            <a: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b="0" i="0" u="none" strike="noStrike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CCD25FEC-8D4C-4886-AF6C-2A43B116E151}" type="parTrans" cxnId="{8D672774-6D23-4A87-A57C-C13D7F37EC81}">
      <dgm:prSet/>
      <dgm:spPr/>
      <dgm:t>
        <a:bodyPr/>
        <a:lstStyle/>
        <a:p>
          <a:endParaRPr lang="ru-RU"/>
        </a:p>
      </dgm:t>
    </dgm:pt>
    <dgm:pt modelId="{9BB81AFB-FA0B-4137-8DA7-04466532FE06}" type="sibTrans" cxnId="{8D672774-6D23-4A87-A57C-C13D7F37EC81}">
      <dgm:prSet/>
      <dgm:spPr/>
      <dgm:t>
        <a:bodyPr/>
        <a:lstStyle/>
        <a:p>
          <a:endParaRPr lang="ru-RU"/>
        </a:p>
      </dgm:t>
    </dgm:pt>
    <dgm:pt modelId="{87453857-6789-4FD6-80A6-33A4C971C86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noStrike" dirty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ООО «</a:t>
          </a:r>
          <a:r>
            <a:rPr lang="ru-RU" sz="1600" b="0" i="0" u="none" strike="noStrike" dirty="0" err="1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ВитОМЭК</a:t>
          </a:r>
          <a:r>
            <a:rPr lang="ru-RU" sz="1600" b="0" i="0" u="none" strike="noStrike" dirty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»</a:t>
          </a:r>
        </a:p>
      </dgm:t>
    </dgm:pt>
    <dgm:pt modelId="{C0200728-10AE-44D9-954A-D991B6BB8023}" type="parTrans" cxnId="{1C71865E-FA75-4BBE-AB79-11B23788A2D3}">
      <dgm:prSet/>
      <dgm:spPr/>
      <dgm:t>
        <a:bodyPr/>
        <a:lstStyle/>
        <a:p>
          <a:endParaRPr lang="ru-RU"/>
        </a:p>
      </dgm:t>
    </dgm:pt>
    <dgm:pt modelId="{75384830-B1F9-4455-BE77-B4117572EABD}" type="sibTrans" cxnId="{1C71865E-FA75-4BBE-AB79-11B23788A2D3}">
      <dgm:prSet/>
      <dgm:spPr/>
      <dgm:t>
        <a:bodyPr/>
        <a:lstStyle/>
        <a:p>
          <a:endParaRPr lang="ru-RU"/>
        </a:p>
      </dgm:t>
    </dgm:pt>
    <dgm:pt modelId="{93528C00-8430-49F1-9581-568F26B1927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«Мармеладная сказка»</a:t>
          </a:r>
          <a:endParaRPr lang="ru-RU" sz="1600" b="0" i="0" u="none" strike="noStrike" baseline="0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AA3EB9B0-0D84-4EAE-B806-9D113CAF3932}" type="parTrans" cxnId="{9860969B-3BCD-407F-A8B8-DA64FB9CFB68}">
      <dgm:prSet/>
      <dgm:spPr/>
      <dgm:t>
        <a:bodyPr/>
        <a:lstStyle/>
        <a:p>
          <a:endParaRPr lang="ru-RU"/>
        </a:p>
      </dgm:t>
    </dgm:pt>
    <dgm:pt modelId="{640CDD26-CBE5-4E39-BDB5-32189822E176}" type="sibTrans" cxnId="{9860969B-3BCD-407F-A8B8-DA64FB9CFB68}">
      <dgm:prSet/>
      <dgm:spPr/>
      <dgm:t>
        <a:bodyPr/>
        <a:lstStyle/>
        <a:p>
          <a:endParaRPr lang="ru-RU"/>
        </a:p>
      </dgm:t>
    </dgm:pt>
    <dgm:pt modelId="{5739FFD1-D6F5-4969-9A74-746C5F023CF2}" type="pres">
      <dgm:prSet presAssocID="{A50E8BC9-95D2-4022-B4EE-9D213813EAF2}" presName="Name0" presStyleCnt="0">
        <dgm:presLayoutVars>
          <dgm:dir/>
          <dgm:animLvl val="lvl"/>
          <dgm:resizeHandles val="exact"/>
        </dgm:presLayoutVars>
      </dgm:prSet>
      <dgm:spPr/>
    </dgm:pt>
    <dgm:pt modelId="{21A78638-A1CF-4E12-802D-3BE51A966138}" type="pres">
      <dgm:prSet presAssocID="{93528C00-8430-49F1-9581-568F26B19278}" presName="boxAndChildren" presStyleCnt="0"/>
      <dgm:spPr/>
    </dgm:pt>
    <dgm:pt modelId="{4362766B-ED4E-43B4-8D26-4E680A83C61E}" type="pres">
      <dgm:prSet presAssocID="{93528C00-8430-49F1-9581-568F26B19278}" presName="parentTextBox" presStyleLbl="node1" presStyleIdx="0" presStyleCnt="7" custScaleY="18644" custLinFactNeighborX="3966" custLinFactNeighborY="1633"/>
      <dgm:spPr/>
    </dgm:pt>
    <dgm:pt modelId="{889F20CB-8ECB-4BA5-AE8A-F160829183E9}" type="pres">
      <dgm:prSet presAssocID="{75384830-B1F9-4455-BE77-B4117572EABD}" presName="sp" presStyleCnt="0"/>
      <dgm:spPr/>
    </dgm:pt>
    <dgm:pt modelId="{980300C3-ABB3-474B-AE2B-AB069B0DDF44}" type="pres">
      <dgm:prSet presAssocID="{87453857-6789-4FD6-80A6-33A4C971C86F}" presName="arrowAndChildren" presStyleCnt="0"/>
      <dgm:spPr/>
    </dgm:pt>
    <dgm:pt modelId="{E270E865-48B3-4CD0-9B13-B5248FCA177F}" type="pres">
      <dgm:prSet presAssocID="{87453857-6789-4FD6-80A6-33A4C971C86F}" presName="parentTextArrow" presStyleLbl="node1" presStyleIdx="1" presStyleCnt="7" custScaleY="15594"/>
      <dgm:spPr/>
    </dgm:pt>
    <dgm:pt modelId="{0C976879-9622-4674-9595-6B154E73CC79}" type="pres">
      <dgm:prSet presAssocID="{9BB81AFB-FA0B-4137-8DA7-04466532FE06}" presName="sp" presStyleCnt="0"/>
      <dgm:spPr/>
    </dgm:pt>
    <dgm:pt modelId="{08FDF392-29D2-41CD-A80E-15FB3AFFC4A7}" type="pres">
      <dgm:prSet presAssocID="{DC582C70-DDD5-4388-A968-C8446D7C3117}" presName="arrowAndChildren" presStyleCnt="0"/>
      <dgm:spPr/>
    </dgm:pt>
    <dgm:pt modelId="{7D5DB62B-4ACE-447A-86B5-2CEEE3593F0F}" type="pres">
      <dgm:prSet presAssocID="{DC582C70-DDD5-4388-A968-C8446D7C3117}" presName="parentTextArrow" presStyleLbl="node1" presStyleIdx="2" presStyleCnt="7" custScaleY="16016"/>
      <dgm:spPr/>
    </dgm:pt>
    <dgm:pt modelId="{EA918BB6-5BF5-434A-98F4-5F3F187F6189}" type="pres">
      <dgm:prSet presAssocID="{02566E6B-73B3-46A2-AA5B-26360CE882BE}" presName="sp" presStyleCnt="0"/>
      <dgm:spPr/>
    </dgm:pt>
    <dgm:pt modelId="{EC21644E-2487-4E7D-9252-634A03524B4D}" type="pres">
      <dgm:prSet presAssocID="{2AD78656-85C4-422C-B9CD-95BC4022234D}" presName="arrowAndChildren" presStyleCnt="0"/>
      <dgm:spPr/>
    </dgm:pt>
    <dgm:pt modelId="{90543359-D4F5-4F15-8047-E0C53E02B38F}" type="pres">
      <dgm:prSet presAssocID="{2AD78656-85C4-422C-B9CD-95BC4022234D}" presName="parentTextArrow" presStyleLbl="node1" presStyleIdx="3" presStyleCnt="7" custScaleY="14746"/>
      <dgm:spPr/>
    </dgm:pt>
    <dgm:pt modelId="{8855640B-442B-4615-9378-9D9AD6CF3386}" type="pres">
      <dgm:prSet presAssocID="{545A7412-EF27-4116-9050-73CA42053396}" presName="sp" presStyleCnt="0"/>
      <dgm:spPr/>
    </dgm:pt>
    <dgm:pt modelId="{83FBDDE7-F3DE-4D2A-88E7-3E72E6D7FFFC}" type="pres">
      <dgm:prSet presAssocID="{7D99BD6F-1AD8-4221-9EDA-A16EDBB59BD2}" presName="arrowAndChildren" presStyleCnt="0"/>
      <dgm:spPr/>
    </dgm:pt>
    <dgm:pt modelId="{3BAF195A-C8E7-42E6-B4CE-6704516DFF4F}" type="pres">
      <dgm:prSet presAssocID="{7D99BD6F-1AD8-4221-9EDA-A16EDBB59BD2}" presName="parentTextArrow" presStyleLbl="node1" presStyleIdx="4" presStyleCnt="7" custScaleY="17074" custLinFactNeighborX="381" custLinFactNeighborY="-298"/>
      <dgm:spPr/>
    </dgm:pt>
    <dgm:pt modelId="{60DD53AF-92A8-4898-888A-2B2AE41A78DE}" type="pres">
      <dgm:prSet presAssocID="{FC009E8D-4574-4D82-BC51-BEF16B736F89}" presName="sp" presStyleCnt="0"/>
      <dgm:spPr/>
    </dgm:pt>
    <dgm:pt modelId="{57CE2099-A460-4C60-B7C3-06864889C55D}" type="pres">
      <dgm:prSet presAssocID="{D8295086-7024-41B7-ADA2-71742BA74A98}" presName="arrowAndChildren" presStyleCnt="0"/>
      <dgm:spPr/>
    </dgm:pt>
    <dgm:pt modelId="{774252D1-ADCE-4C4F-8BA0-05A51F4719D8}" type="pres">
      <dgm:prSet presAssocID="{D8295086-7024-41B7-ADA2-71742BA74A98}" presName="parentTextArrow" presStyleLbl="node1" presStyleIdx="5" presStyleCnt="7" custScaleY="19315"/>
      <dgm:spPr/>
    </dgm:pt>
    <dgm:pt modelId="{6C019F61-F175-4EF9-9D46-1C1FFD03A0CF}" type="pres">
      <dgm:prSet presAssocID="{7854F4C4-5569-4B78-BD09-967B8BB779A1}" presName="sp" presStyleCnt="0"/>
      <dgm:spPr/>
    </dgm:pt>
    <dgm:pt modelId="{CDB2D644-7682-49C9-A90B-F548181D7F7F}" type="pres">
      <dgm:prSet presAssocID="{6E0A0933-2D05-4EC1-8FE2-43512448B1C6}" presName="arrowAndChildren" presStyleCnt="0"/>
      <dgm:spPr/>
    </dgm:pt>
    <dgm:pt modelId="{1B6FD278-EC0F-4D27-B960-126E67922251}" type="pres">
      <dgm:prSet presAssocID="{6E0A0933-2D05-4EC1-8FE2-43512448B1C6}" presName="parentTextArrow" presStyleLbl="node1" presStyleIdx="6" presStyleCnt="7" custScaleY="17967" custLinFactNeighborX="381" custLinFactNeighborY="-16"/>
      <dgm:spPr/>
    </dgm:pt>
  </dgm:ptLst>
  <dgm:cxnLst>
    <dgm:cxn modelId="{9697F207-2926-4DAF-A159-0F918431127E}" type="presOf" srcId="{6E0A0933-2D05-4EC1-8FE2-43512448B1C6}" destId="{1B6FD278-EC0F-4D27-B960-126E67922251}" srcOrd="0" destOrd="0" presId="urn:microsoft.com/office/officeart/2005/8/layout/process4"/>
    <dgm:cxn modelId="{C956E010-10A4-4506-844E-715DE670E107}" type="presOf" srcId="{A50E8BC9-95D2-4022-B4EE-9D213813EAF2}" destId="{5739FFD1-D6F5-4969-9A74-746C5F023CF2}" srcOrd="0" destOrd="0" presId="urn:microsoft.com/office/officeart/2005/8/layout/process4"/>
    <dgm:cxn modelId="{FB8BFA3D-D9BA-4D94-A3FB-F93C7C510A2C}" type="presOf" srcId="{DC582C70-DDD5-4388-A968-C8446D7C3117}" destId="{7D5DB62B-4ACE-447A-86B5-2CEEE3593F0F}" srcOrd="0" destOrd="0" presId="urn:microsoft.com/office/officeart/2005/8/layout/process4"/>
    <dgm:cxn modelId="{1C71865E-FA75-4BBE-AB79-11B23788A2D3}" srcId="{A50E8BC9-95D2-4022-B4EE-9D213813EAF2}" destId="{87453857-6789-4FD6-80A6-33A4C971C86F}" srcOrd="5" destOrd="0" parTransId="{C0200728-10AE-44D9-954A-D991B6BB8023}" sibTransId="{75384830-B1F9-4455-BE77-B4117572EABD}"/>
    <dgm:cxn modelId="{73212C61-615E-4BC2-867A-790CA2A70033}" srcId="{A50E8BC9-95D2-4022-B4EE-9D213813EAF2}" destId="{6E0A0933-2D05-4EC1-8FE2-43512448B1C6}" srcOrd="0" destOrd="0" parTransId="{DFF7C8E9-DC48-4BFF-B6C6-BB32035F862B}" sibTransId="{7854F4C4-5569-4B78-BD09-967B8BB779A1}"/>
    <dgm:cxn modelId="{82CA8C48-A807-407E-8CDE-21A1F2FB9547}" srcId="{A50E8BC9-95D2-4022-B4EE-9D213813EAF2}" destId="{D8295086-7024-41B7-ADA2-71742BA74A98}" srcOrd="1" destOrd="0" parTransId="{CB1819DF-60BB-4244-A80C-F2176F2F345D}" sibTransId="{FC009E8D-4574-4D82-BC51-BEF16B736F89}"/>
    <dgm:cxn modelId="{8D672774-6D23-4A87-A57C-C13D7F37EC81}" srcId="{A50E8BC9-95D2-4022-B4EE-9D213813EAF2}" destId="{DC582C70-DDD5-4388-A968-C8446D7C3117}" srcOrd="4" destOrd="0" parTransId="{CCD25FEC-8D4C-4886-AF6C-2A43B116E151}" sibTransId="{9BB81AFB-FA0B-4137-8DA7-04466532FE06}"/>
    <dgm:cxn modelId="{942E2357-DCB6-4765-A0F6-CA77B379ADED}" srcId="{A50E8BC9-95D2-4022-B4EE-9D213813EAF2}" destId="{2AD78656-85C4-422C-B9CD-95BC4022234D}" srcOrd="3" destOrd="0" parTransId="{AA876955-F8A7-4257-8FB4-D878D5F26C57}" sibTransId="{02566E6B-73B3-46A2-AA5B-26360CE882BE}"/>
    <dgm:cxn modelId="{1A965659-D411-4B0F-AD92-E819B19C471D}" type="presOf" srcId="{7D99BD6F-1AD8-4221-9EDA-A16EDBB59BD2}" destId="{3BAF195A-C8E7-42E6-B4CE-6704516DFF4F}" srcOrd="0" destOrd="0" presId="urn:microsoft.com/office/officeart/2005/8/layout/process4"/>
    <dgm:cxn modelId="{A8661395-2F7D-42E7-9384-B9909432B9C4}" srcId="{A50E8BC9-95D2-4022-B4EE-9D213813EAF2}" destId="{7D99BD6F-1AD8-4221-9EDA-A16EDBB59BD2}" srcOrd="2" destOrd="0" parTransId="{FB8C3946-3C5F-4E20-9ED7-36B067401000}" sibTransId="{545A7412-EF27-4116-9050-73CA42053396}"/>
    <dgm:cxn modelId="{8658B195-3A34-4E45-A8CC-2D38EFE0D91C}" type="presOf" srcId="{87453857-6789-4FD6-80A6-33A4C971C86F}" destId="{E270E865-48B3-4CD0-9B13-B5248FCA177F}" srcOrd="0" destOrd="0" presId="urn:microsoft.com/office/officeart/2005/8/layout/process4"/>
    <dgm:cxn modelId="{9860969B-3BCD-407F-A8B8-DA64FB9CFB68}" srcId="{A50E8BC9-95D2-4022-B4EE-9D213813EAF2}" destId="{93528C00-8430-49F1-9581-568F26B19278}" srcOrd="6" destOrd="0" parTransId="{AA3EB9B0-0D84-4EAE-B806-9D113CAF3932}" sibTransId="{640CDD26-CBE5-4E39-BDB5-32189822E176}"/>
    <dgm:cxn modelId="{9521D7A7-BB5C-40D4-B9F6-5178D1F18923}" type="presOf" srcId="{93528C00-8430-49F1-9581-568F26B19278}" destId="{4362766B-ED4E-43B4-8D26-4E680A83C61E}" srcOrd="0" destOrd="0" presId="urn:microsoft.com/office/officeart/2005/8/layout/process4"/>
    <dgm:cxn modelId="{EB23D8B6-3E9D-4A34-A7BB-943A25D8735F}" type="presOf" srcId="{D8295086-7024-41B7-ADA2-71742BA74A98}" destId="{774252D1-ADCE-4C4F-8BA0-05A51F4719D8}" srcOrd="0" destOrd="0" presId="urn:microsoft.com/office/officeart/2005/8/layout/process4"/>
    <dgm:cxn modelId="{148F41E9-6C50-4ADB-8E91-1813EE3AF67C}" type="presOf" srcId="{2AD78656-85C4-422C-B9CD-95BC4022234D}" destId="{90543359-D4F5-4F15-8047-E0C53E02B38F}" srcOrd="0" destOrd="0" presId="urn:microsoft.com/office/officeart/2005/8/layout/process4"/>
    <dgm:cxn modelId="{C0E28FCA-5B05-465F-8997-2E1FE539A1EA}" type="presParOf" srcId="{5739FFD1-D6F5-4969-9A74-746C5F023CF2}" destId="{21A78638-A1CF-4E12-802D-3BE51A966138}" srcOrd="0" destOrd="0" presId="urn:microsoft.com/office/officeart/2005/8/layout/process4"/>
    <dgm:cxn modelId="{A346E0BC-58C9-427C-B764-C693A8AE4540}" type="presParOf" srcId="{21A78638-A1CF-4E12-802D-3BE51A966138}" destId="{4362766B-ED4E-43B4-8D26-4E680A83C61E}" srcOrd="0" destOrd="0" presId="urn:microsoft.com/office/officeart/2005/8/layout/process4"/>
    <dgm:cxn modelId="{F593186D-AA5F-44D6-822C-F5EAA7FFF36F}" type="presParOf" srcId="{5739FFD1-D6F5-4969-9A74-746C5F023CF2}" destId="{889F20CB-8ECB-4BA5-AE8A-F160829183E9}" srcOrd="1" destOrd="0" presId="urn:microsoft.com/office/officeart/2005/8/layout/process4"/>
    <dgm:cxn modelId="{45F38851-11A1-4833-BDF8-CE284F8ACFB7}" type="presParOf" srcId="{5739FFD1-D6F5-4969-9A74-746C5F023CF2}" destId="{980300C3-ABB3-474B-AE2B-AB069B0DDF44}" srcOrd="2" destOrd="0" presId="urn:microsoft.com/office/officeart/2005/8/layout/process4"/>
    <dgm:cxn modelId="{E0F6B726-754B-4C71-ADDF-FD3DF39990C8}" type="presParOf" srcId="{980300C3-ABB3-474B-AE2B-AB069B0DDF44}" destId="{E270E865-48B3-4CD0-9B13-B5248FCA177F}" srcOrd="0" destOrd="0" presId="urn:microsoft.com/office/officeart/2005/8/layout/process4"/>
    <dgm:cxn modelId="{B13E9B45-081F-4AF5-B3AC-B025B8E17F06}" type="presParOf" srcId="{5739FFD1-D6F5-4969-9A74-746C5F023CF2}" destId="{0C976879-9622-4674-9595-6B154E73CC79}" srcOrd="3" destOrd="0" presId="urn:microsoft.com/office/officeart/2005/8/layout/process4"/>
    <dgm:cxn modelId="{305192D3-8147-4244-B048-6CFB3A1DFCAB}" type="presParOf" srcId="{5739FFD1-D6F5-4969-9A74-746C5F023CF2}" destId="{08FDF392-29D2-41CD-A80E-15FB3AFFC4A7}" srcOrd="4" destOrd="0" presId="urn:microsoft.com/office/officeart/2005/8/layout/process4"/>
    <dgm:cxn modelId="{14FD0157-28F3-46AA-AB40-8EF844AD10DD}" type="presParOf" srcId="{08FDF392-29D2-41CD-A80E-15FB3AFFC4A7}" destId="{7D5DB62B-4ACE-447A-86B5-2CEEE3593F0F}" srcOrd="0" destOrd="0" presId="urn:microsoft.com/office/officeart/2005/8/layout/process4"/>
    <dgm:cxn modelId="{B3FF2073-ED37-4EEC-B0B9-F6A39537294E}" type="presParOf" srcId="{5739FFD1-D6F5-4969-9A74-746C5F023CF2}" destId="{EA918BB6-5BF5-434A-98F4-5F3F187F6189}" srcOrd="5" destOrd="0" presId="urn:microsoft.com/office/officeart/2005/8/layout/process4"/>
    <dgm:cxn modelId="{910AEC02-CD9A-4EE3-8969-D9D2AA0886C7}" type="presParOf" srcId="{5739FFD1-D6F5-4969-9A74-746C5F023CF2}" destId="{EC21644E-2487-4E7D-9252-634A03524B4D}" srcOrd="6" destOrd="0" presId="urn:microsoft.com/office/officeart/2005/8/layout/process4"/>
    <dgm:cxn modelId="{AC5969BF-97B9-4F77-88A6-E6B1437A5100}" type="presParOf" srcId="{EC21644E-2487-4E7D-9252-634A03524B4D}" destId="{90543359-D4F5-4F15-8047-E0C53E02B38F}" srcOrd="0" destOrd="0" presId="urn:microsoft.com/office/officeart/2005/8/layout/process4"/>
    <dgm:cxn modelId="{0E33321F-534D-4AAA-88BA-1A7AA5F705CF}" type="presParOf" srcId="{5739FFD1-D6F5-4969-9A74-746C5F023CF2}" destId="{8855640B-442B-4615-9378-9D9AD6CF3386}" srcOrd="7" destOrd="0" presId="urn:microsoft.com/office/officeart/2005/8/layout/process4"/>
    <dgm:cxn modelId="{31039A18-7EC6-49EA-995F-E031A9A601DC}" type="presParOf" srcId="{5739FFD1-D6F5-4969-9A74-746C5F023CF2}" destId="{83FBDDE7-F3DE-4D2A-88E7-3E72E6D7FFFC}" srcOrd="8" destOrd="0" presId="urn:microsoft.com/office/officeart/2005/8/layout/process4"/>
    <dgm:cxn modelId="{5AABBE40-9A8E-4255-964E-1BA135E15840}" type="presParOf" srcId="{83FBDDE7-F3DE-4D2A-88E7-3E72E6D7FFFC}" destId="{3BAF195A-C8E7-42E6-B4CE-6704516DFF4F}" srcOrd="0" destOrd="0" presId="urn:microsoft.com/office/officeart/2005/8/layout/process4"/>
    <dgm:cxn modelId="{A9D32975-E72D-437C-9D94-A713563F4D35}" type="presParOf" srcId="{5739FFD1-D6F5-4969-9A74-746C5F023CF2}" destId="{60DD53AF-92A8-4898-888A-2B2AE41A78DE}" srcOrd="9" destOrd="0" presId="urn:microsoft.com/office/officeart/2005/8/layout/process4"/>
    <dgm:cxn modelId="{3EC40DA3-2E0E-42D2-9531-4EA98FCE6F01}" type="presParOf" srcId="{5739FFD1-D6F5-4969-9A74-746C5F023CF2}" destId="{57CE2099-A460-4C60-B7C3-06864889C55D}" srcOrd="10" destOrd="0" presId="urn:microsoft.com/office/officeart/2005/8/layout/process4"/>
    <dgm:cxn modelId="{887F5B11-AAA7-4FC4-8E97-D3BDB9F4E64D}" type="presParOf" srcId="{57CE2099-A460-4C60-B7C3-06864889C55D}" destId="{774252D1-ADCE-4C4F-8BA0-05A51F4719D8}" srcOrd="0" destOrd="0" presId="urn:microsoft.com/office/officeart/2005/8/layout/process4"/>
    <dgm:cxn modelId="{72BC7097-B023-41E2-A720-9B8E0108C9A4}" type="presParOf" srcId="{5739FFD1-D6F5-4969-9A74-746C5F023CF2}" destId="{6C019F61-F175-4EF9-9D46-1C1FFD03A0CF}" srcOrd="11" destOrd="0" presId="urn:microsoft.com/office/officeart/2005/8/layout/process4"/>
    <dgm:cxn modelId="{166357DD-B332-41A5-858F-AB3978D651F3}" type="presParOf" srcId="{5739FFD1-D6F5-4969-9A74-746C5F023CF2}" destId="{CDB2D644-7682-49C9-A90B-F548181D7F7F}" srcOrd="12" destOrd="0" presId="urn:microsoft.com/office/officeart/2005/8/layout/process4"/>
    <dgm:cxn modelId="{B2F6F188-8206-40BE-B776-B00765E0D5E7}" type="presParOf" srcId="{CDB2D644-7682-49C9-A90B-F548181D7F7F}" destId="{1B6FD278-EC0F-4D27-B960-126E67922251}" srcOrd="0" destOrd="0" presId="urn:microsoft.com/office/officeart/2005/8/layout/process4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0F702-E73C-4F21-AA06-1894FCC3ACD2}">
      <dsp:nvSpPr>
        <dsp:cNvPr id="0" name=""/>
        <dsp:cNvSpPr/>
      </dsp:nvSpPr>
      <dsp:spPr>
        <a:xfrm>
          <a:off x="-5476829" y="-839002"/>
          <a:ext cx="6524533" cy="6524533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863F4-FDD5-4FA4-97B7-B4D9C184D893}">
      <dsp:nvSpPr>
        <dsp:cNvPr id="0" name=""/>
        <dsp:cNvSpPr/>
      </dsp:nvSpPr>
      <dsp:spPr>
        <a:xfrm>
          <a:off x="339983" y="220323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27940" rIns="27940" bIns="279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Работа по созданию территории опережающего социально-экономического развития в </a:t>
          </a:r>
          <a:r>
            <a:rPr lang="ru-RU" sz="1050" kern="1200" dirty="0" err="1">
              <a:latin typeface="Segoe UI" pitchFamily="34" charset="0"/>
              <a:ea typeface="Segoe UI" pitchFamily="34" charset="0"/>
              <a:cs typeface="Segoe UI" pitchFamily="34" charset="0"/>
            </a:rPr>
            <a:t>Лихославльском</a:t>
          </a:r>
          <a:r>
            <a:rPr lang="ru-RU" sz="105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 районе</a:t>
          </a:r>
        </a:p>
      </dsp:txBody>
      <dsp:txXfrm>
        <a:off x="339983" y="220323"/>
        <a:ext cx="8140263" cy="440452"/>
      </dsp:txXfrm>
    </dsp:sp>
    <dsp:sp modelId="{B38361AB-9C8A-453D-ADC5-FE6B33CC1A7B}">
      <dsp:nvSpPr>
        <dsp:cNvPr id="0" name=""/>
        <dsp:cNvSpPr/>
      </dsp:nvSpPr>
      <dsp:spPr>
        <a:xfrm>
          <a:off x="64701" y="165266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F73713-31D5-4735-9875-CA3DF5DBF04E}">
      <dsp:nvSpPr>
        <dsp:cNvPr id="0" name=""/>
        <dsp:cNvSpPr/>
      </dsp:nvSpPr>
      <dsp:spPr>
        <a:xfrm>
          <a:off x="738853" y="881389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района</a:t>
          </a:r>
        </a:p>
      </dsp:txBody>
      <dsp:txXfrm>
        <a:off x="738853" y="881389"/>
        <a:ext cx="7741394" cy="440452"/>
      </dsp:txXfrm>
    </dsp:sp>
    <dsp:sp modelId="{891B1ADF-FE61-45CF-8D55-FF3315D9A06D}">
      <dsp:nvSpPr>
        <dsp:cNvPr id="0" name=""/>
        <dsp:cNvSpPr/>
      </dsp:nvSpPr>
      <dsp:spPr>
        <a:xfrm>
          <a:off x="463570" y="826333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36C918-9284-4ADD-BF33-933C19484A13}">
      <dsp:nvSpPr>
        <dsp:cNvPr id="0" name=""/>
        <dsp:cNvSpPr/>
      </dsp:nvSpPr>
      <dsp:spPr>
        <a:xfrm>
          <a:off x="957431" y="1541971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Стимулирование развития малого и среднего предпринимательства </a:t>
          </a:r>
        </a:p>
      </dsp:txBody>
      <dsp:txXfrm>
        <a:off x="957431" y="1541971"/>
        <a:ext cx="7522816" cy="440452"/>
      </dsp:txXfrm>
    </dsp:sp>
    <dsp:sp modelId="{5F6E890B-3B88-4044-956F-CAC0C7996DFD}">
      <dsp:nvSpPr>
        <dsp:cNvPr id="0" name=""/>
        <dsp:cNvSpPr/>
      </dsp:nvSpPr>
      <dsp:spPr>
        <a:xfrm>
          <a:off x="682148" y="1486914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E354D-3C84-40C3-815E-7B884F5FB31B}">
      <dsp:nvSpPr>
        <dsp:cNvPr id="0" name=""/>
        <dsp:cNvSpPr/>
      </dsp:nvSpPr>
      <dsp:spPr>
        <a:xfrm>
          <a:off x="1027221" y="2203037"/>
          <a:ext cx="745302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Оценка действующих налоговых льгот и налоговых ставок</a:t>
          </a:r>
        </a:p>
      </dsp:txBody>
      <dsp:txXfrm>
        <a:off x="1027221" y="2203037"/>
        <a:ext cx="7453026" cy="440452"/>
      </dsp:txXfrm>
    </dsp:sp>
    <dsp:sp modelId="{E4D21F5D-DDAB-40C8-9CE9-683A8FDCFE12}">
      <dsp:nvSpPr>
        <dsp:cNvPr id="0" name=""/>
        <dsp:cNvSpPr/>
      </dsp:nvSpPr>
      <dsp:spPr>
        <a:xfrm>
          <a:off x="751938" y="2147981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E7A441-9403-40CF-AFB9-540ED7F3CD5C}">
      <dsp:nvSpPr>
        <dsp:cNvPr id="0" name=""/>
        <dsp:cNvSpPr/>
      </dsp:nvSpPr>
      <dsp:spPr>
        <a:xfrm>
          <a:off x="957431" y="2864104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Реализация мероприятий по повышению эффективности управления земельными ресурсами и имуществом на территории </a:t>
          </a:r>
          <a:r>
            <a:rPr lang="ru-RU" sz="1200" kern="1200" dirty="0" err="1">
              <a:latin typeface="Segoe UI" pitchFamily="34" charset="0"/>
              <a:ea typeface="Segoe UI" pitchFamily="34" charset="0"/>
              <a:cs typeface="Segoe UI" pitchFamily="34" charset="0"/>
            </a:rPr>
            <a:t>Лихославльского</a:t>
          </a: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 района</a:t>
          </a:r>
        </a:p>
      </dsp:txBody>
      <dsp:txXfrm>
        <a:off x="957431" y="2864104"/>
        <a:ext cx="7522816" cy="440452"/>
      </dsp:txXfrm>
    </dsp:sp>
    <dsp:sp modelId="{109DDAE4-0AE5-49E0-B02C-134FDD37220B}">
      <dsp:nvSpPr>
        <dsp:cNvPr id="0" name=""/>
        <dsp:cNvSpPr/>
      </dsp:nvSpPr>
      <dsp:spPr>
        <a:xfrm>
          <a:off x="682148" y="2809047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61C2BB-9BF6-4BF5-A17C-FA28E1B100DA}">
      <dsp:nvSpPr>
        <dsp:cNvPr id="0" name=""/>
        <dsp:cNvSpPr/>
      </dsp:nvSpPr>
      <dsp:spPr>
        <a:xfrm>
          <a:off x="738853" y="3524685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Продолжение работы, направленной на легализацию трудовых отношений</a:t>
          </a:r>
        </a:p>
      </dsp:txBody>
      <dsp:txXfrm>
        <a:off x="738853" y="3524685"/>
        <a:ext cx="7741394" cy="440452"/>
      </dsp:txXfrm>
    </dsp:sp>
    <dsp:sp modelId="{C20055EE-F309-4FC4-943B-7EC2E2A7C1A8}">
      <dsp:nvSpPr>
        <dsp:cNvPr id="0" name=""/>
        <dsp:cNvSpPr/>
      </dsp:nvSpPr>
      <dsp:spPr>
        <a:xfrm>
          <a:off x="463570" y="3469629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00DEA4-3C39-4631-9A1A-EC2DAFBAEE03}">
      <dsp:nvSpPr>
        <dsp:cNvPr id="0" name=""/>
        <dsp:cNvSpPr/>
      </dsp:nvSpPr>
      <dsp:spPr>
        <a:xfrm>
          <a:off x="339983" y="4185752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Повышение прозрачности бюджета и бюджетного процесса в </a:t>
          </a:r>
          <a:r>
            <a:rPr lang="ru-RU" sz="1200" kern="1200" dirty="0" err="1">
              <a:latin typeface="Segoe UI" pitchFamily="34" charset="0"/>
              <a:ea typeface="Segoe UI" pitchFamily="34" charset="0"/>
              <a:cs typeface="Segoe UI" pitchFamily="34" charset="0"/>
            </a:rPr>
            <a:t>Лихославльском</a:t>
          </a:r>
          <a:r>
            <a:rPr lang="ru-RU" sz="1200" kern="1200" dirty="0">
              <a:latin typeface="Segoe UI" pitchFamily="34" charset="0"/>
              <a:ea typeface="Segoe UI" pitchFamily="34" charset="0"/>
              <a:cs typeface="Segoe UI" pitchFamily="34" charset="0"/>
            </a:rPr>
            <a:t> районе</a:t>
          </a:r>
        </a:p>
      </dsp:txBody>
      <dsp:txXfrm>
        <a:off x="339983" y="4185752"/>
        <a:ext cx="8140263" cy="440452"/>
      </dsp:txXfrm>
    </dsp:sp>
    <dsp:sp modelId="{245BAE44-76D6-4969-9868-4FA918FCC4A6}">
      <dsp:nvSpPr>
        <dsp:cNvPr id="0" name=""/>
        <dsp:cNvSpPr/>
      </dsp:nvSpPr>
      <dsp:spPr>
        <a:xfrm>
          <a:off x="64701" y="4130695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2766B-ED4E-43B4-8D26-4E680A83C61E}">
      <dsp:nvSpPr>
        <dsp:cNvPr id="0" name=""/>
        <dsp:cNvSpPr/>
      </dsp:nvSpPr>
      <dsp:spPr>
        <a:xfrm>
          <a:off x="0" y="3515803"/>
          <a:ext cx="8183880" cy="44900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«Мармеладная сказка»</a:t>
          </a:r>
          <a:endParaRPr lang="ru-RU" sz="1600" b="0" i="0" u="none" strike="noStrike" kern="1200" baseline="0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>
        <a:off x="0" y="3515803"/>
        <a:ext cx="8183880" cy="449005"/>
      </dsp:txXfrm>
    </dsp:sp>
    <dsp:sp modelId="{E270E865-48B3-4CD0-9B13-B5248FCA177F}">
      <dsp:nvSpPr>
        <dsp:cNvPr id="0" name=""/>
        <dsp:cNvSpPr/>
      </dsp:nvSpPr>
      <dsp:spPr>
        <a:xfrm rot="10800000">
          <a:off x="0" y="2973231"/>
          <a:ext cx="8183880" cy="577599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u="none" strike="noStrike" kern="1200" dirty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ООО «</a:t>
          </a:r>
          <a:r>
            <a:rPr lang="ru-RU" sz="1600" b="0" i="0" u="none" strike="noStrike" kern="1200" dirty="0" err="1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ВитОМЭК</a:t>
          </a:r>
          <a:r>
            <a:rPr lang="ru-RU" sz="1600" b="0" i="0" u="none" strike="noStrike" kern="1200" dirty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»</a:t>
          </a:r>
        </a:p>
      </dsp:txBody>
      <dsp:txXfrm rot="10800000">
        <a:off x="0" y="2973231"/>
        <a:ext cx="8183880" cy="375307"/>
      </dsp:txXfrm>
    </dsp:sp>
    <dsp:sp modelId="{7D5DB62B-4ACE-447A-86B5-2CEEE3593F0F}">
      <dsp:nvSpPr>
        <dsp:cNvPr id="0" name=""/>
        <dsp:cNvSpPr/>
      </dsp:nvSpPr>
      <dsp:spPr>
        <a:xfrm rot="10800000">
          <a:off x="0" y="2416125"/>
          <a:ext cx="8183880" cy="593229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Предприятия на базе АО «</a:t>
          </a:r>
          <a:r>
            <a:rPr lang="ru-RU" sz="15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Лихославльавтодор</a:t>
          </a: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b="0" i="0" u="none" strike="noStrike" kern="1200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10800000">
        <a:off x="0" y="2416125"/>
        <a:ext cx="8183880" cy="385462"/>
      </dsp:txXfrm>
    </dsp:sp>
    <dsp:sp modelId="{90543359-D4F5-4F15-8047-E0C53E02B38F}">
      <dsp:nvSpPr>
        <dsp:cNvPr id="0" name=""/>
        <dsp:cNvSpPr/>
      </dsp:nvSpPr>
      <dsp:spPr>
        <a:xfrm rot="10800000">
          <a:off x="0" y="1906061"/>
          <a:ext cx="8183880" cy="546189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u="none" strike="noStrike" kern="1200" dirty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ООО «Тверь Агропром»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906061"/>
        <a:ext cx="8183880" cy="354897"/>
      </dsp:txXfrm>
    </dsp:sp>
    <dsp:sp modelId="{3BAF195A-C8E7-42E6-B4CE-6704516DFF4F}">
      <dsp:nvSpPr>
        <dsp:cNvPr id="0" name=""/>
        <dsp:cNvSpPr/>
      </dsp:nvSpPr>
      <dsp:spPr>
        <a:xfrm rot="10800000">
          <a:off x="0" y="1298729"/>
          <a:ext cx="8183880" cy="632418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ОАО «</a:t>
          </a:r>
          <a:r>
            <a:rPr lang="ru-RU" sz="15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Лихославльский</a:t>
          </a: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радиаторный завод»</a:t>
          </a:r>
        </a:p>
      </dsp:txBody>
      <dsp:txXfrm rot="10800000">
        <a:off x="0" y="1298729"/>
        <a:ext cx="8183880" cy="410926"/>
      </dsp:txXfrm>
    </dsp:sp>
    <dsp:sp modelId="{774252D1-ADCE-4C4F-8BA0-05A51F4719D8}">
      <dsp:nvSpPr>
        <dsp:cNvPr id="0" name=""/>
        <dsp:cNvSpPr/>
      </dsp:nvSpPr>
      <dsp:spPr>
        <a:xfrm rot="10800000">
          <a:off x="0" y="630467"/>
          <a:ext cx="8183880" cy="715424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</a:t>
          </a:r>
          <a:r>
            <a:rPr lang="ru-RU" sz="15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Лихославльский</a:t>
          </a: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завод светотехнических изделий «Светотехника»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0" y="630467"/>
        <a:ext cx="8183880" cy="464861"/>
      </dsp:txXfrm>
    </dsp:sp>
    <dsp:sp modelId="{1B6FD278-EC0F-4D27-B960-126E67922251}">
      <dsp:nvSpPr>
        <dsp:cNvPr id="0" name=""/>
        <dsp:cNvSpPr/>
      </dsp:nvSpPr>
      <dsp:spPr>
        <a:xfrm rot="10800000">
          <a:off x="0" y="505"/>
          <a:ext cx="8183880" cy="665494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Предприятия на базе </a:t>
          </a:r>
          <a:r>
            <a:rPr lang="ru-RU" sz="15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Калашниковского</a:t>
          </a:r>
          <a:r>
            <a: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электролампового завода</a:t>
          </a:r>
        </a:p>
      </dsp:txBody>
      <dsp:txXfrm rot="10800000">
        <a:off x="0" y="505"/>
        <a:ext cx="8183880" cy="43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0.289</cdr:x>
      <cdr:y>0.07876</cdr:y>
    </cdr:from>
    <cdr:to>
      <cdr:x>0.35672</cdr:x>
      <cdr:y>0.11758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58616" y="414000"/>
          <a:ext cx="576064" cy="204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0.02855</cdr:x>
      <cdr:y>0.16438</cdr:y>
    </cdr:from>
    <cdr:to>
      <cdr:x>0.13991</cdr:x>
      <cdr:y>0.21918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2890" y="864096"/>
          <a:ext cx="94736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</a:p>
      </cdr:txBody>
    </cdr:sp>
  </cdr:relSizeAnchor>
  <cdr:relSizeAnchor xmlns:cdr="http://schemas.openxmlformats.org/drawingml/2006/chartDrawing">
    <cdr:from>
      <cdr:x>0.03243</cdr:x>
      <cdr:y>0.31205</cdr:y>
    </cdr:from>
    <cdr:to>
      <cdr:x>0.13991</cdr:x>
      <cdr:y>0.35315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75855" y="1640320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</a:p>
      </cdr:txBody>
    </cdr:sp>
  </cdr:relSizeAnchor>
  <cdr:relSizeAnchor xmlns:cdr="http://schemas.openxmlformats.org/drawingml/2006/chartDrawing">
    <cdr:from>
      <cdr:x>0.02396</cdr:x>
      <cdr:y>0.0137</cdr:y>
    </cdr:from>
    <cdr:to>
      <cdr:x>0.13991</cdr:x>
      <cdr:y>0.06538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3847" y="72008"/>
          <a:ext cx="986408" cy="271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</cdr:x>
      <cdr:y>0.30432</cdr:y>
    </cdr:from>
    <cdr:to>
      <cdr:x>0.175</cdr:x>
      <cdr:y>0.36066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1" y="155586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2016 год</a:t>
          </a:r>
        </a:p>
      </cdr:txBody>
    </cdr:sp>
  </cdr:relSizeAnchor>
  <cdr:relSizeAnchor xmlns:cdr="http://schemas.openxmlformats.org/drawingml/2006/chartDrawing">
    <cdr:from>
      <cdr:x>0.23333</cdr:x>
      <cdr:y>0.15686</cdr:y>
    </cdr:from>
    <cdr:to>
      <cdr:x>0.31667</cdr:x>
      <cdr:y>0.22728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3" y="801969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2017 год</a:t>
          </a:r>
        </a:p>
      </cdr:txBody>
    </cdr:sp>
  </cdr:relSizeAnchor>
  <cdr:relSizeAnchor xmlns:cdr="http://schemas.openxmlformats.org/drawingml/2006/chartDrawing">
    <cdr:from>
      <cdr:x>0.39509</cdr:x>
      <cdr:y>0.09859</cdr:y>
    </cdr:from>
    <cdr:to>
      <cdr:x>0.50092</cdr:x>
      <cdr:y>0.16625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13990" y="504057"/>
          <a:ext cx="914400" cy="345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</a:p>
      </cdr:txBody>
    </cdr:sp>
  </cdr:relSizeAnchor>
  <cdr:relSizeAnchor xmlns:cdr="http://schemas.openxmlformats.org/drawingml/2006/chartDrawing">
    <cdr:from>
      <cdr:x>0.55</cdr:x>
      <cdr:y>0.10991</cdr:y>
    </cdr:from>
    <cdr:to>
      <cdr:x>0.65582</cdr:x>
      <cdr:y>0.16625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52527" y="561909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</a:p>
      </cdr:txBody>
    </cdr:sp>
  </cdr:relSizeAnchor>
  <cdr:relSizeAnchor xmlns:cdr="http://schemas.openxmlformats.org/drawingml/2006/chartDrawing">
    <cdr:from>
      <cdr:x>0.7</cdr:x>
      <cdr:y>0.1068</cdr:y>
    </cdr:from>
    <cdr:to>
      <cdr:x>0.80582</cdr:x>
      <cdr:y>0.14906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48671" y="54604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</a:p>
      </cdr:txBody>
    </cdr:sp>
  </cdr:relSizeAnchor>
  <cdr:relSizeAnchor xmlns:cdr="http://schemas.openxmlformats.org/drawingml/2006/chartDrawing">
    <cdr:from>
      <cdr:x>0.85833</cdr:x>
      <cdr:y>0.03521</cdr:y>
    </cdr:from>
    <cdr:to>
      <cdr:x>0.96415</cdr:x>
      <cdr:y>0.07746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416823" y="180021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0.64545</cdr:x>
      <cdr:y>0.71795</cdr:y>
    </cdr:from>
    <cdr:to>
      <cdr:x>0.97304</cdr:x>
      <cdr:y>0.97436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4032448"/>
          <a:ext cx="2594801" cy="1440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0.19024</cdr:x>
      <cdr:y>0.05794</cdr:y>
    </cdr:from>
    <cdr:to>
      <cdr:x>0.27121</cdr:x>
      <cdr:y>0.10344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1680" y="297993"/>
          <a:ext cx="720080" cy="234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2016 год</a:t>
          </a:r>
        </a:p>
      </cdr:txBody>
    </cdr:sp>
  </cdr:relSizeAnchor>
  <cdr:relSizeAnchor xmlns:cdr="http://schemas.openxmlformats.org/drawingml/2006/chartDrawing">
    <cdr:from>
      <cdr:x>0.3198</cdr:x>
      <cdr:y>0.05508</cdr:y>
    </cdr:from>
    <cdr:to>
      <cdr:x>0.40887</cdr:x>
      <cdr:y>0.11458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43808" y="283294"/>
          <a:ext cx="792088" cy="306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2017 год</a:t>
          </a:r>
        </a:p>
      </cdr:txBody>
    </cdr:sp>
  </cdr:relSizeAnchor>
  <cdr:relSizeAnchor xmlns:cdr="http://schemas.openxmlformats.org/drawingml/2006/chartDrawing">
    <cdr:from>
      <cdr:x>0.46273</cdr:x>
      <cdr:y>0.054</cdr:y>
    </cdr:from>
    <cdr:to>
      <cdr:x>0.56556</cdr:x>
      <cdr:y>0.11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14800" y="277745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</a:p>
      </cdr:txBody>
    </cdr:sp>
  </cdr:relSizeAnchor>
  <cdr:relSizeAnchor xmlns:cdr="http://schemas.openxmlformats.org/drawingml/2006/chartDrawing">
    <cdr:from>
      <cdr:x>0.58702</cdr:x>
      <cdr:y>0.05467</cdr:y>
    </cdr:from>
    <cdr:to>
      <cdr:x>0.67609</cdr:x>
      <cdr:y>0.113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20072" y="281213"/>
          <a:ext cx="792088" cy="300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</a:p>
      </cdr:txBody>
    </cdr:sp>
  </cdr:relSizeAnchor>
  <cdr:relSizeAnchor xmlns:cdr="http://schemas.openxmlformats.org/drawingml/2006/chartDrawing">
    <cdr:from>
      <cdr:x>0.71658</cdr:x>
      <cdr:y>0.054</cdr:y>
    </cdr:from>
    <cdr:to>
      <cdr:x>0.80566</cdr:x>
      <cdr:y>0.11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72200" y="277745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</a:p>
      </cdr:txBody>
    </cdr:sp>
  </cdr:relSizeAnchor>
  <cdr:relSizeAnchor xmlns:cdr="http://schemas.openxmlformats.org/drawingml/2006/chartDrawing">
    <cdr:from>
      <cdr:x>0.87044</cdr:x>
      <cdr:y>0.05626</cdr:y>
    </cdr:from>
    <cdr:to>
      <cdr:x>0.95014</cdr:x>
      <cdr:y>0.12626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740352" y="289361"/>
          <a:ext cx="7087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80230-79E0-4DE7-AC8E-2F033A785276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30940-B38E-41E3-9D5C-D09DB7FB5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7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3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7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6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11009"/>
            <a:ext cx="8229600" cy="371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Бюджет для Граждан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соответствии с решением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Собрания депутатов Лихославльского района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«О бюджете муниципального образования Лихославльский район Тверской области  на 2020 год и плановый период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2021 и 2022 годы»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2" y="803654"/>
            <a:ext cx="8153749" cy="53711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крупнейших налогоплательщиков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691827"/>
              </p:ext>
            </p:extLst>
          </p:nvPr>
        </p:nvGraphicFramePr>
        <p:xfrm>
          <a:off x="635563" y="1446596"/>
          <a:ext cx="8183880" cy="3964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5893" y="5751258"/>
            <a:ext cx="8160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        От крупнейших налогоплательщиков в бюджет </a:t>
            </a:r>
            <a:r>
              <a:rPr lang="ru-RU" sz="1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Лихославльского</a:t>
            </a:r>
            <a:r>
              <a:rPr lang="ru-RU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муниципального района поступает порядка 36% от общего поступления налоговых доходов бюджета.</a:t>
            </a: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бюджета за период с 2018 по 2021 годы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265810"/>
              </p:ext>
            </p:extLst>
          </p:nvPr>
        </p:nvGraphicFramePr>
        <p:xfrm>
          <a:off x="755576" y="1340768"/>
          <a:ext cx="7560840" cy="539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365"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Всего расходов,</a:t>
                      </a:r>
                      <a:r>
                        <a:rPr lang="ru-RU" sz="1300" b="0" i="0" u="none" strike="noStrike" baseline="0" dirty="0">
                          <a:latin typeface="Times New Roman"/>
                        </a:rPr>
                        <a:t> тыс. руб.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Код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раздела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40 594,7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49 527,4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49 908,3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48 075,9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3 481,6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4 649,6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5 110,5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3 974,3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 (Дорожное хозяйство)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33 459,2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60 173,9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87 394,8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94 438,2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Жилищно - 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76 176,5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113 163,1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86 793,5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25 461,9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401 307,2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517 244,9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492 983,1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380 013,9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59 293,7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65 126,9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59 343,8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57 013,7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28 951,7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23 170,4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26 103,4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21 748,9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10 838,7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9 613,0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12 510,9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12 129,6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1 515,1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1 607,9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1 549,0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1 856,8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35,3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Межбюджетные трансферты общего характера</a:t>
                      </a:r>
                      <a:r>
                        <a:rPr lang="ru-RU" sz="1100" b="0" i="0" u="none" strike="noStrike" baseline="0" dirty="0">
                          <a:latin typeface="Times New Roman"/>
                        </a:rPr>
                        <a:t> бюджета бюджетной системы РФ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19 665,0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1 815,8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637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655 920,4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863 972,0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823 547,9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644 748,5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в 2020 году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642792"/>
              </p:ext>
            </p:extLst>
          </p:nvPr>
        </p:nvGraphicFramePr>
        <p:xfrm>
          <a:off x="761975" y="1821644"/>
          <a:ext cx="8191556" cy="467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46654" cy="4286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муниципальные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320625"/>
              </p:ext>
            </p:extLst>
          </p:nvPr>
        </p:nvGraphicFramePr>
        <p:xfrm>
          <a:off x="467544" y="652059"/>
          <a:ext cx="7786742" cy="6089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000" b="0" i="0" u="none" strike="noStrike" baseline="0" dirty="0">
                          <a:solidFill>
                            <a:schemeClr val="bg1"/>
                          </a:solidFill>
                          <a:latin typeface="Times New Roman"/>
                        </a:rPr>
                        <a:t> МП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Цель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"Культура </a:t>
                      </a:r>
                      <a:r>
                        <a:rPr lang="ru-RU" sz="900" b="0" i="0" u="none" strike="noStrike" dirty="0" err="1">
                          <a:latin typeface="Times New Roman"/>
                        </a:rPr>
                        <a:t>Лихославльского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 района «</a:t>
                      </a:r>
                    </a:p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на 2018 – 2022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-создание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условий для повышения качества и разнообразия услуг, предоставляемых в сфере культуры и искусства, удовлетворения потребностей в развитии и реализации культурного и духовного потенциала каждой личности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68107,7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73012,4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69047,6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"Развитие системы образования </a:t>
                      </a:r>
                      <a:r>
                        <a:rPr lang="ru-RU" sz="900" b="0" i="0" u="none" strike="noStrike" dirty="0" err="1">
                          <a:latin typeface="Times New Roman"/>
                        </a:rPr>
                        <a:t>Лихославльского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 района" на 2018 - 2022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-обеспечение позитивной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социализации и учебной успешности каждого ребенка, усиление вклада образования в развитие экономики с учетом изменения культурной, социальной и технологической среды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393266,9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508164,1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483411,0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>
                          <a:latin typeface="Times New Roman"/>
                        </a:rPr>
                        <a:t> "Физическая культура и спорт </a:t>
                      </a:r>
                      <a:r>
                        <a:rPr lang="ru-RU" sz="900" b="0" i="0" u="none" strike="noStrike" baseline="0" dirty="0" err="1">
                          <a:latin typeface="Times New Roman"/>
                        </a:rPr>
                        <a:t>Лихославльского</a:t>
                      </a:r>
                      <a:r>
                        <a:rPr lang="ru-RU" sz="900" b="0" i="0" u="none" strike="noStrike" baseline="0" dirty="0">
                          <a:latin typeface="Times New Roman"/>
                        </a:rPr>
                        <a:t> района" на 2018-2022 годы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-развитие физкультуры и спорта на территории </a:t>
                      </a:r>
                      <a:r>
                        <a:rPr kumimoji="0" lang="ru-RU" sz="9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Лихославльского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10838,7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9613,0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9510,9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"Управление общественными финансами и совершенствование местной налоговой политики"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-обеспечение эффективного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управления общественными финансами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Лихославльского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 в рамках реализации стратегии (программы) социально- экономического развития района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6635,8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27095,1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8920,5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«Развитие жилищно-коммунальной инфраструктуры, обеспечение энергосбережения в целях повышения энергетической эффективности и обеспечение транспортных услуг"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-повышение качества жилищно – коммунальных</a:t>
                      </a:r>
                      <a:r>
                        <a:rPr lang="ru-RU" sz="900" b="0" i="0" u="none" strike="noStrike" baseline="0" dirty="0">
                          <a:latin typeface="Times New Roman"/>
                        </a:rPr>
                        <a:t> услуг, предоставляемых на территории </a:t>
                      </a:r>
                      <a:r>
                        <a:rPr lang="ru-RU" sz="900" b="0" i="0" u="none" strike="noStrike" baseline="0" dirty="0" err="1">
                          <a:latin typeface="Times New Roman"/>
                        </a:rPr>
                        <a:t>Лихославльского</a:t>
                      </a:r>
                      <a:r>
                        <a:rPr lang="ru-RU" sz="900" b="0" i="0" u="none" strike="noStrike" baseline="0" dirty="0">
                          <a:latin typeface="Times New Roman"/>
                        </a:rPr>
                        <a:t> района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36163,8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43386,3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107960,5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"Муниципальное управление"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-создание условий для обеспечения конституционного права граждан на доступ к информации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деятельности органов местного самоуправления 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35112,9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41496,0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37514,3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"Социальная поддержка населения " на 2018 - 2022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-повышение уровня социальной защищенности отдельных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категорий граждан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14015,2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10911,9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11627,5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"Развитие городского поселения город Лихославль "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-обеспечение социально – экономического развития городского поселения город Лихославль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86872,1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133460,7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71111,6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МП" Развитие туризма в </a:t>
                      </a:r>
                      <a:r>
                        <a:rPr lang="ru-RU" sz="900" b="0" i="0" u="none" strike="noStrike" dirty="0" err="1">
                          <a:latin typeface="Times New Roman"/>
                        </a:rPr>
                        <a:t>Лихославльском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 районе" на 2018-2022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-создание на территории комфортной туристской среды, направленной на повышение конкурентоспособности на туристском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рынке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539,6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2952,9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МП "Формирование современной городской среды городского поселения город Лихославль на 2018-2022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-повышение качества комфортной</a:t>
                      </a:r>
                      <a:r>
                        <a:rPr lang="ru-RU" sz="900" b="0" i="0" u="none" strike="noStrike" baseline="0" dirty="0">
                          <a:latin typeface="Times New Roman" pitchFamily="18" charset="0"/>
                          <a:cs typeface="Times New Roman" pitchFamily="18" charset="0"/>
                        </a:rPr>
                        <a:t> городской среды  на территории городского поселения город Лихославль</a:t>
                      </a:r>
                      <a:endParaRPr lang="ru-RU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9619,2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9508,1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0316737"/>
              </p:ext>
            </p:extLst>
          </p:nvPr>
        </p:nvGraphicFramePr>
        <p:xfrm>
          <a:off x="4714876" y="1857361"/>
          <a:ext cx="3971924" cy="214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43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latin typeface="Times New Roman" pitchFamily="18" charset="0"/>
                        </a:rPr>
                        <a:t>Расходы на обслуживание муниципального долга, тыс. рублей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023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5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302,0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35,3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9512183"/>
              </p:ext>
            </p:extLst>
          </p:nvPr>
        </p:nvGraphicFramePr>
        <p:xfrm>
          <a:off x="214282" y="1857364"/>
          <a:ext cx="4224301" cy="192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86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latin typeface="Times New Roman" pitchFamily="18" charset="0"/>
                        </a:rPr>
                        <a:t>Объем муниципального долга,</a:t>
                      </a:r>
                    </a:p>
                    <a:p>
                      <a:pPr algn="ctr"/>
                      <a:r>
                        <a:rPr lang="ru-RU" sz="1600" baseline="0" dirty="0"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777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01.01.2018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01.01.2019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01.01.2020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</a:rPr>
                        <a:t>01.01.2021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24 500,0</a:t>
                      </a:r>
                    </a:p>
                    <a:p>
                      <a:pPr algn="ctr"/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23 000,0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32 576,8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34 911,8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C:\Users\Public\Pictures\Sample Pictures\долг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4293096"/>
            <a:ext cx="525658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Уважаемые жители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Лихославльского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района!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11009"/>
            <a:ext cx="8229600" cy="371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Перед вами информационный материал – «Бюджет для граждан», который познакомит Вас с основными параметрами бюджета МО «</a:t>
            </a:r>
            <a:r>
              <a:rPr lang="ru-RU" sz="2000" dirty="0" err="1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Лихославльский</a:t>
            </a:r>
            <a:r>
              <a:rPr lang="ru-RU" sz="20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район» на 2020 - 2022 годы.</a:t>
            </a: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Представленная в доступной и понятной форме информация, предназначена для широкого круга пользователей и обеспечивает реализацию принципов прозрачности, открытости и обеспечения полного и доступного информирования граждан о бюджете </a:t>
            </a:r>
            <a:r>
              <a:rPr lang="ru-RU" sz="2000" dirty="0" err="1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9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8906" y="47667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/>
              <a:t>            </a:t>
            </a:r>
            <a:r>
              <a:rPr lang="ru-RU" sz="3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Лихославльский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район                                                (общая информация)</a:t>
            </a:r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Год основания района -  1929 г.</a:t>
            </a:r>
          </a:p>
          <a:p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Население       -      25 730 чел.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Ежегодная убыль – 1,6%</a:t>
            </a:r>
          </a:p>
          <a:p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Средняя зарплата – 29 602 тыс. руб.</a:t>
            </a:r>
          </a:p>
          <a:p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Градообразующее предприятие – поселение городского типа поселок Калашниково</a:t>
            </a:r>
          </a:p>
          <a:p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Регистрируемая безработица -2,8%</a:t>
            </a:r>
          </a:p>
          <a:p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Город находится на пересечении  </a:t>
            </a:r>
            <a:br>
              <a:rPr lang="ru-RU" sz="1600" kern="1000" spc="-20" dirty="0">
                <a:latin typeface="Arial" pitchFamily="34" charset="0"/>
                <a:cs typeface="Arial" pitchFamily="34" charset="0"/>
              </a:rPr>
            </a:br>
            <a:r>
              <a:rPr lang="ru-RU" sz="1600" kern="1000" spc="-20" dirty="0">
                <a:latin typeface="Arial" pitchFamily="34" charset="0"/>
                <a:cs typeface="Arial" pitchFamily="34" charset="0"/>
              </a:rPr>
              <a:t>ж/д и авто- дорог федерального значения</a:t>
            </a:r>
          </a:p>
          <a:p>
            <a:endParaRPr lang="ru-RU" sz="1600" kern="1000" spc="-20" dirty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kern="1000" spc="-20" dirty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dirty="0">
              <a:latin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19_lihoslav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24744"/>
            <a:ext cx="4392488" cy="540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067683"/>
      </p:ext>
    </p:extLst>
  </p:cSld>
  <p:clrMapOvr>
    <a:masterClrMapping/>
  </p:clrMapOvr>
  <p:transition advTm="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Основные направления бюджетной политики на 2020-2022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541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806"/>
              </p:ext>
            </p:extLst>
          </p:nvPr>
        </p:nvGraphicFramePr>
        <p:xfrm>
          <a:off x="357158" y="1643050"/>
          <a:ext cx="8544949" cy="484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285747"/>
          </a:xfrm>
        </p:spPr>
        <p:txBody>
          <a:bodyPr>
            <a:no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характеристики бюджета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32977"/>
            <a:ext cx="8208911" cy="82078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417414"/>
              </p:ext>
            </p:extLst>
          </p:nvPr>
        </p:nvGraphicFramePr>
        <p:xfrm>
          <a:off x="479721" y="1412776"/>
          <a:ext cx="850728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755576" y="4005064"/>
            <a:ext cx="914400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722611" y="4768459"/>
            <a:ext cx="947365" cy="24471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755862" y="5589240"/>
            <a:ext cx="914400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8147248" cy="43204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налоговые доходы бюджета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(млн. руб.)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32460769"/>
              </p:ext>
            </p:extLst>
          </p:nvPr>
        </p:nvGraphicFramePr>
        <p:xfrm>
          <a:off x="179513" y="764704"/>
          <a:ext cx="864095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D:\Степанова М Ю\бюджет для граждан 2017\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805264"/>
            <a:ext cx="2717440" cy="867464"/>
          </a:xfrm>
          <a:prstGeom prst="rect">
            <a:avLst/>
          </a:prstGeom>
          <a:noFill/>
        </p:spPr>
      </p:pic>
      <p:pic>
        <p:nvPicPr>
          <p:cNvPr id="7" name="Picture 5" descr="D:\Степанова М Ю\бюджет для граждан 2017\xn------5cdb3amhfbnj4ci1bkea7dza1i-400-285105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3479" y="5805263"/>
            <a:ext cx="2333321" cy="816433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Pictures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70" y="5805263"/>
            <a:ext cx="2952771" cy="89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бюджета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26503"/>
              </p:ext>
            </p:extLst>
          </p:nvPr>
        </p:nvGraphicFramePr>
        <p:xfrm>
          <a:off x="-2" y="1500171"/>
          <a:ext cx="9144001" cy="554188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4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4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2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0079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– всего (тыс. руб.), из них: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12784,3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17916,1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16840,4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69437,6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66483,4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6402,6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году, %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109,8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140,1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412,3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</a:t>
                      </a: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4913,9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4908,5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5895,6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4556,4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4556,4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4556,4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4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 имущества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671,5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625,3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513,8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579,1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579,1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579,1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72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Платежи</a:t>
                      </a:r>
                      <a:r>
                        <a:rPr kumimoji="0" lang="ru-RU" sz="11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пользовании природными ресурсами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520,8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-89,2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277,9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225,9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234,9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244,3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72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latin typeface="Times New Roman" pitchFamily="18" charset="0"/>
                          <a:cs typeface="Times New Roman" pitchFamily="18" charset="0"/>
                        </a:rPr>
                        <a:t>Доходы от</a:t>
                      </a: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оказания платных услуг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217,1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331,1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231,0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335,0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335,0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335,0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510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2586,0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7174,0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3553,8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57753,9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57097,8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7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</a:t>
                      </a:r>
                      <a:r>
                        <a:rPr kumimoji="0" lang="ru-RU" sz="11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платы за увеличение площади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376,3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113,1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151,8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372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3498,7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3186,1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3430,2</a:t>
                      </a: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2453,8</a:t>
                      </a: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1212,7</a:t>
                      </a: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320,3</a:t>
                      </a:r>
                    </a:p>
                  </a:txBody>
                  <a:tcPr marL="121912" marR="121912" marT="34280" marB="3428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Структура безвозмездных поступлений бюджета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Лихославльского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муниципального района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36460355"/>
              </p:ext>
            </p:extLst>
          </p:nvPr>
        </p:nvGraphicFramePr>
        <p:xfrm>
          <a:off x="0" y="1339439"/>
          <a:ext cx="88924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</TotalTime>
  <Words>1237</Words>
  <Application>Microsoft Office PowerPoint</Application>
  <PresentationFormat>Экран (4:3)</PresentationFormat>
  <Paragraphs>358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Segoe UI</vt:lpstr>
      <vt:lpstr>Times New Roman</vt:lpstr>
      <vt:lpstr>Wingdings 2</vt:lpstr>
      <vt:lpstr>Поток</vt:lpstr>
      <vt:lpstr>Презентация PowerPoint</vt:lpstr>
      <vt:lpstr>Уважаемые жители Лихославльского района!</vt:lpstr>
      <vt:lpstr>            Лихославльский район                                                (общая информация)</vt:lpstr>
      <vt:lpstr>Основные направления бюджетной политики на 2020-2022 годы</vt:lpstr>
      <vt:lpstr>Презентация PowerPoint</vt:lpstr>
      <vt:lpstr>Доходы бюджета Лихославльского муниципального района (млн. руб.)</vt:lpstr>
      <vt:lpstr>Основные налоговые доходы бюджета Лихославльского муниципального района (млн. руб.)</vt:lpstr>
      <vt:lpstr>Неналоговые доходы бюджета Лихославльского муниципального района (тыс. руб.)</vt:lpstr>
      <vt:lpstr>Структура безвозмездных поступлений бюджета Лихославльского муниципального района (млн. руб.)</vt:lpstr>
      <vt:lpstr>Перечень крупнейших налогоплательщиков Лихославльского района</vt:lpstr>
      <vt:lpstr>Распределение бюджетных ассигнований по разделам классификации расходов бюджета за период с 2018 по 2021 годы</vt:lpstr>
      <vt:lpstr>Структура расходов бюджета Лихославльского района в 2020 году</vt:lpstr>
      <vt:lpstr>Основные муниципальные программы</vt:lpstr>
      <vt:lpstr>Муниципальный долг Лихославльского района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256</cp:revision>
  <cp:lastPrinted>2021-02-17T11:39:42Z</cp:lastPrinted>
  <dcterms:created xsi:type="dcterms:W3CDTF">2017-04-18T07:39:27Z</dcterms:created>
  <dcterms:modified xsi:type="dcterms:W3CDTF">2023-06-02T07:20:47Z</dcterms:modified>
</cp:coreProperties>
</file>