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00"/>
    <a:srgbClr val="FF2600"/>
    <a:srgbClr val="44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6"/>
  </p:normalViewPr>
  <p:slideViewPr>
    <p:cSldViewPr snapToGrid="0" snapToObjects="1">
      <p:cViewPr>
        <p:scale>
          <a:sx n="119" d="100"/>
          <a:sy n="119" d="100"/>
        </p:scale>
        <p:origin x="336" y="-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9262081-6FF5-2347-88C1-1CD52446F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774CD0-D812-0347-93E7-C1A2629646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9A13F-75C5-1543-820E-E167F3D163DC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B90C5D-457D-1648-91E6-13D6339AFC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10736C-DEBA-8E4B-AB2F-583F343090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19AD-7C3B-BF47-B3E0-F6D3D9E32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562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иния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Текст заголовка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— Иван Арсентьев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102" name="«Место ввода цитаты».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«Место ввода цитаты».</a:t>
            </a:r>
          </a:p>
        </p:txBody>
      </p:sp>
      <p:sp>
        <p:nvSpPr>
          <p:cNvPr id="10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Линия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Текст заголовка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Текст заголовка</a:t>
            </a:r>
          </a:p>
        </p:txBody>
      </p:sp>
      <p:sp>
        <p:nvSpPr>
          <p:cNvPr id="25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34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Линия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Изображение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Текст заголовка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1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Линия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Изображение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Текст заголовка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Линия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Линия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Изображение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Текст заголовка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ftr="0" dt="0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salyukov_y@fondtver.ru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nikitaguss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volkovpaul1@ya.ru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Государственная поддержка малого и среднего предпринимательства Тверской области"/>
          <p:cNvSpPr>
            <a:spLocks noGrp="1"/>
          </p:cNvSpPr>
          <p:nvPr>
            <p:ph type="ctr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chemeClr val="tx1"/>
                </a:solidFill>
              </a:rPr>
              <a:t>Государственная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поддержка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малого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среднего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предпринимательства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Тверской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области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8" name="Гусев Никита - генеральный директор Фонда содействия предпринимательству"/>
          <p:cNvSpPr>
            <a:spLocks noGrp="1"/>
          </p:cNvSpPr>
          <p:nvPr>
            <p:ph type="subTitle" sz="quarter" idx="1"/>
          </p:nvPr>
        </p:nvSpPr>
        <p:spPr>
          <a:xfrm>
            <a:off x="571500" y="4813300"/>
            <a:ext cx="11861800" cy="10160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444241"/>
                </a:solidFill>
              </a:rPr>
              <a:t>Гусев</a:t>
            </a:r>
            <a:r>
              <a:rPr dirty="0">
                <a:solidFill>
                  <a:srgbClr val="444241"/>
                </a:solidFill>
              </a:rPr>
              <a:t> </a:t>
            </a:r>
            <a:r>
              <a:rPr dirty="0" err="1">
                <a:solidFill>
                  <a:srgbClr val="444241"/>
                </a:solidFill>
              </a:rPr>
              <a:t>Никита</a:t>
            </a:r>
            <a:r>
              <a:rPr dirty="0">
                <a:solidFill>
                  <a:srgbClr val="444241"/>
                </a:solidFill>
              </a:rPr>
              <a:t> - </a:t>
            </a:r>
            <a:r>
              <a:rPr dirty="0" err="1">
                <a:solidFill>
                  <a:srgbClr val="444241"/>
                </a:solidFill>
              </a:rPr>
              <a:t>генеральный</a:t>
            </a:r>
            <a:r>
              <a:rPr dirty="0">
                <a:solidFill>
                  <a:srgbClr val="444241"/>
                </a:solidFill>
              </a:rPr>
              <a:t> </a:t>
            </a:r>
            <a:r>
              <a:rPr dirty="0" err="1">
                <a:solidFill>
                  <a:srgbClr val="444241"/>
                </a:solidFill>
              </a:rPr>
              <a:t>директор</a:t>
            </a:r>
            <a:r>
              <a:rPr dirty="0">
                <a:solidFill>
                  <a:srgbClr val="444241"/>
                </a:solidFill>
              </a:rPr>
              <a:t> </a:t>
            </a:r>
            <a:r>
              <a:rPr dirty="0" err="1">
                <a:solidFill>
                  <a:srgbClr val="444241"/>
                </a:solidFill>
              </a:rPr>
              <a:t>Фонда</a:t>
            </a:r>
            <a:r>
              <a:rPr dirty="0">
                <a:solidFill>
                  <a:srgbClr val="444241"/>
                </a:solidFill>
              </a:rPr>
              <a:t> </a:t>
            </a:r>
            <a:r>
              <a:rPr dirty="0" err="1">
                <a:solidFill>
                  <a:srgbClr val="444241"/>
                </a:solidFill>
              </a:rPr>
              <a:t>содействия</a:t>
            </a:r>
            <a:r>
              <a:rPr dirty="0">
                <a:solidFill>
                  <a:srgbClr val="444241"/>
                </a:solidFill>
              </a:rPr>
              <a:t> </a:t>
            </a:r>
            <a:r>
              <a:rPr dirty="0" err="1">
                <a:solidFill>
                  <a:srgbClr val="444241"/>
                </a:solidFill>
              </a:rPr>
              <a:t>предпринимательству</a:t>
            </a:r>
            <a:endParaRPr dirty="0">
              <a:solidFill>
                <a:srgbClr val="44424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651A1A-80B9-AB4F-98C7-96E39087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950" y="461282"/>
            <a:ext cx="3562350" cy="11874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«Федеральный закон №209-ФЗ о развитии малого и среднего предпринимательства в Российской Федерации»."/>
          <p:cNvSpPr>
            <a:spLocks noGrp="1"/>
          </p:cNvSpPr>
          <p:nvPr>
            <p:ph type="body" idx="14"/>
          </p:nvPr>
        </p:nvSpPr>
        <p:spPr>
          <a:xfrm>
            <a:off x="1270000" y="3124202"/>
            <a:ext cx="10464800" cy="1955796"/>
          </a:xfrm>
          <a:prstGeom prst="rect">
            <a:avLst/>
          </a:prstGeom>
        </p:spPr>
        <p:txBody>
          <a:bodyPr/>
          <a:lstStyle/>
          <a:p>
            <a:r>
              <a:rPr dirty="0"/>
              <a:t>«Федеральный закон </a:t>
            </a:r>
            <a:r>
              <a:rPr b="1" u="sng" dirty="0">
                <a:ea typeface="Helvetica Neue"/>
                <a:cs typeface="Helvetica Neue"/>
                <a:sym typeface="Helvetica Neue"/>
              </a:rPr>
              <a:t>№209-ФЗ</a:t>
            </a:r>
            <a:r>
              <a:rPr dirty="0"/>
              <a:t> о развитии малого и среднего предпринимательства в Российской Федерации».</a:t>
            </a:r>
          </a:p>
        </p:txBody>
      </p:sp>
      <p:sp>
        <p:nvSpPr>
          <p:cNvPr id="132" name="Основной закон для малого и среднего бизнеса:"/>
          <p:cNvSpPr/>
          <p:nvPr/>
        </p:nvSpPr>
        <p:spPr>
          <a:xfrm>
            <a:off x="2569354" y="1974356"/>
            <a:ext cx="786609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>
                <a:latin typeface="+mj-lt"/>
              </a:rPr>
              <a:t>Основной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закон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для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малого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и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среднего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бизнеса</a:t>
            </a:r>
            <a:r>
              <a:rPr dirty="0">
                <a:latin typeface="+mj-lt"/>
              </a:rPr>
              <a:t>: </a:t>
            </a:r>
          </a:p>
        </p:txBody>
      </p:sp>
      <p:sp>
        <p:nvSpPr>
          <p:cNvPr id="134" name="Поддержка не может оказываться в отношении субъектов малого и среднего предпринимательства:…"/>
          <p:cNvSpPr/>
          <p:nvPr/>
        </p:nvSpPr>
        <p:spPr>
          <a:xfrm>
            <a:off x="1451247" y="5912649"/>
            <a:ext cx="10200731" cy="327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</a:t>
            </a:r>
            <a:r>
              <a:rPr sz="1800" dirty="0">
                <a:latin typeface="+mj-lt"/>
              </a:rPr>
              <a:t>Поддержка не может оказываться в отношении субъектов малого и среднего предпринимательства:</a:t>
            </a:r>
            <a:endParaRPr lang="en-US" sz="1800" dirty="0">
              <a:latin typeface="+mj-lt"/>
            </a:endParaRPr>
          </a:p>
          <a:p>
            <a:pPr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latin typeface="+mj-lt"/>
            </a:endParaRPr>
          </a:p>
          <a:p>
            <a:pPr algn="just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1)являющихся кредитными организациями, страховыми организациями (за исключением потребительских кооперативов), инвестиционными фондами, негосударственными пенсионными фондами, профессиональными участниками рынка ценных бумаг, ломбардами;</a:t>
            </a:r>
          </a:p>
          <a:p>
            <a:pPr algn="just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2) являющихся участниками соглашений о разделе продукции;</a:t>
            </a:r>
          </a:p>
          <a:p>
            <a:pPr algn="just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3) осуществляющих предпринимательскую деятельность в сфере игорного бизнеса;</a:t>
            </a:r>
          </a:p>
          <a:p>
            <a:pPr algn="just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4) являющихся в порядке, установленном законодательством Российской Федерации о валютном регулировании и валютном контроле, нерезидентами Российской Федерации, за исключением случаев, предусмотренных международными договорами Российской Федерации.</a:t>
            </a:r>
          </a:p>
          <a:p>
            <a:pPr algn="just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solidFill>
                <a:schemeClr val="tx1"/>
              </a:solidFill>
            </a:endParaRPr>
          </a:p>
          <a:p>
            <a:pPr algn="just"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chemeClr val="tx1"/>
                </a:solidFill>
              </a:rPr>
              <a:t>Финансовая поддержка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субъектов малого и среднего предпринимательства, предусмотренная статьей 17 настоящего Федерального закона, </a:t>
            </a:r>
            <a:r>
              <a:rPr b="1" dirty="0">
                <a:solidFill>
                  <a:schemeClr val="tx1"/>
                </a:solidFill>
              </a:rPr>
              <a:t>не может оказываться </a:t>
            </a:r>
            <a:r>
              <a:rPr dirty="0">
                <a:solidFill>
                  <a:schemeClr val="tx1"/>
                </a:solidFill>
              </a:rPr>
              <a:t>субъектам малого и среднего предпринимательства, осуществляющим </a:t>
            </a:r>
            <a:r>
              <a:rPr b="1" u="sng" dirty="0">
                <a:solidFill>
                  <a:schemeClr val="tx1"/>
                </a:solidFill>
              </a:rPr>
              <a:t>производство </a:t>
            </a:r>
            <a:r>
              <a:rPr b="1" u="sng" dirty="0"/>
              <a:t>и (или) реализацию подакцизных товаров, а также добычу и (или) реализацию полезных ископаемых, за исключением общераспространенных полезных ископаемых.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2BC06-B33E-1F42-B8B3-32F5C90E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974" y="417751"/>
            <a:ext cx="3645314" cy="12151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1206500"/>
            <a:ext cx="12877800" cy="763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74"/>
            <a:ext cx="13004800" cy="334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A5F404-F670-A744-B272-43897F691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907" y="625928"/>
            <a:ext cx="3483429" cy="11611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Линия"/>
          <p:cNvSpPr/>
          <p:nvPr/>
        </p:nvSpPr>
        <p:spPr>
          <a:xfrm>
            <a:off x="2075590" y="3915908"/>
            <a:ext cx="1610036" cy="830796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" name="Линия"/>
          <p:cNvSpPr/>
          <p:nvPr/>
        </p:nvSpPr>
        <p:spPr>
          <a:xfrm flipV="1">
            <a:off x="1825762" y="2673100"/>
            <a:ext cx="1271189" cy="434749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" name="Линия"/>
          <p:cNvSpPr/>
          <p:nvPr/>
        </p:nvSpPr>
        <p:spPr>
          <a:xfrm>
            <a:off x="2724035" y="3709409"/>
            <a:ext cx="684449" cy="1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" name="Виды поддержки и организации инфраструктуры поддержки МСП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+mj-lt"/>
              </a:rPr>
              <a:t>Виды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поддержки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и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организации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инфраструктуры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поддержки</a:t>
            </a:r>
            <a:r>
              <a:rPr dirty="0">
                <a:latin typeface="+mj-lt"/>
              </a:rPr>
              <a:t> МСП:</a:t>
            </a:r>
          </a:p>
        </p:txBody>
      </p:sp>
      <p:pic>
        <p:nvPicPr>
          <p:cNvPr id="14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651" y="3086228"/>
            <a:ext cx="2346775" cy="857156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4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962" y="6153222"/>
            <a:ext cx="2584108" cy="664890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46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21397" y="6334638"/>
            <a:ext cx="1353362" cy="330349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47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96093" y="4761950"/>
            <a:ext cx="1113514" cy="371172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49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09840" y="2448310"/>
            <a:ext cx="1086020" cy="345798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50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76213" y="3523824"/>
            <a:ext cx="1086020" cy="371172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51" name="pasted-image.png" descr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8183" y="4360289"/>
            <a:ext cx="1109197" cy="371172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52" name="pasted-image.png" descr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20417" y="7714214"/>
            <a:ext cx="1109198" cy="680465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sp>
        <p:nvSpPr>
          <p:cNvPr id="153" name="Поручительства до 25 млн.руб."/>
          <p:cNvSpPr/>
          <p:nvPr/>
        </p:nvSpPr>
        <p:spPr>
          <a:xfrm>
            <a:off x="2866050" y="2815539"/>
            <a:ext cx="1773600" cy="50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rPr dirty="0"/>
              <a:t>Поручительства до 25 млн.руб.</a:t>
            </a:r>
          </a:p>
        </p:txBody>
      </p:sp>
      <p:pic>
        <p:nvPicPr>
          <p:cNvPr id="154" name="pasted-image.png" descr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68696" y="2395560"/>
            <a:ext cx="1018274" cy="451298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55" name="pasted-image.png" descr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456811" y="2192233"/>
            <a:ext cx="1612901" cy="863601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sp>
        <p:nvSpPr>
          <p:cNvPr id="156" name="Поручительства от 25 млн.руб. до 100 млн.руб."/>
          <p:cNvSpPr/>
          <p:nvPr/>
        </p:nvSpPr>
        <p:spPr>
          <a:xfrm>
            <a:off x="5110554" y="2883043"/>
            <a:ext cx="2534558" cy="50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Поручительства от 25 млн.руб. до 100 млн.руб.</a:t>
            </a:r>
          </a:p>
        </p:txBody>
      </p:sp>
      <p:sp>
        <p:nvSpPr>
          <p:cNvPr id="157" name="Поручительства от 100 млн.руб."/>
          <p:cNvSpPr/>
          <p:nvPr/>
        </p:nvSpPr>
        <p:spPr>
          <a:xfrm>
            <a:off x="7916231" y="3086243"/>
            <a:ext cx="2694062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Поручительства от 100 млн.руб.</a:t>
            </a:r>
          </a:p>
        </p:txBody>
      </p:sp>
      <p:sp>
        <p:nvSpPr>
          <p:cNvPr id="158" name="Линия"/>
          <p:cNvSpPr/>
          <p:nvPr/>
        </p:nvSpPr>
        <p:spPr>
          <a:xfrm>
            <a:off x="4325051" y="2621209"/>
            <a:ext cx="1514453" cy="1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" name="Линия"/>
          <p:cNvSpPr/>
          <p:nvPr/>
        </p:nvSpPr>
        <p:spPr>
          <a:xfrm>
            <a:off x="6914664" y="2621209"/>
            <a:ext cx="1514453" cy="1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0" name="Займы до 3 (трех) млн.руб. от 5,5% годовых"/>
          <p:cNvSpPr/>
          <p:nvPr/>
        </p:nvSpPr>
        <p:spPr>
          <a:xfrm>
            <a:off x="2751944" y="3980812"/>
            <a:ext cx="2534558" cy="50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Займы до 3 (трех) млн.руб. от 5,5% годовых</a:t>
            </a:r>
          </a:p>
        </p:txBody>
      </p:sp>
      <p:sp>
        <p:nvSpPr>
          <p:cNvPr id="161" name="Форумы, Cеминары, Бизнес-миссии по РФ, Выставки РФ, Консультации"/>
          <p:cNvSpPr/>
          <p:nvPr/>
        </p:nvSpPr>
        <p:spPr>
          <a:xfrm>
            <a:off x="2224061" y="5133121"/>
            <a:ext cx="3057578" cy="50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Форумы, Cеминары, Бизнес-миссии по РФ, Выставки РФ, Консультации</a:t>
            </a:r>
          </a:p>
        </p:txBody>
      </p:sp>
      <p:sp>
        <p:nvSpPr>
          <p:cNvPr id="162" name="Линия"/>
          <p:cNvSpPr/>
          <p:nvPr/>
        </p:nvSpPr>
        <p:spPr>
          <a:xfrm>
            <a:off x="1312781" y="3992501"/>
            <a:ext cx="1" cy="371172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" name="МФЦ для Бизнеса"/>
          <p:cNvSpPr/>
          <p:nvPr/>
        </p:nvSpPr>
        <p:spPr>
          <a:xfrm>
            <a:off x="45503" y="4797530"/>
            <a:ext cx="2534558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МФЦ для Бизнеса</a:t>
            </a:r>
          </a:p>
        </p:txBody>
      </p:sp>
      <p:sp>
        <p:nvSpPr>
          <p:cNvPr id="164" name="Форумы, Cеминары, Бизнес-миссии за рубежом, Выставки за рубежом, Консультации"/>
          <p:cNvSpPr/>
          <p:nvPr/>
        </p:nvSpPr>
        <p:spPr>
          <a:xfrm>
            <a:off x="3457123" y="6818111"/>
            <a:ext cx="2081910" cy="90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Форумы, Cеминары, Бизнес-миссии за рубежом, Выставки за рубежом, Консультации</a:t>
            </a:r>
          </a:p>
        </p:txBody>
      </p:sp>
      <p:sp>
        <p:nvSpPr>
          <p:cNvPr id="165" name="Линия"/>
          <p:cNvSpPr/>
          <p:nvPr/>
        </p:nvSpPr>
        <p:spPr>
          <a:xfrm>
            <a:off x="2973589" y="6499812"/>
            <a:ext cx="810223" cy="1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66" name="pasted-image.png" descr="pasted-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36361" y="6274164"/>
            <a:ext cx="2543671" cy="451297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sp>
        <p:nvSpPr>
          <p:cNvPr id="167" name="Линия"/>
          <p:cNvSpPr/>
          <p:nvPr/>
        </p:nvSpPr>
        <p:spPr>
          <a:xfrm>
            <a:off x="5247384" y="6499812"/>
            <a:ext cx="2816353" cy="1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" name="РЭЦ работает со всеми экспортерами несырьевой продукции, товаров и услуг без отраслевых ограничений, оказывая поддержку на любом этапе экспортной деятельности от задумки экспортной поставки до постконтрактного обслуживания, в том числе по каналам электронной коммерции."/>
          <p:cNvSpPr/>
          <p:nvPr/>
        </p:nvSpPr>
        <p:spPr>
          <a:xfrm>
            <a:off x="7529712" y="6816794"/>
            <a:ext cx="3756970" cy="1519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РЭЦ работает со всеми экспортерами несырьевой продукции, товаров и услуг без отраслевых ограничений, оказывая поддержку на любом этапе экспортной деятельности от задумки экспортной поставки до постконтрактного обслуживания, в том числе по каналам электронной коммерции.</a:t>
            </a:r>
          </a:p>
        </p:txBody>
      </p:sp>
      <p:sp>
        <p:nvSpPr>
          <p:cNvPr id="169" name="Венчурные финансирование МСП в…"/>
          <p:cNvSpPr/>
          <p:nvPr/>
        </p:nvSpPr>
        <p:spPr>
          <a:xfrm>
            <a:off x="-258447" y="6874458"/>
            <a:ext cx="3756971" cy="503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300"/>
            </a:pPr>
            <a:r>
              <a:t>Венчурные финансирование МСП в</a:t>
            </a:r>
          </a:p>
          <a:p>
            <a:pPr>
              <a:defRPr sz="1300"/>
            </a:pPr>
            <a:r>
              <a:t>научно-технической сфере и инновациях</a:t>
            </a:r>
          </a:p>
        </p:txBody>
      </p:sp>
      <p:sp>
        <p:nvSpPr>
          <p:cNvPr id="170" name="Имущественная поддержка, офисы в аренду по льготной ставке"/>
          <p:cNvSpPr/>
          <p:nvPr/>
        </p:nvSpPr>
        <p:spPr>
          <a:xfrm>
            <a:off x="327985" y="8615794"/>
            <a:ext cx="2694062" cy="706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r>
              <a:t>Имущественная поддержка, офисы в аренду по льготной ставке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F33309-A086-AD45-9617-DF16C0CABC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0830" y="330200"/>
            <a:ext cx="3516087" cy="11720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ЦПП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+mj-lt"/>
                <a:ea typeface="Apple Symbols" panose="02000000000000000000" pitchFamily="2" charset="-79"/>
                <a:cs typeface="Apple Symbols" panose="02000000000000000000" pitchFamily="2" charset="-79"/>
              </a:rPr>
              <a:t>ЦПП</a:t>
            </a:r>
            <a:r>
              <a:rPr lang="ru-RU" dirty="0">
                <a:solidFill>
                  <a:schemeClr val="tx1"/>
                </a:solidFill>
                <a:latin typeface="+mj-lt"/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j-lt"/>
                <a:ea typeface="Apple Symbols" panose="02000000000000000000" pitchFamily="2" charset="-79"/>
                <a:cs typeface="Apple Symbols" panose="02000000000000000000" pitchFamily="2" charset="-79"/>
              </a:rPr>
              <a:t>(Центр поддержки предпринимательства</a:t>
            </a:r>
            <a:r>
              <a:rPr lang="ru-RU" sz="3200" dirty="0">
                <a:solidFill>
                  <a:schemeClr val="tx1"/>
                </a:solidFill>
                <a:latin typeface="Palatino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)</a:t>
            </a:r>
            <a:endParaRPr sz="3200" dirty="0">
              <a:solidFill>
                <a:schemeClr val="tx1"/>
              </a:solidFill>
              <a:latin typeface="Apple Symbols" panose="02000000000000000000" pitchFamily="2" charset="-79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2162776"/>
            <a:ext cx="11904133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AppleGothic" pitchFamily="2" charset="-127"/>
                <a:cs typeface="Microsoft Sans Serif" panose="020B0604020202020204" pitchFamily="34" charset="0"/>
              </a:rPr>
              <a:t>Выставки</a:t>
            </a:r>
            <a:r>
              <a:rPr lang="en-US" b="1" dirty="0">
                <a:latin typeface="+mj-lt"/>
                <a:ea typeface="AppleGothic" pitchFamily="2" charset="-127"/>
                <a:cs typeface="Microsoft Sans Serif" panose="020B0604020202020204" pitchFamily="34" charset="0"/>
              </a:rPr>
              <a:t>:</a:t>
            </a:r>
            <a:endParaRPr lang="ru-RU" b="1" dirty="0">
              <a:latin typeface="+mj-lt"/>
              <a:ea typeface="AppleGothic" pitchFamily="2" charset="-127"/>
              <a:cs typeface="Microsoft Sans Serif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«</a:t>
            </a:r>
            <a:r>
              <a:rPr lang="ru-RU" sz="2800" dirty="0" err="1"/>
              <a:t>Импортозамещение</a:t>
            </a:r>
            <a:r>
              <a:rPr lang="ru-RU" sz="2800" dirty="0"/>
              <a:t> 2018»</a:t>
            </a:r>
            <a:r>
              <a:rPr lang="en-US" sz="2800" dirty="0"/>
              <a:t>,</a:t>
            </a:r>
            <a:r>
              <a:rPr lang="ru-RU" sz="2800" dirty="0"/>
              <a:t> г</a:t>
            </a:r>
            <a:r>
              <a:rPr lang="en-US" sz="2800" dirty="0"/>
              <a:t>. </a:t>
            </a:r>
            <a:r>
              <a:rPr lang="ru-RU" sz="2800" dirty="0"/>
              <a:t>Москва</a:t>
            </a:r>
            <a:r>
              <a:rPr lang="en-US" sz="2800" dirty="0"/>
              <a:t>, </a:t>
            </a:r>
            <a:r>
              <a:rPr lang="ru-RU" sz="2800" dirty="0"/>
              <a:t>11-13 сентября</a:t>
            </a:r>
            <a:r>
              <a:rPr lang="en-US" sz="2800" dirty="0"/>
              <a:t>;</a:t>
            </a:r>
            <a:r>
              <a:rPr lang="ru-RU" sz="2800" dirty="0"/>
              <a:t> «</a:t>
            </a:r>
            <a:r>
              <a:rPr lang="en-US" sz="2800" dirty="0" err="1"/>
              <a:t>WorldFoodMoscow</a:t>
            </a:r>
            <a:r>
              <a:rPr lang="ru-RU" sz="2800" dirty="0"/>
              <a:t>»</a:t>
            </a:r>
            <a:r>
              <a:rPr lang="en-US" sz="2800" dirty="0"/>
              <a:t>, </a:t>
            </a:r>
            <a:r>
              <a:rPr lang="ru-RU" sz="2800" dirty="0"/>
              <a:t>г</a:t>
            </a:r>
            <a:r>
              <a:rPr lang="en-US" sz="2800" dirty="0"/>
              <a:t>. </a:t>
            </a:r>
            <a:r>
              <a:rPr lang="ru-RU" sz="2800" dirty="0"/>
              <a:t>Москва</a:t>
            </a:r>
            <a:r>
              <a:rPr lang="en-US" sz="2800" dirty="0"/>
              <a:t>, </a:t>
            </a:r>
            <a:r>
              <a:rPr lang="ru-RU" sz="2800" dirty="0"/>
              <a:t>1</a:t>
            </a:r>
            <a:r>
              <a:rPr lang="en-US" sz="2800" dirty="0"/>
              <a:t>7</a:t>
            </a:r>
            <a:r>
              <a:rPr lang="ru-RU" sz="2800" dirty="0"/>
              <a:t>-</a:t>
            </a:r>
            <a:r>
              <a:rPr lang="en-US" sz="2800" dirty="0"/>
              <a:t>20</a:t>
            </a:r>
            <a:r>
              <a:rPr lang="ru-RU" sz="2800" dirty="0"/>
              <a:t> сентября</a:t>
            </a:r>
            <a:r>
              <a:rPr lang="en-US" sz="2800" dirty="0"/>
              <a:t>;</a:t>
            </a:r>
            <a:endParaRPr lang="ru-RU" sz="28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«</a:t>
            </a:r>
            <a:r>
              <a:rPr lang="ru-RU" sz="2800" dirty="0" err="1"/>
              <a:t>Агропродмаш</a:t>
            </a:r>
            <a:r>
              <a:rPr lang="ru-RU" sz="2800" dirty="0"/>
              <a:t>»</a:t>
            </a:r>
            <a:r>
              <a:rPr lang="en-US" sz="2800" dirty="0"/>
              <a:t>, </a:t>
            </a:r>
            <a:r>
              <a:rPr lang="ru-RU" sz="2800" dirty="0"/>
              <a:t>г</a:t>
            </a:r>
            <a:r>
              <a:rPr lang="en-US" sz="2800" dirty="0"/>
              <a:t>. </a:t>
            </a:r>
            <a:r>
              <a:rPr lang="ru-RU" sz="2800" dirty="0"/>
              <a:t>Москва</a:t>
            </a:r>
            <a:r>
              <a:rPr lang="en-US" sz="2800" dirty="0"/>
              <a:t>, 8-12 </a:t>
            </a:r>
            <a:r>
              <a:rPr lang="ru-RU" sz="2800" dirty="0"/>
              <a:t>октября</a:t>
            </a:r>
            <a:r>
              <a:rPr lang="en-US" sz="2800" dirty="0"/>
              <a:t>;</a:t>
            </a:r>
            <a:endParaRPr lang="ru-RU" sz="28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«Металл-</a:t>
            </a:r>
            <a:r>
              <a:rPr lang="ru-RU" sz="2800" dirty="0" err="1"/>
              <a:t>экспо</a:t>
            </a:r>
            <a:r>
              <a:rPr lang="ru-RU" sz="2800" dirty="0"/>
              <a:t>»</a:t>
            </a:r>
            <a:r>
              <a:rPr lang="en-US" sz="2800" dirty="0"/>
              <a:t>,</a:t>
            </a:r>
            <a:r>
              <a:rPr lang="ru-RU" sz="2800" dirty="0"/>
              <a:t> г</a:t>
            </a:r>
            <a:r>
              <a:rPr lang="en-US" sz="2800" dirty="0"/>
              <a:t>. </a:t>
            </a:r>
            <a:r>
              <a:rPr lang="ru-RU" sz="2800" dirty="0"/>
              <a:t>Москва</a:t>
            </a:r>
            <a:r>
              <a:rPr lang="en-US" sz="2800" dirty="0"/>
              <a:t>, </a:t>
            </a:r>
            <a:r>
              <a:rPr lang="ru-RU" sz="2800" dirty="0"/>
              <a:t>13</a:t>
            </a:r>
            <a:r>
              <a:rPr lang="en-US" sz="2800" dirty="0"/>
              <a:t>-</a:t>
            </a:r>
            <a:r>
              <a:rPr lang="ru-RU" sz="2800" dirty="0"/>
              <a:t>1</a:t>
            </a:r>
            <a:r>
              <a:rPr lang="en-US" sz="2800" dirty="0"/>
              <a:t>5 </a:t>
            </a:r>
            <a:r>
              <a:rPr lang="ru-RU" sz="2800" dirty="0"/>
              <a:t>ноября</a:t>
            </a:r>
            <a:r>
              <a:rPr lang="en-US" sz="2800" dirty="0"/>
              <a:t>;</a:t>
            </a:r>
            <a:endParaRPr lang="ru-RU" sz="28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«</a:t>
            </a:r>
            <a:r>
              <a:rPr lang="ru-RU" sz="2800" dirty="0" err="1"/>
              <a:t>Петерфуд</a:t>
            </a:r>
            <a:r>
              <a:rPr lang="ru-RU" sz="2800" dirty="0"/>
              <a:t> 2018»</a:t>
            </a:r>
            <a:r>
              <a:rPr lang="en-US" sz="2800" dirty="0"/>
              <a:t>, </a:t>
            </a:r>
            <a:r>
              <a:rPr lang="ru-RU" sz="2800" dirty="0"/>
              <a:t>г</a:t>
            </a:r>
            <a:r>
              <a:rPr lang="en-US" sz="2800" dirty="0"/>
              <a:t>.</a:t>
            </a:r>
            <a:r>
              <a:rPr lang="ru-RU" sz="2800" dirty="0"/>
              <a:t>Санкт-Петербург</a:t>
            </a:r>
            <a:r>
              <a:rPr lang="en-US" sz="2800" dirty="0"/>
              <a:t>, </a:t>
            </a:r>
            <a:r>
              <a:rPr lang="ru-RU" sz="2800" dirty="0"/>
              <a:t>1</a:t>
            </a:r>
            <a:r>
              <a:rPr lang="en-US" sz="2800" dirty="0"/>
              <a:t>3-15 </a:t>
            </a:r>
            <a:r>
              <a:rPr lang="ru-RU" sz="2800" dirty="0"/>
              <a:t>ноября</a:t>
            </a:r>
            <a:r>
              <a:rPr lang="en-US" sz="2800" dirty="0"/>
              <a:t>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167" y="4978493"/>
            <a:ext cx="11904133" cy="4103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Phosphate Inline" charset="0"/>
                <a:cs typeface="Phosphate Inline" charset="0"/>
              </a:rPr>
              <a:t>Бизнес-миссии</a:t>
            </a:r>
            <a:r>
              <a:rPr lang="en-US" b="1" dirty="0">
                <a:latin typeface="+mj-lt"/>
                <a:ea typeface="Phosphate Inline" charset="0"/>
                <a:cs typeface="Phosphate Inline" charset="0"/>
              </a:rPr>
              <a:t>: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г</a:t>
            </a:r>
            <a:r>
              <a:rPr lang="en-US" sz="2800" dirty="0"/>
              <a:t>. </a:t>
            </a:r>
            <a:r>
              <a:rPr lang="ru-RU" sz="2800" dirty="0"/>
              <a:t>Казань</a:t>
            </a:r>
            <a:r>
              <a:rPr lang="en-US" sz="2800" dirty="0"/>
              <a:t>, </a:t>
            </a:r>
            <a:r>
              <a:rPr lang="ru-RU" sz="2800" dirty="0"/>
              <a:t>28-30 ноября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г</a:t>
            </a:r>
            <a:r>
              <a:rPr lang="en-US" sz="2800" dirty="0"/>
              <a:t>. </a:t>
            </a:r>
            <a:r>
              <a:rPr lang="ru-RU" sz="2800" dirty="0"/>
              <a:t>Краснодар</a:t>
            </a:r>
            <a:r>
              <a:rPr lang="en-US" sz="2800" dirty="0"/>
              <a:t>, </a:t>
            </a:r>
            <a:r>
              <a:rPr lang="ru-RU" sz="2800" dirty="0"/>
              <a:t>25-28 октября</a:t>
            </a:r>
            <a:r>
              <a:rPr lang="en-US" sz="2800" dirty="0"/>
              <a:t>;</a:t>
            </a:r>
          </a:p>
          <a:p>
            <a:r>
              <a:rPr lang="ru-RU" sz="2800" dirty="0"/>
              <a:t>г</a:t>
            </a:r>
            <a:r>
              <a:rPr lang="en-US" sz="2800" dirty="0"/>
              <a:t>. </a:t>
            </a:r>
            <a:r>
              <a:rPr lang="ru-RU" sz="2800" dirty="0"/>
              <a:t>Иркутск</a:t>
            </a:r>
            <a:r>
              <a:rPr lang="en-US" sz="2800" dirty="0"/>
              <a:t>, </a:t>
            </a:r>
            <a:r>
              <a:rPr lang="ru-RU" sz="2800" dirty="0"/>
              <a:t>1-3</a:t>
            </a:r>
            <a:r>
              <a:rPr lang="en-US" sz="2800" dirty="0"/>
              <a:t> </a:t>
            </a:r>
            <a:r>
              <a:rPr lang="ru-RU" sz="2800" dirty="0"/>
              <a:t>ноября</a:t>
            </a:r>
            <a:r>
              <a:rPr lang="en-US" sz="2800" dirty="0"/>
              <a:t>;</a:t>
            </a:r>
          </a:p>
          <a:p>
            <a:r>
              <a:rPr lang="ru-RU" sz="2800" dirty="0"/>
              <a:t>г</a:t>
            </a:r>
            <a:r>
              <a:rPr lang="en-US" sz="2800" dirty="0"/>
              <a:t>.</a:t>
            </a:r>
            <a:r>
              <a:rPr lang="ru-RU" sz="2800" dirty="0"/>
              <a:t>Самара</a:t>
            </a:r>
            <a:r>
              <a:rPr lang="en-US" sz="2800" dirty="0"/>
              <a:t>,</a:t>
            </a:r>
            <a:r>
              <a:rPr lang="ru-RU" sz="2800" dirty="0"/>
              <a:t> 4</a:t>
            </a:r>
            <a:r>
              <a:rPr lang="en-US" sz="2800" dirty="0"/>
              <a:t>-</a:t>
            </a:r>
            <a:r>
              <a:rPr lang="ru-RU" sz="2800" dirty="0"/>
              <a:t>6</a:t>
            </a:r>
            <a:r>
              <a:rPr lang="en-US" sz="2800" dirty="0"/>
              <a:t> </a:t>
            </a:r>
            <a:r>
              <a:rPr lang="ru-RU" sz="2800" dirty="0"/>
              <a:t>октября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г</a:t>
            </a:r>
            <a:r>
              <a:rPr lang="en-US" sz="2800" dirty="0"/>
              <a:t>.</a:t>
            </a:r>
            <a:r>
              <a:rPr lang="ru-RU" sz="2800" dirty="0"/>
              <a:t>Воронеж</a:t>
            </a:r>
            <a:r>
              <a:rPr lang="en-US" sz="2800" dirty="0"/>
              <a:t>,</a:t>
            </a:r>
            <a:r>
              <a:rPr lang="ru-RU" sz="2800" dirty="0"/>
              <a:t>14-16 декабря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г</a:t>
            </a:r>
            <a:r>
              <a:rPr lang="en-US" sz="2800" dirty="0"/>
              <a:t>.</a:t>
            </a:r>
            <a:r>
              <a:rPr lang="ru-RU" sz="2800" dirty="0"/>
              <a:t>Тула</a:t>
            </a:r>
            <a:r>
              <a:rPr lang="en-US" sz="2800" dirty="0"/>
              <a:t>,</a:t>
            </a:r>
            <a:r>
              <a:rPr lang="ru-RU" sz="2800" dirty="0"/>
              <a:t> 29 октября -1 ноября</a:t>
            </a:r>
            <a:r>
              <a:rPr lang="en-US" sz="2800" dirty="0"/>
              <a:t>;</a:t>
            </a:r>
            <a:endParaRPr lang="ru-RU" sz="2800" dirty="0"/>
          </a:p>
          <a:p>
            <a:r>
              <a:rPr lang="ru-RU" sz="2800" dirty="0"/>
              <a:t>г</a:t>
            </a:r>
            <a:r>
              <a:rPr lang="en-US" sz="2800" dirty="0"/>
              <a:t>.</a:t>
            </a:r>
            <a:r>
              <a:rPr lang="ru-RU" sz="2800" dirty="0"/>
              <a:t>Санкт-Петербург</a:t>
            </a:r>
            <a:r>
              <a:rPr lang="en-US" sz="2800" dirty="0"/>
              <a:t>,</a:t>
            </a:r>
            <a:r>
              <a:rPr lang="ru-RU" sz="2800" dirty="0"/>
              <a:t>13-16 ноября</a:t>
            </a:r>
            <a:r>
              <a:rPr lang="en-US" sz="2800" dirty="0"/>
              <a:t>;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25343-6D9B-6A4F-BBC2-27235C0E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468" y="859971"/>
            <a:ext cx="2615760" cy="8719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ЦПП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b="1" dirty="0">
                <a:solidFill>
                  <a:schemeClr val="tx1"/>
                </a:solidFill>
                <a:latin typeface="+mj-lt"/>
              </a:rPr>
              <a:t>ЦПП </a:t>
            </a:r>
            <a:r>
              <a:rPr lang="ru-RU" sz="3200" dirty="0">
                <a:solidFill>
                  <a:schemeClr val="tx1"/>
                </a:solidFill>
                <a:latin typeface="+mj-lt"/>
              </a:rPr>
              <a:t>(Центр поддержки предпринимательства)</a:t>
            </a:r>
            <a:endParaRPr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299" y="1469961"/>
            <a:ext cx="12186001" cy="8905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800" b="1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Phosphate Inline" charset="0"/>
                <a:cs typeface="Phosphate Inline" charset="0"/>
              </a:rPr>
              <a:t>Семинары</a:t>
            </a:r>
            <a:r>
              <a:rPr lang="en-US" b="1" dirty="0">
                <a:latin typeface="+mj-lt"/>
                <a:ea typeface="Phosphate Inline" charset="0"/>
                <a:cs typeface="Phosphate Inline" charset="0"/>
              </a:rPr>
              <a:t>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800" b="1" dirty="0">
              <a:latin typeface="+mj-lt"/>
            </a:endParaRPr>
          </a:p>
          <a:p>
            <a:r>
              <a:rPr lang="ru-RU" sz="2000" b="1" dirty="0">
                <a:latin typeface="+mj-lt"/>
                <a:ea typeface="Phosphate Inline" charset="0"/>
                <a:cs typeface="Phosphate Inline" charset="0"/>
              </a:rPr>
              <a:t> «Финансовая грамотность»</a:t>
            </a:r>
            <a:endParaRPr lang="en-US" sz="2000" b="1" dirty="0">
              <a:latin typeface="+mj-lt"/>
              <a:ea typeface="Phosphate Inline" charset="0"/>
              <a:cs typeface="Phosphate Inline" charset="0"/>
            </a:endParaRPr>
          </a:p>
          <a:p>
            <a:r>
              <a:rPr lang="ru-RU" sz="1600" dirty="0"/>
              <a:t>- г. Тверь – август 2018г.</a:t>
            </a:r>
          </a:p>
          <a:p>
            <a:r>
              <a:rPr lang="ru-RU" sz="1600" dirty="0"/>
              <a:t> - г. Конаково – август 2018г. </a:t>
            </a:r>
          </a:p>
          <a:p>
            <a:r>
              <a:rPr lang="ru-RU" sz="1600" dirty="0"/>
              <a:t>- г. Торжок –   август 2018г.</a:t>
            </a:r>
          </a:p>
          <a:p>
            <a:r>
              <a:rPr lang="ru-RU" sz="1600" dirty="0"/>
              <a:t>- г. Бологое –   сентябрь 2018г.</a:t>
            </a:r>
          </a:p>
          <a:p>
            <a:r>
              <a:rPr lang="ru-RU" sz="1600" dirty="0"/>
              <a:t>- г. Западная Двина –  сентябрь 2018г.;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2000" b="1" dirty="0">
                <a:latin typeface="+mj-lt"/>
                <a:ea typeface="Phosphate Inline" charset="0"/>
                <a:cs typeface="Phosphate Inline" charset="0"/>
              </a:rPr>
              <a:t>«Выбор формы налогообложения для начинающих предпринимателей»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- г. Ржев – сентябрь 2018г. </a:t>
            </a:r>
          </a:p>
          <a:p>
            <a:r>
              <a:rPr lang="ru-RU" sz="1600" dirty="0"/>
              <a:t>- г. Тверь – сентябрь 2018г.</a:t>
            </a:r>
          </a:p>
          <a:p>
            <a:r>
              <a:rPr lang="ru-RU" sz="1600" dirty="0"/>
              <a:t>- г. Вышний Волочек – сентябрь 2018г.</a:t>
            </a:r>
          </a:p>
          <a:p>
            <a:r>
              <a:rPr lang="ru-RU" sz="1600" dirty="0"/>
              <a:t>- г. Осташков - сентябрь 2018г.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г. Бежецк - октябрь 2018г.</a:t>
            </a:r>
          </a:p>
          <a:p>
            <a:pPr marL="285750" indent="-285750">
              <a:buFontTx/>
              <a:buChar char="-"/>
            </a:pPr>
            <a:endParaRPr lang="ru-RU" sz="1600" b="1" dirty="0"/>
          </a:p>
          <a:p>
            <a:r>
              <a:rPr lang="ru-RU" sz="2000" b="1" dirty="0">
                <a:latin typeface="+mj-lt"/>
                <a:ea typeface="Phosphate Inline" charset="0"/>
                <a:cs typeface="Phosphate Inline" charset="0"/>
              </a:rPr>
              <a:t>«Юридическая грамотность»</a:t>
            </a:r>
            <a:endParaRPr lang="en-US" sz="2000" b="1" dirty="0">
              <a:latin typeface="+mj-lt"/>
              <a:ea typeface="Phosphate Inline" charset="0"/>
              <a:cs typeface="Phosphate Inline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/>
              <a:t>г. Нелидово – октябрь 2018г.</a:t>
            </a:r>
          </a:p>
          <a:p>
            <a:r>
              <a:rPr lang="ru-RU" sz="1600" dirty="0"/>
              <a:t>- г. Тверь – октябрь 2018г.</a:t>
            </a:r>
          </a:p>
          <a:p>
            <a:r>
              <a:rPr lang="ru-RU" sz="1600" dirty="0"/>
              <a:t>- г. </a:t>
            </a:r>
            <a:r>
              <a:rPr lang="ru-RU" sz="1600" dirty="0" err="1"/>
              <a:t>Андреаполь</a:t>
            </a:r>
            <a:r>
              <a:rPr lang="ru-RU" sz="1600" dirty="0"/>
              <a:t>  – октябрь 2018г.</a:t>
            </a:r>
          </a:p>
          <a:p>
            <a:r>
              <a:rPr lang="ru-RU" sz="1600" dirty="0"/>
              <a:t>- г. Удомля - октябрь 2018г.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г. Кашин – октябрь 2018г.</a:t>
            </a:r>
            <a:endParaRPr lang="en-US" sz="1600" dirty="0"/>
          </a:p>
          <a:p>
            <a:endParaRPr lang="ru-RU" sz="1600" dirty="0">
              <a:latin typeface="+mj-lt"/>
              <a:ea typeface="Phosphate Inline" charset="0"/>
              <a:cs typeface="Phosphate Inline" charset="0"/>
            </a:endParaRPr>
          </a:p>
          <a:p>
            <a:r>
              <a:rPr lang="ru-RU" sz="1800" b="1" dirty="0">
                <a:latin typeface="+mj-lt"/>
                <a:ea typeface="Phosphate Inline" charset="0"/>
                <a:cs typeface="Phosphate Inline" charset="0"/>
              </a:rPr>
              <a:t>«Участие в торгах по федеральному закону от 05.04.2013 №44-ФЗ «О контрактной системе в сфере закупок товаров, работ, услуг для обеспечения государственных и муниципальных нужд»</a:t>
            </a:r>
            <a:r>
              <a:rPr lang="en-US" sz="1800" b="1" dirty="0">
                <a:latin typeface="+mj-lt"/>
                <a:ea typeface="Phosphate Inline" charset="0"/>
                <a:cs typeface="Phosphate Inline" charset="0"/>
              </a:rPr>
              <a:t>:</a:t>
            </a:r>
            <a:endParaRPr lang="ru-RU" sz="1800" b="1" dirty="0">
              <a:latin typeface="+mj-lt"/>
              <a:ea typeface="Phosphate Inline" charset="0"/>
              <a:cs typeface="Phosphate Inline" charset="0"/>
            </a:endParaRPr>
          </a:p>
          <a:p>
            <a:r>
              <a:rPr lang="ru-RU" sz="1600" dirty="0"/>
              <a:t>- г. Старица – октябрь 2018г.</a:t>
            </a:r>
          </a:p>
          <a:p>
            <a:r>
              <a:rPr lang="ru-RU" sz="1600" dirty="0"/>
              <a:t>- г. Тверь – октябрь 2018г.</a:t>
            </a:r>
          </a:p>
          <a:p>
            <a:r>
              <a:rPr lang="ru-RU" sz="1600" dirty="0"/>
              <a:t>- г. Зубцов – октябрь 2018г.</a:t>
            </a:r>
          </a:p>
          <a:p>
            <a:r>
              <a:rPr lang="ru-RU" sz="1600" dirty="0"/>
              <a:t>- г. Кимры  - октябрь 2018г.</a:t>
            </a:r>
          </a:p>
          <a:p>
            <a:r>
              <a:rPr lang="ru-RU" sz="1600" dirty="0"/>
              <a:t>- г. Калязин – октябрь 2018г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A59B8-9075-6F40-AAF5-3432C88C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40" y="427629"/>
            <a:ext cx="2896161" cy="9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741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Контакты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Контакты:</a:t>
            </a:r>
          </a:p>
        </p:txBody>
      </p:sp>
      <p:sp>
        <p:nvSpPr>
          <p:cNvPr id="177" name="Фонд содействия предпринимательству, Генеральный директор:                           Гусев Никита Андреевич,                       моб.: 8-920-195-60-21,                                e-mail: nikitaguss@gmail.com…"/>
          <p:cNvSpPr>
            <a:spLocks noGrp="1"/>
          </p:cNvSpPr>
          <p:nvPr>
            <p:ph type="body" sz="half" idx="1"/>
          </p:nvPr>
        </p:nvSpPr>
        <p:spPr>
          <a:xfrm>
            <a:off x="568196" y="2209932"/>
            <a:ext cx="5080001" cy="66675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dirty="0">
                <a:solidFill>
                  <a:schemeClr val="tx1"/>
                </a:solidFill>
              </a:rPr>
              <a:t>Фонд содействия предпринимательству, Генеральный директор:                           Гусев Никита Андреевич,                       моб.: 8-920-195-60-21,                                e-mail: nikitaguss@gmail.com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  <a:hlinkClick r:id="rId2"/>
            </a:endParaRPr>
          </a:p>
          <a:p>
            <a:pPr>
              <a:defRPr sz="1800"/>
            </a:pPr>
            <a:r>
              <a:rPr dirty="0">
                <a:solidFill>
                  <a:schemeClr val="tx1"/>
                </a:solidFill>
              </a:rPr>
              <a:t>Фонд содействия предпринимательству (Поручительства, Займы),                   Первый заместитель генерального директора:                                     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 Салюков Ян Александрович,                  моб.: 8-980-621-73-03,                                     e-mail: salyukov_y@fondtver.ru</a:t>
            </a:r>
            <a:endParaRPr dirty="0">
              <a:solidFill>
                <a:schemeClr val="tx1"/>
              </a:solidFill>
              <a:hlinkClick r:id="rId3"/>
            </a:endParaRPr>
          </a:p>
          <a:p>
            <a:pPr>
              <a:defRPr sz="1800"/>
            </a:pPr>
            <a:r>
              <a:rPr dirty="0">
                <a:solidFill>
                  <a:schemeClr val="tx1"/>
                </a:solidFill>
              </a:rPr>
              <a:t>Фонд содействия предпринимательству, (ЦПП, ЦПЭ),                                  Руководитель:                                                  Павел Волков,                                              моб.: 8-910-647-58-18,                                     e-mail: volkovpaul1@ya.ru</a:t>
            </a:r>
            <a:endParaRPr dirty="0">
              <a:solidFill>
                <a:schemeClr val="tx1"/>
              </a:solidFill>
              <a:hlinkClick r:id="rId4"/>
            </a:endParaRPr>
          </a:p>
        </p:txBody>
      </p:sp>
      <p:pic>
        <p:nvPicPr>
          <p:cNvPr id="179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73134" y="2955368"/>
            <a:ext cx="4760383" cy="1007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73134" y="3963355"/>
            <a:ext cx="6461716" cy="4228211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81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65157" y="2209932"/>
            <a:ext cx="6479353" cy="80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ng" descr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04834" y="5281382"/>
            <a:ext cx="198316" cy="308492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606" y="435035"/>
            <a:ext cx="3347653" cy="11158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556</Words>
  <Application>Microsoft Macintosh PowerPoint</Application>
  <PresentationFormat>Произвольный</PresentationFormat>
  <Paragraphs>73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AppleGothic</vt:lpstr>
      <vt:lpstr>Apple Symbols</vt:lpstr>
      <vt:lpstr>Calibri</vt:lpstr>
      <vt:lpstr>Helvetica</vt:lpstr>
      <vt:lpstr>Helvetica Neue</vt:lpstr>
      <vt:lpstr>Helvetica Neue Light</vt:lpstr>
      <vt:lpstr>Helvetica Neue Medium</vt:lpstr>
      <vt:lpstr>Microsoft Sans Serif</vt:lpstr>
      <vt:lpstr>Palatino</vt:lpstr>
      <vt:lpstr>Phosphate Inline</vt:lpstr>
      <vt:lpstr>ModernPortfolio</vt:lpstr>
      <vt:lpstr>Государственная поддержка малого и среднего предпринимательства Тверской области</vt:lpstr>
      <vt:lpstr>Презентация PowerPoint</vt:lpstr>
      <vt:lpstr>Презентация PowerPoint</vt:lpstr>
      <vt:lpstr>Виды поддержки и организации инфраструктуры поддержки МСП:</vt:lpstr>
      <vt:lpstr>ЦПП (Центр поддержки предпринимательства)</vt:lpstr>
      <vt:lpstr>ЦПП (Центр поддержки предпринимательства)</vt:lpstr>
      <vt:lpstr>Контакты: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малого и среднего предпринимательства Тверской области</dc:title>
  <cp:lastModifiedBy>Пользователь Microsoft Office</cp:lastModifiedBy>
  <cp:revision>17</cp:revision>
  <dcterms:modified xsi:type="dcterms:W3CDTF">2018-08-30T04:13:48Z</dcterms:modified>
</cp:coreProperties>
</file>