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15"/>
  </p:notesMasterIdLst>
  <p:handoutMasterIdLst>
    <p:handoutMasterId r:id="rId16"/>
  </p:handoutMasterIdLst>
  <p:sldIdLst>
    <p:sldId id="436" r:id="rId2"/>
    <p:sldId id="429" r:id="rId3"/>
    <p:sldId id="414" r:id="rId4"/>
    <p:sldId id="427" r:id="rId5"/>
    <p:sldId id="435" r:id="rId6"/>
    <p:sldId id="430" r:id="rId7"/>
    <p:sldId id="426" r:id="rId8"/>
    <p:sldId id="431" r:id="rId9"/>
    <p:sldId id="432" r:id="rId10"/>
    <p:sldId id="433" r:id="rId11"/>
    <p:sldId id="434" r:id="rId12"/>
    <p:sldId id="428" r:id="rId13"/>
    <p:sldId id="412" r:id="rId14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EE3F0"/>
    <a:srgbClr val="C9C5C9"/>
    <a:srgbClr val="EEC0E2"/>
    <a:srgbClr val="CCFF99"/>
    <a:srgbClr val="FF99FF"/>
    <a:srgbClr val="D6D4D6"/>
    <a:srgbClr val="E0B5E9"/>
    <a:srgbClr val="C6C61C"/>
    <a:srgbClr val="008000"/>
    <a:srgbClr val="2F7C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74" autoAdjust="0"/>
    <p:restoredTop sz="92692" autoAdjust="0"/>
  </p:normalViewPr>
  <p:slideViewPr>
    <p:cSldViewPr>
      <p:cViewPr>
        <p:scale>
          <a:sx n="85" d="100"/>
          <a:sy n="85" d="100"/>
        </p:scale>
        <p:origin x="-83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5006233595800539E-2"/>
          <c:y val="0.14551385243511228"/>
          <c:w val="0.89260783027121615"/>
          <c:h val="0.7280389326334212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1AEC0A">
                <a:alpha val="84706"/>
              </a:srgbClr>
            </a:solidFill>
            <a:ln w="9501" cap="flat" cmpd="sng" algn="ctr">
              <a:solidFill>
                <a:schemeClr val="accent1">
                  <a:shade val="58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58000"/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1.3888888888888892E-2"/>
                  <c:y val="-1.48148148148148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944444444444442E-2"/>
                  <c:y val="3.703703703703636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black">
                  <a:lumMod val="65000"/>
                  <a:lumOff val="35000"/>
                  <a:alpha val="90000"/>
                </a:prst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796" b="1" i="0" u="none" strike="noStrike" kern="1200" baseline="0">
                    <a:solidFill>
                      <a:schemeClr val="lt1"/>
                    </a:solidFill>
                    <a:latin typeface="Arial (Заголовки)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2015</c:v>
                </c:pt>
                <c:pt idx="1">
                  <c:v>2016</c:v>
                </c:pt>
              </c:strCache>
            </c:strRef>
          </c:cat>
          <c:val>
            <c:numRef>
              <c:f>Лист1!$B$2:$C$2</c:f>
              <c:numCache>
                <c:formatCode>_-* #,##0.0_р_._-;\-* #,##0.0_р_._-;_-* "-"??_р_._-;_-@_-</c:formatCode>
                <c:ptCount val="2"/>
                <c:pt idx="0">
                  <c:v>126.6</c:v>
                </c:pt>
                <c:pt idx="1">
                  <c:v>136.80000000000001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  <a:alpha val="85000"/>
              </a:schemeClr>
            </a:solidFill>
            <a:ln w="9501" cap="flat" cmpd="sng" algn="ctr">
              <a:solidFill>
                <a:schemeClr val="accent1">
                  <a:shade val="86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86000"/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1.5277777777777779E-2"/>
                  <c:y val="-2.592592592592606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75E-3"/>
                  <c:y val="-3.148148148148148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black">
                  <a:lumMod val="65000"/>
                  <a:lumOff val="35000"/>
                  <a:alpha val="90000"/>
                </a:prst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796" b="1" i="0" u="none" strike="noStrike" kern="1200" baseline="0">
                    <a:solidFill>
                      <a:schemeClr val="lt1"/>
                    </a:solidFill>
                    <a:latin typeface="Arial (Заголовки)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2015</c:v>
                </c:pt>
                <c:pt idx="1">
                  <c:v>2016</c:v>
                </c:pt>
              </c:strCache>
            </c:strRef>
          </c:cat>
          <c:val>
            <c:numRef>
              <c:f>Лист1!$B$3:$C$3</c:f>
              <c:numCache>
                <c:formatCode>_-* #,##0.0_р_._-;\-* #,##0.0_р_._-;_-* "-"??_р_._-;_-@_-</c:formatCode>
                <c:ptCount val="2"/>
                <c:pt idx="0">
                  <c:v>27.4</c:v>
                </c:pt>
                <c:pt idx="1">
                  <c:v>9.2000000000000011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spPr>
            <a:solidFill>
              <a:schemeClr val="accent1">
                <a:lumMod val="75000"/>
                <a:alpha val="85000"/>
              </a:schemeClr>
            </a:solidFill>
            <a:ln w="9501" cap="flat" cmpd="sng" algn="ctr">
              <a:solidFill>
                <a:schemeClr val="accent1">
                  <a:tint val="86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tint val="86000"/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-3.7500000000000006E-2"/>
                  <c:y val="-5.555555555555588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611111111111112E-2"/>
                  <c:y val="-1.66666666666666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black">
                  <a:lumMod val="65000"/>
                  <a:lumOff val="35000"/>
                  <a:alpha val="90000"/>
                </a:prst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796" b="1" i="0" u="none" strike="noStrike" kern="1200" baseline="0">
                    <a:solidFill>
                      <a:schemeClr val="lt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2015</c:v>
                </c:pt>
                <c:pt idx="1">
                  <c:v>2016</c:v>
                </c:pt>
              </c:strCache>
            </c:strRef>
          </c:cat>
          <c:val>
            <c:numRef>
              <c:f>Лист1!$B$4:$C$4</c:f>
              <c:numCache>
                <c:formatCode>_-* #,##0.0_р_._-;\-* #,##0.0_р_._-;_-* "-"??_р_._-;_-@_-</c:formatCode>
                <c:ptCount val="2"/>
                <c:pt idx="0">
                  <c:v>258</c:v>
                </c:pt>
                <c:pt idx="1">
                  <c:v>267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Всего доходов</c:v>
                </c:pt>
              </c:strCache>
            </c:strRef>
          </c:tx>
          <c:spPr>
            <a:solidFill>
              <a:srgbClr val="FF0000">
                <a:alpha val="85000"/>
              </a:srgbClr>
            </a:solidFill>
            <a:ln w="9501" cap="flat" cmpd="sng" algn="ctr">
              <a:solidFill>
                <a:schemeClr val="accent1">
                  <a:tint val="58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tint val="58000"/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4.0277777777777676E-2"/>
                  <c:y val="-1.851851851851852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7681E-3"/>
                  <c:y val="-5.555555555555555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black">
                  <a:lumMod val="65000"/>
                  <a:lumOff val="35000"/>
                  <a:alpha val="90000"/>
                </a:prst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796" b="1" i="0" u="none" strike="noStrike" kern="1200" baseline="0">
                    <a:solidFill>
                      <a:schemeClr val="lt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2015</c:v>
                </c:pt>
                <c:pt idx="1">
                  <c:v>2016</c:v>
                </c:pt>
              </c:strCache>
            </c:strRef>
          </c:cat>
          <c:val>
            <c:numRef>
              <c:f>Лист1!$B$5:$C$5</c:f>
              <c:numCache>
                <c:formatCode>_-* #,##0.0_р_._-;\-* #,##0.0_р_._-;_-* "-"??_р_._-;_-@_-</c:formatCode>
                <c:ptCount val="2"/>
                <c:pt idx="0">
                  <c:v>412</c:v>
                </c:pt>
                <c:pt idx="1">
                  <c:v>413</c:v>
                </c:pt>
              </c:numCache>
            </c:numRef>
          </c:val>
        </c:ser>
        <c:dLbls/>
        <c:gapWidth val="40"/>
        <c:gapDepth val="53"/>
        <c:shape val="cylinder"/>
        <c:axId val="56562816"/>
        <c:axId val="56564352"/>
        <c:axId val="0"/>
      </c:bar3DChart>
      <c:catAx>
        <c:axId val="56562816"/>
        <c:scaling>
          <c:orientation val="minMax"/>
        </c:scaling>
        <c:axPos val="b"/>
        <c:numFmt formatCode="\О\с\н\о\в\н\о\й" sourceLinked="0"/>
        <c:majorTickMark val="none"/>
        <c:tickLblPos val="nextTo"/>
        <c:spPr>
          <a:noFill/>
          <a:ln w="19002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992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56564352"/>
        <c:crosses val="autoZero"/>
        <c:auto val="1"/>
        <c:lblAlgn val="ctr"/>
        <c:lblOffset val="100"/>
      </c:catAx>
      <c:valAx>
        <c:axId val="56564352"/>
        <c:scaling>
          <c:orientation val="minMax"/>
        </c:scaling>
        <c:delete val="1"/>
        <c:axPos val="l"/>
        <c:numFmt formatCode="_-* #,##0.0_р_._-;\-* #,##0.0_р_._-;_-* &quot;-&quot;??_р_._-;_-@_-" sourceLinked="1"/>
        <c:tickLblPos val="nextTo"/>
        <c:crossAx val="56562816"/>
        <c:crosses val="autoZero"/>
        <c:crossBetween val="between"/>
      </c:valAx>
      <c:spPr>
        <a:noFill/>
        <a:ln w="25368">
          <a:noFill/>
        </a:ln>
      </c:spPr>
    </c:plotArea>
    <c:legend>
      <c:legendPos val="l"/>
      <c:layout>
        <c:manualLayout>
          <c:xMode val="edge"/>
          <c:yMode val="edge"/>
          <c:x val="2.7777777777777796E-3"/>
          <c:y val="0.15399883347914847"/>
          <c:w val="0.38190146544181985"/>
          <c:h val="0.23383552055992998"/>
        </c:manualLayout>
      </c:layout>
      <c:spPr>
        <a:noFill/>
        <a:ln w="2536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 (Заголовки)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01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0846667653894446"/>
          <c:y val="3.4475446185588426E-2"/>
          <c:w val="0.75277538774482111"/>
          <c:h val="0.5382221993344686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 w="76200">
              <a:solidFill>
                <a:srgbClr val="0000FF"/>
              </a:solidFill>
            </a:ln>
          </c:spPr>
          <c:marker>
            <c:spPr>
              <a:solidFill>
                <a:srgbClr val="FF0000"/>
              </a:solidFill>
              <a:ln w="76200">
                <a:solidFill>
                  <a:srgbClr val="0000FF"/>
                </a:solidFill>
              </a:ln>
            </c:spPr>
          </c:marker>
          <c:dLbls>
            <c:dLbl>
              <c:idx val="0"/>
              <c:layout>
                <c:manualLayout>
                  <c:x val="-1.2094333899798918E-2"/>
                  <c:y val="-5.1444063726204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2503522355709601E-2"/>
                  <c:y val="-9.132318289380478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8 </a:t>
                    </a:r>
                    <a:r>
                      <a:rPr lang="en-US" dirty="0" smtClean="0"/>
                      <a:t>500</a:t>
                    </a:r>
                    <a:endParaRPr lang="en-US" dirty="0"/>
                  </a:p>
                </c:rich>
              </c:tx>
              <c:numFmt formatCode="#,##0" sourceLinked="0"/>
              <c:spPr/>
              <c:dLblPos val="r"/>
              <c:showVal val="1"/>
            </c:dLbl>
            <c:dLbl>
              <c:idx val="3"/>
              <c:layout>
                <c:manualLayout>
                  <c:x val="-0.11036079683566515"/>
                  <c:y val="-1.806178688598717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4424502549095137E-2"/>
                  <c:y val="7.3510509665609916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7.5589586873743269E-3"/>
                  <c:y val="7.6169117610116618E-2"/>
                </c:manualLayout>
              </c:layout>
              <c:dLblPos val="r"/>
              <c:showVal val="1"/>
            </c:dLbl>
            <c:numFmt formatCode="#,##0" sourceLinked="0"/>
            <c:dLblPos val="t"/>
            <c:showVal val="1"/>
          </c:dLbls>
          <c:cat>
            <c:strRef>
              <c:f>Лист1!$A$2:$A$8</c:f>
              <c:strCache>
                <c:ptCount val="7"/>
                <c:pt idx="0">
                  <c:v>Остаток на 01.01.2015г.</c:v>
                </c:pt>
                <c:pt idx="1">
                  <c:v>Привлечено в 2015 г.</c:v>
                </c:pt>
                <c:pt idx="2">
                  <c:v>Погашено в 2015 г.</c:v>
                </c:pt>
                <c:pt idx="3">
                  <c:v>Остаток на 01.01.2016г.</c:v>
                </c:pt>
                <c:pt idx="4">
                  <c:v>Привлечено в 2016г.</c:v>
                </c:pt>
                <c:pt idx="5">
                  <c:v>Погашено в 2016 г.</c:v>
                </c:pt>
                <c:pt idx="6">
                  <c:v>Остаток на 01.01.2017г.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25000</c:v>
                </c:pt>
                <c:pt idx="1">
                  <c:v>8500</c:v>
                </c:pt>
                <c:pt idx="2">
                  <c:v>0</c:v>
                </c:pt>
                <c:pt idx="3">
                  <c:v>33500</c:v>
                </c:pt>
                <c:pt idx="4">
                  <c:v>12000</c:v>
                </c:pt>
                <c:pt idx="5">
                  <c:v>25000</c:v>
                </c:pt>
                <c:pt idx="6">
                  <c:v>20500</c:v>
                </c:pt>
              </c:numCache>
            </c:numRef>
          </c:val>
        </c:ser>
        <c:dLbls/>
        <c:marker val="1"/>
        <c:axId val="85636992"/>
        <c:axId val="85638528"/>
      </c:lineChart>
      <c:catAx>
        <c:axId val="85636992"/>
        <c:scaling>
          <c:orientation val="minMax"/>
        </c:scaling>
        <c:axPos val="b"/>
        <c:numFmt formatCode="General" sourceLinked="1"/>
        <c:tickLblPos val="low"/>
        <c:crossAx val="85638528"/>
        <c:crossesAt val="0"/>
        <c:auto val="1"/>
        <c:lblAlgn val="ctr"/>
        <c:lblOffset val="100"/>
      </c:catAx>
      <c:valAx>
        <c:axId val="85638528"/>
        <c:scaling>
          <c:orientation val="minMax"/>
          <c:max val="35000"/>
          <c:min val="0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crossAx val="85636992"/>
        <c:crosses val="autoZero"/>
        <c:crossBetween val="midCat"/>
        <c:majorUnit val="10000"/>
      </c:valAx>
    </c:plotArea>
    <c:plotVisOnly val="1"/>
    <c:dispBlanksAs val="gap"/>
  </c:chart>
  <c:txPr>
    <a:bodyPr/>
    <a:lstStyle/>
    <a:p>
      <a:pPr>
        <a:defRPr sz="1800" baseline="0">
          <a:latin typeface="Times New Roman" panose="02020603050405020304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rotY val="140"/>
      <c:perspective val="0"/>
    </c:view3D>
    <c:plotArea>
      <c:layout>
        <c:manualLayout>
          <c:layoutTarget val="inner"/>
          <c:xMode val="edge"/>
          <c:yMode val="edge"/>
          <c:x val="4.4223670782509987E-2"/>
          <c:y val="0.2903754837920971"/>
          <c:w val="0.67448781129274094"/>
          <c:h val="0.65773780882218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10"/>
            <c:spPr>
              <a:solidFill>
                <a:srgbClr val="FF0000">
                  <a:alpha val="90000"/>
                </a:srgbClr>
              </a:solidFill>
              <a:ln w="19003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explosion val="10"/>
            <c:spPr>
              <a:solidFill>
                <a:schemeClr val="accent1">
                  <a:lumMod val="75000"/>
                  <a:alpha val="90000"/>
                </a:schemeClr>
              </a:solidFill>
              <a:ln w="19003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explosion val="10"/>
            <c:spPr>
              <a:solidFill>
                <a:srgbClr val="6EFE4C">
                  <a:alpha val="89804"/>
                </a:srgbClr>
              </a:solidFill>
              <a:ln w="19003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explosion val="10"/>
            <c:spPr>
              <a:solidFill>
                <a:srgbClr val="FE66F3">
                  <a:alpha val="90000"/>
                </a:srgbClr>
              </a:solidFill>
              <a:ln w="19003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explosion val="10"/>
            <c:spPr>
              <a:solidFill>
                <a:srgbClr val="FFCB25">
                  <a:alpha val="89804"/>
                </a:srgbClr>
              </a:solidFill>
              <a:ln w="19003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5"/>
            <c:explosion val="10"/>
            <c:spPr>
              <a:solidFill>
                <a:srgbClr val="FFFF00">
                  <a:alpha val="90000"/>
                </a:srgbClr>
              </a:solidFill>
              <a:ln w="19003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Pt>
            <c:idx val="6"/>
            <c:explosion val="10"/>
            <c:spPr>
              <a:solidFill>
                <a:srgbClr val="7030A0">
                  <a:alpha val="90000"/>
                </a:srgbClr>
              </a:solidFill>
              <a:ln w="19003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7.1906402324709406E-2"/>
                  <c:y val="-0.19242949056126099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094633582834737E-2"/>
                  <c:y val="-0.14474462655822509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20986452640244E-2"/>
                  <c:y val="-0.10742335094144258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771981676588565"/>
                      <c:h val="0.100285786650617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4.6351378967369274E-2"/>
                  <c:y val="-8.107422712561696E-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112113238842693"/>
                      <c:h val="5.3212941297950497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8.9165597056984541E-2"/>
                  <c:y val="-5.0671551548445916E-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6360918857449472E-2"/>
                  <c:y val="-1.2161134068842555E-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7032075024534089E-2"/>
                  <c:y val="8.1074227125617054E-3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6856088741929507E-3"/>
                  <c:y val="1.418798974698298E-2"/>
                </c:manualLayout>
              </c:layout>
              <c:dLblPos val="bestFit"/>
              <c:showVal val="1"/>
              <c:showCatName val="1"/>
              <c:separator> </c:separator>
            </c:dLbl>
            <c:spPr>
              <a:solidFill>
                <a:srgbClr val="FFFFFF"/>
              </a:solidFill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effectLst/>
            </c:spPr>
            <c:dLblPos val="outEnd"/>
            <c:showVal val="1"/>
            <c:showCatName val="1"/>
            <c:separator> 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 физических лиц</c:v>
                </c:pt>
                <c:pt idx="1">
                  <c:v>Доходы от использования имущества, находящегося в муниципальной собственности</c:v>
                </c:pt>
                <c:pt idx="2">
                  <c:v>Доходы от продажи материальных и нематериальных активов</c:v>
                </c:pt>
                <c:pt idx="3">
                  <c:v>Налоги на совокупный доход</c:v>
                </c:pt>
                <c:pt idx="4">
                  <c:v>Прочие доходы</c:v>
                </c:pt>
                <c:pt idx="5">
                  <c:v>гос пошлину</c:v>
                </c:pt>
                <c:pt idx="6">
                  <c:v>Акцизы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122</c:v>
                </c:pt>
                <c:pt idx="1">
                  <c:v>6</c:v>
                </c:pt>
                <c:pt idx="2">
                  <c:v>1.1000000000000001</c:v>
                </c:pt>
                <c:pt idx="3">
                  <c:v>9</c:v>
                </c:pt>
                <c:pt idx="4">
                  <c:v>2.2999999999999989</c:v>
                </c:pt>
                <c:pt idx="5" formatCode="General">
                  <c:v>1.8</c:v>
                </c:pt>
                <c:pt idx="6" formatCode="General">
                  <c:v>3.8</c:v>
                </c:pt>
              </c:numCache>
            </c:numRef>
          </c:val>
        </c:ser>
        <c:dLbls/>
      </c:pie3DChart>
      <c:spPr>
        <a:noFill/>
        <a:ln w="2537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lang="ru-RU" sz="2500" b="1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5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2015 год</a:t>
            </a:r>
            <a:endParaRPr lang="ru-RU" sz="2500" b="1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4541659375911354"/>
          <c:y val="1.7857142857142856E-2"/>
        </c:manualLayout>
      </c:layout>
    </c:title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1.6891891891891895E-3"/>
          <c:y val="0.18307874015748038"/>
          <c:w val="0.82545045045045051"/>
          <c:h val="0.367369553805774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2.8318751822688825E-3"/>
                  <c:y val="-5.070186539182602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Иные межбюджетные трансферты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19.7</c:v>
                </c:pt>
                <c:pt idx="1">
                  <c:v>39.300000000000011</c:v>
                </c:pt>
                <c:pt idx="2">
                  <c:v>10</c:v>
                </c:pt>
                <c:pt idx="3">
                  <c:v>197.6</c:v>
                </c:pt>
              </c:numCache>
            </c:numRef>
          </c:val>
        </c:ser>
        <c:dLbls/>
      </c:pie3DChart>
    </c:plotArea>
    <c:legend>
      <c:legendPos val="b"/>
      <c:layout>
        <c:manualLayout>
          <c:xMode val="edge"/>
          <c:yMode val="edge"/>
          <c:x val="0.36631146106736667"/>
          <c:y val="0.6584746437945258"/>
          <c:w val="0.62913983668708096"/>
          <c:h val="0.3197080052493439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 rtl="0">
              <a:defRPr lang="ru-RU" sz="2500" b="1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5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2016 год</a:t>
            </a:r>
            <a:endParaRPr lang="ru-RU" sz="2500" b="1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c:rich>
      </c:tx>
      <c:layout/>
    </c:title>
    <c:view3D>
      <c:rotX val="30"/>
      <c:rotY val="9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3.6348190851143609E-3"/>
                  <c:y val="-0.1018639030415316"/>
                </c:manualLayout>
              </c:layout>
              <c:showVal val="1"/>
            </c:dLbl>
            <c:dLbl>
              <c:idx val="1"/>
              <c:layout/>
              <c:showVal val="1"/>
            </c:dLbl>
            <c:dLbl>
              <c:idx val="2"/>
              <c:layout>
                <c:manualLayout>
                  <c:x val="2.014705193100862E-2"/>
                  <c:y val="0"/>
                </c:manualLayout>
              </c:layout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Иные межбюджетные трансферты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18.100000000000001</c:v>
                </c:pt>
                <c:pt idx="1">
                  <c:v>46.9</c:v>
                </c:pt>
                <c:pt idx="2">
                  <c:v>9.2000000000000011</c:v>
                </c:pt>
                <c:pt idx="3">
                  <c:v>196.6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226122776319631"/>
          <c:y val="0.13964383258198992"/>
          <c:w val="0.51152692718965675"/>
          <c:h val="0.76309506480756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explosion val="4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Pt>
            <c:idx val="1"/>
            <c:explosion val="2"/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  <a:effectLst/>
            </c:spPr>
          </c:dPt>
          <c:dPt>
            <c:idx val="2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</c:dPt>
          <c:dPt>
            <c:idx val="3"/>
            <c:spPr>
              <a:solidFill>
                <a:schemeClr val="tx1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4"/>
            <c:spPr>
              <a:solidFill>
                <a:srgbClr val="CCFF99"/>
              </a:solidFill>
              <a:ln w="19050">
                <a:solidFill>
                  <a:srgbClr val="CCFF99"/>
                </a:solidFill>
              </a:ln>
              <a:effectLst/>
            </c:spPr>
          </c:dPt>
          <c:dPt>
            <c:idx val="5"/>
            <c:spPr>
              <a:solidFill>
                <a:srgbClr val="AEE3F0"/>
              </a:solidFill>
              <a:ln w="19050">
                <a:solidFill>
                  <a:srgbClr val="AEE3F0"/>
                </a:solidFill>
              </a:ln>
              <a:effectLst/>
            </c:spPr>
          </c:dPt>
          <c:dPt>
            <c:idx val="6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</c:dPt>
          <c:dPt>
            <c:idx val="7"/>
            <c:spPr>
              <a:solidFill>
                <a:srgbClr val="FF99FF"/>
              </a:solidFill>
              <a:ln w="19050">
                <a:solidFill>
                  <a:srgbClr val="FF99FF"/>
                </a:solidFill>
              </a:ln>
              <a:effectLst/>
            </c:spPr>
          </c:dPt>
          <c:dPt>
            <c:idx val="8"/>
            <c:spPr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</c:dPt>
          <c:dPt>
            <c:idx val="9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7699115044247787E-2"/>
                  <c:y val="-0.24491789898213948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2529895934060873"/>
                  <c:y val="-0.1138212982523526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-7.857675423315448E-2"/>
                  <c:y val="-0.1942863108226667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Развитие</a:t>
                    </a:r>
                    <a:r>
                      <a:rPr lang="ru-RU" sz="1100" baseline="0" dirty="0" smtClean="0"/>
                      <a:t> фи</a:t>
                    </a:r>
                    <a:r>
                      <a:rPr lang="ru-RU" sz="1100" dirty="0" smtClean="0"/>
                      <a:t>зической культуры и спорта 6,3</a:t>
                    </a:r>
                    <a:endParaRPr lang="ru-RU" baseline="0" dirty="0"/>
                  </a:p>
                </c:rich>
              </c:tx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341951006124235"/>
                      <c:h val="0.147360124191793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34882005899705"/>
                  <c:y val="-0.18268961740489956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25385942907579034"/>
                  <c:y val="-3.9841939801588191E-2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196894138232723"/>
                      <c:h val="0.14468359900134434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17687965995401017"/>
                  <c:y val="4.1192207218860417E-2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481452318460192"/>
                      <c:h val="0.1692884578452083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22100341439620935"/>
                  <c:y val="0.12123953248374689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271719160104988"/>
                      <c:h val="0.13596952819921898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0.19842670661742506"/>
                  <c:y val="0.15539323133421823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5899693401156731"/>
                  <c:y val="0.1732867790137898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291163604549432"/>
                      <c:h val="0.17560063376224314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0.10198592432583097"/>
                  <c:y val="0.22003506512496351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6.7872389845074696E-2"/>
                  <c:y val="0.24689436736553216"/>
                </c:manualLayout>
              </c:layout>
              <c:dLblPos val="bestFit"/>
              <c:showVal val="1"/>
              <c:showCatName val="1"/>
            </c:dLbl>
            <c:dLbl>
              <c:idx val="11"/>
              <c:layout>
                <c:manualLayout>
                  <c:x val="2.9498525073746312E-3"/>
                  <c:y val="-6.6959766494949719E-3"/>
                </c:manualLayout>
              </c:layout>
              <c:dLblPos val="bestFit"/>
              <c:showVal val="1"/>
              <c:showCatName val="1"/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CatName val="1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Лист1!$A$2:$A$13</c:f>
              <c:strCache>
                <c:ptCount val="12"/>
                <c:pt idx="0">
                  <c:v>"Развитие образования"</c:v>
                </c:pt>
                <c:pt idx="1">
                  <c:v>"Развитие культуры"</c:v>
                </c:pt>
                <c:pt idx="2">
                  <c:v>"Развитие физической культуры и спорта"</c:v>
                </c:pt>
                <c:pt idx="3">
                  <c:v>"Молодешь Лихославльского района"</c:v>
                </c:pt>
                <c:pt idx="4">
                  <c:v>"Обеспечение  безопасности населения Лихославльского района "</c:v>
                </c:pt>
                <c:pt idx="5">
                  <c:v>"Социальная поддержка населения"</c:v>
                </c:pt>
                <c:pt idx="6">
                  <c:v>"Управление муниципальным имуществом"</c:v>
                </c:pt>
                <c:pt idx="7">
                  <c:v>"Муниципальное управление "</c:v>
                </c:pt>
                <c:pt idx="8">
                  <c:v>"Управление муниципальными финансами"</c:v>
                </c:pt>
                <c:pt idx="9">
                  <c:v>"Развитие городского поселения город Лихославль"</c:v>
                </c:pt>
                <c:pt idx="10">
                  <c:v>Расходы района, не включенные в муниципальные программы</c:v>
                </c:pt>
                <c:pt idx="11">
                  <c:v>Расходы поселений Лихославльского района (непрограммные)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275.2</c:v>
                </c:pt>
                <c:pt idx="1">
                  <c:v>40.800000000000011</c:v>
                </c:pt>
                <c:pt idx="2">
                  <c:v>6.3</c:v>
                </c:pt>
                <c:pt idx="3">
                  <c:v>0.1</c:v>
                </c:pt>
                <c:pt idx="4">
                  <c:v>4.9000000000000004</c:v>
                </c:pt>
                <c:pt idx="5">
                  <c:v>12.5</c:v>
                </c:pt>
                <c:pt idx="6">
                  <c:v>0.2</c:v>
                </c:pt>
                <c:pt idx="7">
                  <c:v>25</c:v>
                </c:pt>
                <c:pt idx="8">
                  <c:v>7.3</c:v>
                </c:pt>
                <c:pt idx="9">
                  <c:v>18.5</c:v>
                </c:pt>
                <c:pt idx="10">
                  <c:v>16.399999999999999</c:v>
                </c:pt>
                <c:pt idx="11">
                  <c:v>116.7</c:v>
                </c:pt>
              </c:numCache>
            </c:numRef>
          </c:val>
        </c:ser>
        <c:dLbls/>
        <c:firstSliceAng val="192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7633021975194286"/>
          <c:y val="0"/>
          <c:w val="0.50410182183109453"/>
          <c:h val="0.8594492563429572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Дорожное хозяйство</c:v>
                </c:pt>
                <c:pt idx="1">
                  <c:v>Трансорт</c:v>
                </c:pt>
                <c:pt idx="2">
                  <c:v>СМИ</c:v>
                </c:pt>
                <c:pt idx="3">
                  <c:v>ЖКХ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12.5</c:v>
                </c:pt>
                <c:pt idx="1">
                  <c:v>2.5</c:v>
                </c:pt>
                <c:pt idx="2">
                  <c:v>1.3</c:v>
                </c:pt>
                <c:pt idx="3">
                  <c:v>11.5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Дорожное хозяйство</c:v>
                </c:pt>
                <c:pt idx="1">
                  <c:v>Трансорт</c:v>
                </c:pt>
                <c:pt idx="2">
                  <c:v>СМИ</c:v>
                </c:pt>
                <c:pt idx="3">
                  <c:v>ЖКХ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15.7</c:v>
                </c:pt>
                <c:pt idx="1">
                  <c:v>5.2</c:v>
                </c:pt>
                <c:pt idx="2">
                  <c:v>1.3</c:v>
                </c:pt>
                <c:pt idx="3">
                  <c:v>11.2</c:v>
                </c:pt>
              </c:numCache>
            </c:numRef>
          </c:val>
        </c:ser>
        <c:dLbls/>
        <c:shape val="cylinder"/>
        <c:axId val="84759680"/>
        <c:axId val="84761216"/>
        <c:axId val="0"/>
      </c:bar3DChart>
      <c:catAx>
        <c:axId val="84759680"/>
        <c:scaling>
          <c:orientation val="minMax"/>
        </c:scaling>
        <c:axPos val="l"/>
        <c:numFmt formatCode="General" sourceLinked="1"/>
        <c:tickLblPos val="nextTo"/>
        <c:crossAx val="84761216"/>
        <c:crosses val="autoZero"/>
        <c:auto val="1"/>
        <c:lblAlgn val="ctr"/>
        <c:lblOffset val="100"/>
      </c:catAx>
      <c:valAx>
        <c:axId val="84761216"/>
        <c:scaling>
          <c:orientation val="minMax"/>
          <c:max val="20"/>
        </c:scaling>
        <c:axPos val="b"/>
        <c:majorGridlines/>
        <c:numFmt formatCode="General" sourceLinked="1"/>
        <c:tickLblPos val="nextTo"/>
        <c:crossAx val="8475968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4032669445731048"/>
          <c:y val="0.9516938979085432"/>
          <c:w val="0.2111121403942155"/>
          <c:h val="4.8306102091457068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7633021975194286"/>
          <c:y val="0"/>
          <c:w val="0.50410182183109453"/>
          <c:h val="0.8594492563429572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Социальная политика</c:v>
                </c:pt>
                <c:pt idx="1">
                  <c:v>Физкультура и спорт</c:v>
                </c:pt>
                <c:pt idx="2">
                  <c:v>Правоохранительная деятельность</c:v>
                </c:pt>
                <c:pt idx="3">
                  <c:v>Управление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0.5</c:v>
                </c:pt>
                <c:pt idx="2">
                  <c:v>2</c:v>
                </c:pt>
                <c:pt idx="3">
                  <c:v>36.6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Социальная политика</c:v>
                </c:pt>
                <c:pt idx="1">
                  <c:v>Физкультура и спорт</c:v>
                </c:pt>
                <c:pt idx="2">
                  <c:v>Правоохранительная деятельность</c:v>
                </c:pt>
                <c:pt idx="3">
                  <c:v>Управление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18.7</c:v>
                </c:pt>
                <c:pt idx="1">
                  <c:v>0.5</c:v>
                </c:pt>
                <c:pt idx="2">
                  <c:v>2</c:v>
                </c:pt>
                <c:pt idx="3">
                  <c:v>29.6</c:v>
                </c:pt>
              </c:numCache>
            </c:numRef>
          </c:val>
        </c:ser>
        <c:dLbls/>
        <c:shape val="cylinder"/>
        <c:axId val="84808448"/>
        <c:axId val="84809984"/>
        <c:axId val="0"/>
      </c:bar3DChart>
      <c:catAx>
        <c:axId val="84808448"/>
        <c:scaling>
          <c:orientation val="minMax"/>
        </c:scaling>
        <c:axPos val="l"/>
        <c:numFmt formatCode="General" sourceLinked="1"/>
        <c:tickLblPos val="nextTo"/>
        <c:crossAx val="84809984"/>
        <c:crosses val="autoZero"/>
        <c:auto val="1"/>
        <c:lblAlgn val="ctr"/>
        <c:lblOffset val="100"/>
      </c:catAx>
      <c:valAx>
        <c:axId val="84809984"/>
        <c:scaling>
          <c:orientation val="minMax"/>
          <c:max val="40"/>
        </c:scaling>
        <c:axPos val="b"/>
        <c:majorGridlines/>
        <c:numFmt formatCode="General" sourceLinked="1"/>
        <c:tickLblPos val="nextTo"/>
        <c:crossAx val="84808448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4032669445731048"/>
          <c:y val="0.9516938979085432"/>
          <c:w val="0.2111121403942155"/>
          <c:h val="4.8306102091457068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7633021975194286"/>
          <c:y val="0"/>
          <c:w val="0.50410182183109453"/>
          <c:h val="0.8594492563429572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ДШИ</c:v>
                </c:pt>
                <c:pt idx="1">
                  <c:v>ДЮСШ</c:v>
                </c:pt>
                <c:pt idx="2">
                  <c:v>САДЫ</c:v>
                </c:pt>
                <c:pt idx="3">
                  <c:v>ШКОЛЫ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7.6</c:v>
                </c:pt>
                <c:pt idx="1">
                  <c:v>7.8</c:v>
                </c:pt>
                <c:pt idx="2">
                  <c:v>205.5</c:v>
                </c:pt>
                <c:pt idx="3">
                  <c:v>178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ДШИ</c:v>
                </c:pt>
                <c:pt idx="1">
                  <c:v>ДЮСШ</c:v>
                </c:pt>
                <c:pt idx="2">
                  <c:v>САДЫ</c:v>
                </c:pt>
                <c:pt idx="3">
                  <c:v>ШКОЛЫ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6.8</c:v>
                </c:pt>
                <c:pt idx="1">
                  <c:v>5.8</c:v>
                </c:pt>
                <c:pt idx="2">
                  <c:v>92</c:v>
                </c:pt>
                <c:pt idx="3">
                  <c:v>183</c:v>
                </c:pt>
              </c:numCache>
            </c:numRef>
          </c:val>
        </c:ser>
        <c:dLbls/>
        <c:shape val="cylinder"/>
        <c:axId val="84898176"/>
        <c:axId val="84899712"/>
        <c:axId val="0"/>
      </c:bar3DChart>
      <c:catAx>
        <c:axId val="84898176"/>
        <c:scaling>
          <c:orientation val="minMax"/>
        </c:scaling>
        <c:axPos val="l"/>
        <c:numFmt formatCode="General" sourceLinked="1"/>
        <c:tickLblPos val="nextTo"/>
        <c:crossAx val="84899712"/>
        <c:crosses val="autoZero"/>
        <c:auto val="1"/>
        <c:lblAlgn val="ctr"/>
        <c:lblOffset val="100"/>
      </c:catAx>
      <c:valAx>
        <c:axId val="84899712"/>
        <c:scaling>
          <c:orientation val="minMax"/>
          <c:max val="300"/>
        </c:scaling>
        <c:axPos val="b"/>
        <c:majorGridlines/>
        <c:numFmt formatCode="General" sourceLinked="1"/>
        <c:tickLblPos val="nextTo"/>
        <c:crossAx val="84898176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4032669445731048"/>
          <c:y val="0.9516938979085432"/>
          <c:w val="0.2111121403942155"/>
          <c:h val="4.8306102091457068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7633021975194286"/>
          <c:y val="0"/>
          <c:w val="0.50410182183109453"/>
          <c:h val="0.8594492563429572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0"/>
              <c:layout>
                <c:manualLayout>
                  <c:x val="3.968253968253968E-2"/>
                  <c:y val="2.4043435697155583E-3"/>
                </c:manualLayout>
              </c:layout>
              <c:showVal val="1"/>
            </c:dLbl>
            <c:dLbl>
              <c:idx val="1"/>
              <c:layout>
                <c:manualLayout>
                  <c:x val="4.4973544973544971E-2"/>
                  <c:y val="-1.9234748557725164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ДК</c:v>
                </c:pt>
                <c:pt idx="1">
                  <c:v>Библиотеки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1.4550264550264546E-2"/>
                  <c:y val="9.617374278862582E-3"/>
                </c:manualLayout>
              </c:layout>
              <c:showVal val="1"/>
            </c:dLbl>
            <c:dLbl>
              <c:idx val="1"/>
              <c:layout>
                <c:manualLayout>
                  <c:x val="5.1587301587301577E-2"/>
                  <c:y val="-9.617374278862563E-3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ДК</c:v>
                </c:pt>
                <c:pt idx="1">
                  <c:v>Библиотеки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24.9</c:v>
                </c:pt>
                <c:pt idx="1">
                  <c:v>8.3000000000000007</c:v>
                </c:pt>
              </c:numCache>
            </c:numRef>
          </c:val>
        </c:ser>
        <c:dLbls/>
        <c:shape val="cylinder"/>
        <c:axId val="85590400"/>
        <c:axId val="85591936"/>
        <c:axId val="0"/>
      </c:bar3DChart>
      <c:catAx>
        <c:axId val="85590400"/>
        <c:scaling>
          <c:orientation val="minMax"/>
        </c:scaling>
        <c:axPos val="l"/>
        <c:numFmt formatCode="General" sourceLinked="1"/>
        <c:tickLblPos val="nextTo"/>
        <c:crossAx val="85591936"/>
        <c:crosses val="autoZero"/>
        <c:auto val="1"/>
        <c:lblAlgn val="ctr"/>
        <c:lblOffset val="100"/>
      </c:catAx>
      <c:valAx>
        <c:axId val="85591936"/>
        <c:scaling>
          <c:orientation val="minMax"/>
          <c:max val="50"/>
        </c:scaling>
        <c:axPos val="b"/>
        <c:majorGridlines/>
        <c:numFmt formatCode="General" sourceLinked="1"/>
        <c:tickLblPos val="nextTo"/>
        <c:crossAx val="8559040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4032669445731048"/>
          <c:y val="0.9516938979085432"/>
          <c:w val="0.2111121403942155"/>
          <c:h val="4.8306102091457068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22943-FAFC-4298-9048-D00230CE180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B88C3B-9D22-43E4-9507-949F1B7EFE2A}">
      <dgm:prSet phldrT="[Текст]" custT="1"/>
      <dgm:spPr>
        <a:xfrm>
          <a:off x="-84499" y="15769"/>
          <a:ext cx="7098091" cy="153850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ADD6FF">
                <a:lumMod val="50000"/>
                <a:shade val="30000"/>
                <a:satMod val="115000"/>
              </a:srgbClr>
            </a:gs>
            <a:gs pos="50000">
              <a:srgbClr val="ADD6FF">
                <a:lumMod val="50000"/>
                <a:shade val="67500"/>
                <a:satMod val="115000"/>
              </a:srgbClr>
            </a:gs>
            <a:gs pos="100000">
              <a:srgbClr val="ADD6FF">
                <a:lumMod val="50000"/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5875" cap="flat" cmpd="sng" algn="ctr">
          <a:noFill/>
          <a:prstDash val="solid"/>
        </a:ln>
        <a:effectLst/>
      </dgm:spPr>
      <dgm:t>
        <a:bodyPr/>
        <a:lstStyle/>
        <a:p>
          <a:r>
            <a:rPr lang="ru-RU" sz="3200" b="1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Calibri" pitchFamily="34" charset="0"/>
            </a:rPr>
            <a:t>Первоначальный бюджет </a:t>
          </a:r>
        </a:p>
        <a:p>
          <a:r>
            <a:rPr lang="ru-RU" sz="32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384 921  тыс. руб.</a:t>
          </a:r>
          <a:endParaRPr lang="ru-RU" sz="32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E6CCAC6-EA5C-4CB6-8D54-E7BE2A50FEF6}" type="parTrans" cxnId="{5308632F-BE49-410B-A646-BAA53DD6BB15}">
      <dgm:prSet/>
      <dgm:spPr/>
      <dgm:t>
        <a:bodyPr/>
        <a:lstStyle/>
        <a:p>
          <a:endParaRPr lang="ru-RU"/>
        </a:p>
      </dgm:t>
    </dgm:pt>
    <dgm:pt modelId="{4ABC9069-1F4E-498B-BB6D-539BE0E5F6A5}" type="sibTrans" cxnId="{5308632F-BE49-410B-A646-BAA53DD6BB15}">
      <dgm:prSet custT="1"/>
      <dgm:spPr>
        <a:xfrm>
          <a:off x="4316413" y="1087821"/>
          <a:ext cx="2810146" cy="1160201"/>
        </a:xfrm>
        <a:prstGeom prst="downArrow">
          <a:avLst>
            <a:gd name="adj1" fmla="val 55000"/>
            <a:gd name="adj2" fmla="val 45000"/>
          </a:avLst>
        </a:prstGeom>
        <a:solidFill>
          <a:sysClr val="window" lastClr="FFFFFF">
            <a:alpha val="90000"/>
          </a:sysClr>
        </a:solidFill>
        <a:ln w="15875" cap="flat" cmpd="sng" algn="ctr">
          <a:solidFill>
            <a:srgbClr val="9999FF">
              <a:alpha val="9000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</a:pPr>
          <a:r>
            <a:rPr lang="ru-RU" sz="2800" b="1" dirty="0" smtClean="0">
              <a:solidFill>
                <a:srgbClr val="151515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Times New Roman" pitchFamily="18" charset="0"/>
            </a:rPr>
            <a:t>Рост в </a:t>
          </a:r>
        </a:p>
        <a:p>
          <a:pPr>
            <a:lnSpc>
              <a:spcPct val="100000"/>
            </a:lnSpc>
          </a:pPr>
          <a:r>
            <a:rPr lang="ru-RU" sz="2800" b="1" dirty="0" smtClean="0">
              <a:solidFill>
                <a:srgbClr val="151515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Times New Roman" pitchFamily="18" charset="0"/>
            </a:rPr>
            <a:t>1,2 раза</a:t>
          </a:r>
          <a:r>
            <a:rPr lang="ru-RU" sz="2800" b="1" dirty="0" smtClean="0">
              <a:solidFill>
                <a:srgbClr val="151515">
                  <a:hueOff val="0"/>
                  <a:satOff val="0"/>
                  <a:lumOff val="0"/>
                  <a:alphaOff val="0"/>
                </a:srgbClr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endParaRPr lang="ru-RU" sz="2800" b="1" dirty="0">
            <a:solidFill>
              <a:srgbClr val="151515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2971720-23C7-47C1-96E7-1EB5F0453343}">
      <dgm:prSet phldrT="[Текст]" custT="1"/>
      <dgm:spPr>
        <a:xfrm>
          <a:off x="1168104" y="3589840"/>
          <a:ext cx="7098091" cy="1538503"/>
        </a:xfrm>
        <a:prstGeom prst="roundRect">
          <a:avLst>
            <a:gd name="adj" fmla="val 10000"/>
          </a:avLst>
        </a:prstGeom>
        <a:solidFill>
          <a:srgbClr val="758085">
            <a:lumMod val="75000"/>
          </a:srgbClr>
        </a:solidFill>
        <a:ln w="15875" cap="flat" cmpd="sng" algn="ctr">
          <a:noFill/>
          <a:prstDash val="solid"/>
        </a:ln>
        <a:effectLst/>
      </dgm:spPr>
      <dgm:t>
        <a:bodyPr/>
        <a:lstStyle/>
        <a:p>
          <a:r>
            <a:rPr lang="ru-RU" sz="3200" b="1" dirty="0" smtClean="0">
              <a:solidFill>
                <a:sysClr val="window" lastClr="FFFFFF"/>
              </a:solidFill>
              <a:latin typeface="Calibri"/>
              <a:ea typeface="+mn-ea"/>
              <a:cs typeface="Times New Roman" pitchFamily="18" charset="0"/>
            </a:rPr>
            <a:t>Исполнение бюджета </a:t>
          </a:r>
        </a:p>
        <a:p>
          <a:r>
            <a:rPr lang="ru-RU" sz="32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406 931  тыс. руб. </a:t>
          </a:r>
          <a:endParaRPr lang="ru-RU" sz="32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96D42A8-A824-4533-B6DF-4C72E0BA7ED1}" type="parTrans" cxnId="{96EB652B-F73A-4B63-A25E-377AC67EDEFE}">
      <dgm:prSet/>
      <dgm:spPr/>
      <dgm:t>
        <a:bodyPr/>
        <a:lstStyle/>
        <a:p>
          <a:endParaRPr lang="ru-RU"/>
        </a:p>
      </dgm:t>
    </dgm:pt>
    <dgm:pt modelId="{D63CA761-FB76-4E95-8C01-1443B3689334}" type="sibTrans" cxnId="{96EB652B-F73A-4B63-A25E-377AC67EDEFE}">
      <dgm:prSet/>
      <dgm:spPr/>
      <dgm:t>
        <a:bodyPr/>
        <a:lstStyle/>
        <a:p>
          <a:endParaRPr lang="ru-RU"/>
        </a:p>
      </dgm:t>
    </dgm:pt>
    <dgm:pt modelId="{DAB8925C-3FBF-4DB2-93A1-74891B353E0C}">
      <dgm:prSet phldrT="[Текст]" custT="1"/>
      <dgm:spPr>
        <a:xfrm>
          <a:off x="585100" y="1815982"/>
          <a:ext cx="7098091" cy="153850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E68422">
                <a:lumMod val="75000"/>
                <a:shade val="30000"/>
                <a:satMod val="115000"/>
              </a:srgbClr>
            </a:gs>
            <a:gs pos="50000">
              <a:srgbClr val="E68422">
                <a:lumMod val="75000"/>
                <a:shade val="67500"/>
                <a:satMod val="115000"/>
              </a:srgbClr>
            </a:gs>
            <a:gs pos="100000">
              <a:srgbClr val="E68422">
                <a:lumMod val="75000"/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5875" cap="flat" cmpd="sng" algn="ctr">
          <a:noFill/>
          <a:prstDash val="solid"/>
        </a:ln>
        <a:effectLst/>
      </dgm:spPr>
      <dgm:t>
        <a:bodyPr/>
        <a:lstStyle/>
        <a:p>
          <a:r>
            <a:rPr lang="ru-RU" sz="3200" b="1" dirty="0" smtClean="0">
              <a:solidFill>
                <a:sysClr val="window" lastClr="FFFFFF"/>
              </a:solidFill>
              <a:latin typeface="Calibri"/>
              <a:ea typeface="+mn-ea"/>
              <a:cs typeface="Times New Roman" pitchFamily="18" charset="0"/>
            </a:rPr>
            <a:t>Уточненный бюджет </a:t>
          </a:r>
        </a:p>
        <a:p>
          <a:r>
            <a:rPr lang="ru-RU" sz="32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455 013 тыс. руб.</a:t>
          </a:r>
          <a:endParaRPr lang="ru-RU" sz="32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1472094-CD9F-4B17-91C7-6B8A7016611A}" type="sibTrans" cxnId="{8FB8C742-1693-49DB-9FF3-F57C97470711}">
      <dgm:prSet custT="1"/>
      <dgm:spPr>
        <a:xfrm>
          <a:off x="5220818" y="2968102"/>
          <a:ext cx="2590630" cy="1000027"/>
        </a:xfrm>
        <a:prstGeom prst="downArrow">
          <a:avLst>
            <a:gd name="adj1" fmla="val 55000"/>
            <a:gd name="adj2" fmla="val 45000"/>
          </a:avLst>
        </a:prstGeom>
        <a:solidFill>
          <a:sysClr val="window" lastClr="FFFFFF">
            <a:alpha val="90000"/>
          </a:sysClr>
        </a:solidFill>
        <a:ln w="15875" cap="flat" cmpd="sng" algn="ctr">
          <a:solidFill>
            <a:srgbClr val="9999FF">
              <a:alpha val="90000"/>
            </a:srgbClr>
          </a:solidFill>
          <a:prstDash val="solid"/>
        </a:ln>
        <a:effectLst/>
      </dgm:spPr>
      <dgm:t>
        <a:bodyPr/>
        <a:lstStyle/>
        <a:p>
          <a:r>
            <a:rPr lang="ru-RU" sz="3200" b="1" dirty="0" smtClean="0">
              <a:solidFill>
                <a:srgbClr val="151515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Times New Roman" pitchFamily="18" charset="0"/>
            </a:rPr>
            <a:t>89,4 %</a:t>
          </a:r>
          <a:endParaRPr lang="ru-RU" sz="3200" b="1" dirty="0">
            <a:solidFill>
              <a:srgbClr val="151515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Times New Roman" pitchFamily="18" charset="0"/>
          </a:endParaRPr>
        </a:p>
      </dgm:t>
    </dgm:pt>
    <dgm:pt modelId="{C77545E9-47D0-4E72-8B97-5218A58EACAA}" type="parTrans" cxnId="{8FB8C742-1693-49DB-9FF3-F57C97470711}">
      <dgm:prSet/>
      <dgm:spPr/>
      <dgm:t>
        <a:bodyPr/>
        <a:lstStyle/>
        <a:p>
          <a:endParaRPr lang="ru-RU"/>
        </a:p>
      </dgm:t>
    </dgm:pt>
    <dgm:pt modelId="{CF938AB9-3E11-489E-B802-1D57093C1BF1}" type="pres">
      <dgm:prSet presAssocID="{7E322943-FAFC-4298-9048-D00230CE180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29B888-61CC-433E-8993-ABBC893FFCC0}" type="pres">
      <dgm:prSet presAssocID="{7E322943-FAFC-4298-9048-D00230CE1805}" presName="dummyMaxCanvas" presStyleCnt="0">
        <dgm:presLayoutVars/>
      </dgm:prSet>
      <dgm:spPr/>
    </dgm:pt>
    <dgm:pt modelId="{5DF3F016-DFE1-4E00-85E3-CAB879136B25}" type="pres">
      <dgm:prSet presAssocID="{7E322943-FAFC-4298-9048-D00230CE1805}" presName="ThreeNodes_1" presStyleLbl="node1" presStyleIdx="0" presStyleCnt="3" custLinFactNeighborY="1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BEBF4-0BFF-4D4F-AD49-3323491FCE36}" type="pres">
      <dgm:prSet presAssocID="{7E322943-FAFC-4298-9048-D00230CE1805}" presName="ThreeNodes_2" presStyleLbl="node1" presStyleIdx="1" presStyleCnt="3" custLinFactNeighborX="610" custLinFactNeighborY="1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0779C-379F-4E14-A5DB-9A38C8615DDA}" type="pres">
      <dgm:prSet presAssocID="{7E322943-FAFC-4298-9048-D00230CE180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1F9FC-EC41-4397-87D0-57E7282EC31D}" type="pres">
      <dgm:prSet presAssocID="{7E322943-FAFC-4298-9048-D00230CE1805}" presName="ThreeConn_1-2" presStyleLbl="fgAccFollowNode1" presStyleIdx="0" presStyleCnt="2" custScaleX="281007" custScaleY="116017" custLinFactNeighborX="-79207" custLinFactNeighborY="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BCD2E-7AA4-4D7F-A25E-C8E1C69916B4}" type="pres">
      <dgm:prSet presAssocID="{7E322943-FAFC-4298-9048-D00230CE1805}" presName="ThreeConn_2-3" presStyleLbl="fgAccFollowNode1" presStyleIdx="1" presStyleCnt="2" custScaleX="259056" custScaleY="100000" custLinFactNeighborX="-62373" custLinFactNeighborY="1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6FC99-A952-4C49-B8B6-1332E51C9181}" type="pres">
      <dgm:prSet presAssocID="{7E322943-FAFC-4298-9048-D00230CE180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FAEDF-C359-4D06-A7E8-D5144B9C0D66}" type="pres">
      <dgm:prSet presAssocID="{7E322943-FAFC-4298-9048-D00230CE180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56E4F-A740-4F64-8AC5-24D09216DA89}" type="pres">
      <dgm:prSet presAssocID="{7E322943-FAFC-4298-9048-D00230CE180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33BDC5-7782-40E2-A743-9CAED63C6CE4}" type="presOf" srcId="{7E322943-FAFC-4298-9048-D00230CE1805}" destId="{CF938AB9-3E11-489E-B802-1D57093C1BF1}" srcOrd="0" destOrd="0" presId="urn:microsoft.com/office/officeart/2005/8/layout/vProcess5"/>
    <dgm:cxn modelId="{96EB652B-F73A-4B63-A25E-377AC67EDEFE}" srcId="{7E322943-FAFC-4298-9048-D00230CE1805}" destId="{32971720-23C7-47C1-96E7-1EB5F0453343}" srcOrd="2" destOrd="0" parTransId="{B96D42A8-A824-4533-B6DF-4C72E0BA7ED1}" sibTransId="{D63CA761-FB76-4E95-8C01-1443B3689334}"/>
    <dgm:cxn modelId="{A8273C88-2D5C-4198-B3CE-73992D1E0DCB}" type="presOf" srcId="{32971720-23C7-47C1-96E7-1EB5F0453343}" destId="{FC70779C-379F-4E14-A5DB-9A38C8615DDA}" srcOrd="0" destOrd="0" presId="urn:microsoft.com/office/officeart/2005/8/layout/vProcess5"/>
    <dgm:cxn modelId="{F9AC8A84-C1B2-43C9-9646-4366C11CA38C}" type="presOf" srcId="{DAB8925C-3FBF-4DB2-93A1-74891B353E0C}" destId="{CB1BEBF4-0BFF-4D4F-AD49-3323491FCE36}" srcOrd="0" destOrd="0" presId="urn:microsoft.com/office/officeart/2005/8/layout/vProcess5"/>
    <dgm:cxn modelId="{9CCDFE9F-2570-49B3-A8AB-9CDCEA2BA585}" type="presOf" srcId="{61472094-CD9F-4B17-91C7-6B8A7016611A}" destId="{61ABCD2E-7AA4-4D7F-A25E-C8E1C69916B4}" srcOrd="0" destOrd="0" presId="urn:microsoft.com/office/officeart/2005/8/layout/vProcess5"/>
    <dgm:cxn modelId="{C2764AE3-608F-464F-BEC6-DDE58CB057DB}" type="presOf" srcId="{DAB8925C-3FBF-4DB2-93A1-74891B353E0C}" destId="{DB9FAEDF-C359-4D06-A7E8-D5144B9C0D66}" srcOrd="1" destOrd="0" presId="urn:microsoft.com/office/officeart/2005/8/layout/vProcess5"/>
    <dgm:cxn modelId="{6AC529DD-A4CB-4853-A702-7883B8D798CC}" type="presOf" srcId="{4ABC9069-1F4E-498B-BB6D-539BE0E5F6A5}" destId="{D8C1F9FC-EC41-4397-87D0-57E7282EC31D}" srcOrd="0" destOrd="0" presId="urn:microsoft.com/office/officeart/2005/8/layout/vProcess5"/>
    <dgm:cxn modelId="{5308632F-BE49-410B-A646-BAA53DD6BB15}" srcId="{7E322943-FAFC-4298-9048-D00230CE1805}" destId="{0FB88C3B-9D22-43E4-9507-949F1B7EFE2A}" srcOrd="0" destOrd="0" parTransId="{0E6CCAC6-EA5C-4CB6-8D54-E7BE2A50FEF6}" sibTransId="{4ABC9069-1F4E-498B-BB6D-539BE0E5F6A5}"/>
    <dgm:cxn modelId="{CED234B4-ACFA-480B-80D9-74FB0AE03DE0}" type="presOf" srcId="{0FB88C3B-9D22-43E4-9507-949F1B7EFE2A}" destId="{42B6FC99-A952-4C49-B8B6-1332E51C9181}" srcOrd="1" destOrd="0" presId="urn:microsoft.com/office/officeart/2005/8/layout/vProcess5"/>
    <dgm:cxn modelId="{CB219E40-C8FD-4D15-9486-ADB012E14C2F}" type="presOf" srcId="{32971720-23C7-47C1-96E7-1EB5F0453343}" destId="{F6056E4F-A740-4F64-8AC5-24D09216DA89}" srcOrd="1" destOrd="0" presId="urn:microsoft.com/office/officeart/2005/8/layout/vProcess5"/>
    <dgm:cxn modelId="{BB2D51B7-40C2-4649-973D-64F0664AF24D}" type="presOf" srcId="{0FB88C3B-9D22-43E4-9507-949F1B7EFE2A}" destId="{5DF3F016-DFE1-4E00-85E3-CAB879136B25}" srcOrd="0" destOrd="0" presId="urn:microsoft.com/office/officeart/2005/8/layout/vProcess5"/>
    <dgm:cxn modelId="{8FB8C742-1693-49DB-9FF3-F57C97470711}" srcId="{7E322943-FAFC-4298-9048-D00230CE1805}" destId="{DAB8925C-3FBF-4DB2-93A1-74891B353E0C}" srcOrd="1" destOrd="0" parTransId="{C77545E9-47D0-4E72-8B97-5218A58EACAA}" sibTransId="{61472094-CD9F-4B17-91C7-6B8A7016611A}"/>
    <dgm:cxn modelId="{FFD250D7-628F-4C24-A0D2-B05F541659D3}" type="presParOf" srcId="{CF938AB9-3E11-489E-B802-1D57093C1BF1}" destId="{8029B888-61CC-433E-8993-ABBC893FFCC0}" srcOrd="0" destOrd="0" presId="urn:microsoft.com/office/officeart/2005/8/layout/vProcess5"/>
    <dgm:cxn modelId="{75E23817-6438-4DFF-B476-20D72373FC85}" type="presParOf" srcId="{CF938AB9-3E11-489E-B802-1D57093C1BF1}" destId="{5DF3F016-DFE1-4E00-85E3-CAB879136B25}" srcOrd="1" destOrd="0" presId="urn:microsoft.com/office/officeart/2005/8/layout/vProcess5"/>
    <dgm:cxn modelId="{E0AA9D66-9CDD-4F74-B613-FA23DDA571A3}" type="presParOf" srcId="{CF938AB9-3E11-489E-B802-1D57093C1BF1}" destId="{CB1BEBF4-0BFF-4D4F-AD49-3323491FCE36}" srcOrd="2" destOrd="0" presId="urn:microsoft.com/office/officeart/2005/8/layout/vProcess5"/>
    <dgm:cxn modelId="{55CCAD17-822E-4645-BC7D-58EBCB3F8CD1}" type="presParOf" srcId="{CF938AB9-3E11-489E-B802-1D57093C1BF1}" destId="{FC70779C-379F-4E14-A5DB-9A38C8615DDA}" srcOrd="3" destOrd="0" presId="urn:microsoft.com/office/officeart/2005/8/layout/vProcess5"/>
    <dgm:cxn modelId="{4362DA24-6253-452B-941A-C6B2D97CF39F}" type="presParOf" srcId="{CF938AB9-3E11-489E-B802-1D57093C1BF1}" destId="{D8C1F9FC-EC41-4397-87D0-57E7282EC31D}" srcOrd="4" destOrd="0" presId="urn:microsoft.com/office/officeart/2005/8/layout/vProcess5"/>
    <dgm:cxn modelId="{B7EA0E67-C868-4D36-A6AC-602A92161A19}" type="presParOf" srcId="{CF938AB9-3E11-489E-B802-1D57093C1BF1}" destId="{61ABCD2E-7AA4-4D7F-A25E-C8E1C69916B4}" srcOrd="5" destOrd="0" presId="urn:microsoft.com/office/officeart/2005/8/layout/vProcess5"/>
    <dgm:cxn modelId="{718784B1-D518-4FF8-B562-43D7FF8DA3B1}" type="presParOf" srcId="{CF938AB9-3E11-489E-B802-1D57093C1BF1}" destId="{42B6FC99-A952-4C49-B8B6-1332E51C9181}" srcOrd="6" destOrd="0" presId="urn:microsoft.com/office/officeart/2005/8/layout/vProcess5"/>
    <dgm:cxn modelId="{6A435692-FB4B-43AA-AD56-264EBB500CFB}" type="presParOf" srcId="{CF938AB9-3E11-489E-B802-1D57093C1BF1}" destId="{DB9FAEDF-C359-4D06-A7E8-D5144B9C0D66}" srcOrd="7" destOrd="0" presId="urn:microsoft.com/office/officeart/2005/8/layout/vProcess5"/>
    <dgm:cxn modelId="{08F5592F-8C31-4C9A-BF96-348F063476EF}" type="presParOf" srcId="{CF938AB9-3E11-489E-B802-1D57093C1BF1}" destId="{F6056E4F-A740-4F64-8AC5-24D09216DA8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3F016-DFE1-4E00-85E3-CAB879136B25}">
      <dsp:nvSpPr>
        <dsp:cNvPr id="0" name=""/>
        <dsp:cNvSpPr/>
      </dsp:nvSpPr>
      <dsp:spPr>
        <a:xfrm>
          <a:off x="-84499" y="15769"/>
          <a:ext cx="7098091" cy="153850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ADD6FF">
                <a:lumMod val="50000"/>
                <a:shade val="30000"/>
                <a:satMod val="115000"/>
              </a:srgbClr>
            </a:gs>
            <a:gs pos="50000">
              <a:srgbClr val="ADD6FF">
                <a:lumMod val="50000"/>
                <a:shade val="67500"/>
                <a:satMod val="115000"/>
              </a:srgbClr>
            </a:gs>
            <a:gs pos="100000">
              <a:srgbClr val="ADD6FF">
                <a:lumMod val="50000"/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Calibri" pitchFamily="34" charset="0"/>
            </a:rPr>
            <a:t>Первоначальный бюджет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384 921  </a:t>
          </a: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тыс</a:t>
          </a: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 руб</a:t>
          </a: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</a:t>
          </a:r>
          <a:endParaRPr lang="ru-RU" sz="32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-39438" y="60830"/>
        <a:ext cx="5437927" cy="1448381"/>
      </dsp:txXfrm>
    </dsp:sp>
    <dsp:sp modelId="{CB1BEBF4-0BFF-4D4F-AD49-3323491FCE36}">
      <dsp:nvSpPr>
        <dsp:cNvPr id="0" name=""/>
        <dsp:cNvSpPr/>
      </dsp:nvSpPr>
      <dsp:spPr>
        <a:xfrm>
          <a:off x="585100" y="1815982"/>
          <a:ext cx="7098091" cy="153850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E68422">
                <a:lumMod val="75000"/>
                <a:shade val="30000"/>
                <a:satMod val="115000"/>
              </a:srgbClr>
            </a:gs>
            <a:gs pos="50000">
              <a:srgbClr val="E68422">
                <a:lumMod val="75000"/>
                <a:shade val="67500"/>
                <a:satMod val="115000"/>
              </a:srgbClr>
            </a:gs>
            <a:gs pos="100000">
              <a:srgbClr val="E68422">
                <a:lumMod val="75000"/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Times New Roman" pitchFamily="18" charset="0"/>
            </a:rPr>
            <a:t>Уточненный бюджет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455 013 тыс. руб</a:t>
          </a: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</a:t>
          </a:r>
          <a:endParaRPr lang="ru-RU" sz="32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30161" y="1861043"/>
        <a:ext cx="5381640" cy="1448381"/>
      </dsp:txXfrm>
    </dsp:sp>
    <dsp:sp modelId="{FC70779C-379F-4E14-A5DB-9A38C8615DDA}">
      <dsp:nvSpPr>
        <dsp:cNvPr id="0" name=""/>
        <dsp:cNvSpPr/>
      </dsp:nvSpPr>
      <dsp:spPr>
        <a:xfrm>
          <a:off x="1168104" y="3589840"/>
          <a:ext cx="7098091" cy="1538503"/>
        </a:xfrm>
        <a:prstGeom prst="roundRect">
          <a:avLst>
            <a:gd name="adj" fmla="val 10000"/>
          </a:avLst>
        </a:prstGeom>
        <a:solidFill>
          <a:srgbClr val="758085">
            <a:lumMod val="75000"/>
          </a:srgb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Times New Roman" pitchFamily="18" charset="0"/>
            </a:rPr>
            <a:t>Исполнение бюджета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406 931  </a:t>
          </a: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тыс</a:t>
          </a: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 руб</a:t>
          </a:r>
          <a:r>
            <a:rPr lang="ru-RU" sz="3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 </a:t>
          </a:r>
          <a:endParaRPr lang="ru-RU" sz="32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13165" y="3634901"/>
        <a:ext cx="5381640" cy="1448381"/>
      </dsp:txXfrm>
    </dsp:sp>
    <dsp:sp modelId="{D8C1F9FC-EC41-4397-87D0-57E7282EC31D}">
      <dsp:nvSpPr>
        <dsp:cNvPr id="0" name=""/>
        <dsp:cNvSpPr/>
      </dsp:nvSpPr>
      <dsp:spPr>
        <a:xfrm>
          <a:off x="4316413" y="1087821"/>
          <a:ext cx="2810146" cy="1160201"/>
        </a:xfrm>
        <a:prstGeom prst="downArrow">
          <a:avLst>
            <a:gd name="adj1" fmla="val 55000"/>
            <a:gd name="adj2" fmla="val 45000"/>
          </a:avLst>
        </a:prstGeom>
        <a:solidFill>
          <a:sysClr val="window" lastClr="FFFFFF">
            <a:alpha val="90000"/>
          </a:sysClr>
        </a:solidFill>
        <a:ln w="15875" cap="flat" cmpd="sng" algn="ctr">
          <a:solidFill>
            <a:srgbClr val="9999F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151515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Times New Roman" pitchFamily="18" charset="0"/>
            </a:rPr>
            <a:t>Рост в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151515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Times New Roman" pitchFamily="18" charset="0"/>
            </a:rPr>
            <a:t>1,2 </a:t>
          </a:r>
          <a:r>
            <a:rPr lang="ru-RU" sz="2800" b="1" kern="1200" dirty="0" smtClean="0">
              <a:solidFill>
                <a:srgbClr val="151515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Times New Roman" pitchFamily="18" charset="0"/>
            </a:rPr>
            <a:t>раза</a:t>
          </a:r>
          <a:r>
            <a:rPr lang="ru-RU" sz="2800" b="1" kern="1200" dirty="0" smtClean="0">
              <a:solidFill>
                <a:srgbClr val="151515">
                  <a:hueOff val="0"/>
                  <a:satOff val="0"/>
                  <a:lumOff val="0"/>
                  <a:alphaOff val="0"/>
                </a:srgbClr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endParaRPr lang="ru-RU" sz="2800" b="1" kern="1200" dirty="0">
            <a:solidFill>
              <a:srgbClr val="151515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948696" y="1087821"/>
        <a:ext cx="1545580" cy="873051"/>
      </dsp:txXfrm>
    </dsp:sp>
    <dsp:sp modelId="{61ABCD2E-7AA4-4D7F-A25E-C8E1C69916B4}">
      <dsp:nvSpPr>
        <dsp:cNvPr id="0" name=""/>
        <dsp:cNvSpPr/>
      </dsp:nvSpPr>
      <dsp:spPr>
        <a:xfrm>
          <a:off x="5220818" y="2968102"/>
          <a:ext cx="2590630" cy="1000027"/>
        </a:xfrm>
        <a:prstGeom prst="downArrow">
          <a:avLst>
            <a:gd name="adj1" fmla="val 55000"/>
            <a:gd name="adj2" fmla="val 45000"/>
          </a:avLst>
        </a:prstGeom>
        <a:solidFill>
          <a:sysClr val="window" lastClr="FFFFFF">
            <a:alpha val="90000"/>
          </a:sysClr>
        </a:solidFill>
        <a:ln w="15875" cap="flat" cmpd="sng" algn="ctr">
          <a:solidFill>
            <a:srgbClr val="9999F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151515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Times New Roman" pitchFamily="18" charset="0"/>
            </a:rPr>
            <a:t>89,4 </a:t>
          </a:r>
          <a:r>
            <a:rPr lang="ru-RU" sz="3200" b="1" kern="1200" dirty="0" smtClean="0">
              <a:solidFill>
                <a:srgbClr val="151515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Times New Roman" pitchFamily="18" charset="0"/>
            </a:rPr>
            <a:t>%</a:t>
          </a:r>
          <a:endParaRPr lang="ru-RU" sz="3200" b="1" kern="1200" dirty="0">
            <a:solidFill>
              <a:srgbClr val="151515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Times New Roman" pitchFamily="18" charset="0"/>
          </a:endParaRPr>
        </a:p>
      </dsp:txBody>
      <dsp:txXfrm>
        <a:off x="5803710" y="2968102"/>
        <a:ext cx="1424846" cy="752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</cdr:x>
      <cdr:y>0</cdr:y>
    </cdr:from>
    <cdr:to>
      <cdr:x>0.10567</cdr:x>
      <cdr:y>0.12979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28600" y="-228600"/>
          <a:ext cx="737680" cy="89009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0.3895</cdr:y>
    </cdr:from>
    <cdr:to>
      <cdr:x>0.24603</cdr:x>
      <cdr:y>0.51069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057400"/>
          <a:ext cx="2362200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0.02381</cdr:x>
      <cdr:y>0.41836</cdr:y>
    </cdr:from>
    <cdr:to>
      <cdr:x>0.20286</cdr:x>
      <cdr:y>0.51069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28600" y="2209800"/>
          <a:ext cx="1719070" cy="487722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9712B-60D7-4447-BD39-7C70FAF438B6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BAB36-A7E4-43AE-862F-4BC59B3D5C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261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EA81A3C-4D09-433C-91BF-403B93C3D561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831C26-68FA-4E6B-A7D1-1C6E3CBB13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21342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89E8B7-A125-4DC2-8C93-099D14B2ADBC}" type="slidenum">
              <a:rPr lang="ru-RU" altLang="ru-RU" smtClean="0"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708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E3437C-5915-4607-8C21-4DD547657E06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179749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7EF998-CEBD-485A-A307-6A25467737A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AC10B-DE83-459A-9816-1A9D1A8068D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FBF66-07E9-46A6-8C54-A74C50303C5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C961-F1B9-4383-9756-DE5F8E1B80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92273195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50247-F58F-4025-BDF9-469781C47B1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86FA508F-281C-42A7-A22E-E4CF6F382E5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FC687-ABF8-46FF-B43B-AEA73414A2E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7F4A-9B8A-4F25-81F5-CDBAC8B1B9C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51531-271D-4E42-B14A-7C60CF6285A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B3980-92D5-4F8D-AA4F-9F265149CC4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3954D-E5CC-4433-B03D-8F4FAA3B732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0ED19C94-57E7-4EE0-8D97-9BFCF4EFF7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516DB26-35D9-4E43-9009-ACE081966C8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915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ОТЧЕТ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ОБ ИСПОЛНЕНИИ БЮДЖЕТА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МО «ЛИХОСЛАВЛЬСКИЙ РАЙОН» ТВЕРСКОЙ ОБЛАСТИ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ЗА  2016 ГОД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8" descr="G:\гер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706" y="228600"/>
            <a:ext cx="738352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9075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Динамика исполнения расходов                          МО </a:t>
            </a:r>
            <a:r>
              <a:rPr lang="ru-RU" sz="2500" b="1" dirty="0"/>
              <a:t>«Лихославльский район» </a:t>
            </a:r>
            <a:r>
              <a:rPr lang="ru-RU" sz="2500" b="1" dirty="0" smtClean="0"/>
              <a:t>за 2015-2016 года</a:t>
            </a:r>
            <a:endParaRPr lang="ru-RU" sz="25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47257497"/>
              </p:ext>
            </p:extLst>
          </p:nvPr>
        </p:nvGraphicFramePr>
        <p:xfrm>
          <a:off x="228600" y="1371600"/>
          <a:ext cx="9601200" cy="5282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73768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3917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Динамика исполнения расходов                        МО </a:t>
            </a:r>
            <a:r>
              <a:rPr lang="ru-RU" sz="2500" b="1" dirty="0"/>
              <a:t>«Лихославльский район» </a:t>
            </a:r>
            <a:r>
              <a:rPr lang="ru-RU" sz="2500" b="1" dirty="0" smtClean="0"/>
              <a:t>за 2015-2016 года</a:t>
            </a:r>
            <a:endParaRPr lang="ru-RU" sz="25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50161694"/>
              </p:ext>
            </p:extLst>
          </p:nvPr>
        </p:nvGraphicFramePr>
        <p:xfrm>
          <a:off x="0" y="1600200"/>
          <a:ext cx="9601200" cy="4748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73768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7354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900164555"/>
              </p:ext>
            </p:extLst>
          </p:nvPr>
        </p:nvGraphicFramePr>
        <p:xfrm>
          <a:off x="228600" y="1676400"/>
          <a:ext cx="8400628" cy="4776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4718" y="228600"/>
            <a:ext cx="792928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Aft>
                <a:spcPts val="0"/>
              </a:spcAft>
              <a:defRPr sz="2200" b="1" i="0" u="none" strike="noStrike" kern="1200" baseline="0">
                <a:solidFill>
                  <a:srgbClr val="502308"/>
                </a:solidFill>
                <a:latin typeface="+mn-lt"/>
                <a:ea typeface="+mn-ea"/>
                <a:cs typeface="+mn-cs"/>
              </a:defRPr>
            </a:pPr>
            <a:r>
              <a:rPr lang="ru-RU" sz="2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Динамика муниципального долга </a:t>
            </a: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МО</a:t>
            </a:r>
            <a:r>
              <a:rPr lang="ru-RU" sz="2500" b="1" dirty="0" smtClean="0">
                <a:solidFill>
                  <a:srgbClr val="502308"/>
                </a:solidFill>
              </a:rPr>
              <a:t> </a:t>
            </a:r>
            <a:r>
              <a:rPr lang="ru-RU" sz="2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«Лихославльский район» </a:t>
            </a: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 </a:t>
            </a:r>
            <a:r>
              <a:rPr lang="ru-RU" sz="2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2015-2016 года, </a:t>
            </a: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	    													</a:t>
            </a:r>
            <a:r>
              <a:rPr lang="ru-RU" sz="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млн</a:t>
            </a:r>
            <a:r>
              <a:rPr lang="ru-RU" sz="1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рублей  </a:t>
            </a:r>
          </a:p>
        </p:txBody>
      </p:sp>
      <p:pic>
        <p:nvPicPr>
          <p:cNvPr id="8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73768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18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3447" y="0"/>
            <a:ext cx="9201150" cy="68580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48" name="Line 49"/>
          <p:cNvSpPr>
            <a:spLocks noChangeShapeType="1"/>
          </p:cNvSpPr>
          <p:nvPr/>
        </p:nvSpPr>
        <p:spPr bwMode="auto">
          <a:xfrm>
            <a:off x="3048000" y="3276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149" name="Прямая со стрелкой 56"/>
          <p:cNvCxnSpPr>
            <a:cxnSpLocks noChangeShapeType="1"/>
          </p:cNvCxnSpPr>
          <p:nvPr/>
        </p:nvCxnSpPr>
        <p:spPr bwMode="auto">
          <a:xfrm>
            <a:off x="4514850" y="3657600"/>
            <a:ext cx="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" y="0"/>
            <a:ext cx="9214597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just">
              <a:buFontTx/>
              <a:buAutoNum type="arabicPeriod"/>
              <a:defRPr/>
            </a:pPr>
            <a:endParaRPr lang="ru-RU" altLang="ru-RU" dirty="0">
              <a:latin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endParaRPr lang="ru-RU" altLang="ru-RU" dirty="0">
              <a:latin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endParaRPr lang="ru-RU" altLang="ru-RU" dirty="0">
              <a:latin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endParaRPr lang="ru-RU" altLang="ru-RU" dirty="0">
              <a:latin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endParaRPr lang="ru-RU" altLang="ru-RU" dirty="0">
              <a:latin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endParaRPr lang="ru-RU" altLang="ru-RU" dirty="0">
              <a:latin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endParaRPr lang="ru-RU" altLang="ru-RU" dirty="0">
              <a:latin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endParaRPr lang="ru-RU" altLang="ru-RU" dirty="0">
              <a:latin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endParaRPr lang="ru-RU" altLang="ru-RU" dirty="0">
              <a:latin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sz="2800" dirty="0">
              <a:latin typeface="Arial" charset="0"/>
            </a:endParaRPr>
          </a:p>
          <a:p>
            <a:pPr algn="just">
              <a:defRPr/>
            </a:pPr>
            <a:endParaRPr lang="ru-RU" altLang="ru-RU" sz="2800" dirty="0">
              <a:latin typeface="Arial" charset="0"/>
            </a:endParaRPr>
          </a:p>
          <a:p>
            <a:pPr marL="538163" algn="just">
              <a:defRPr/>
            </a:pPr>
            <a:endParaRPr lang="ru-RU" altLang="ru-RU" sz="2800" b="1" dirty="0" smtClean="0">
              <a:solidFill>
                <a:srgbClr val="FF0000"/>
              </a:solidFill>
            </a:endParaRPr>
          </a:p>
          <a:p>
            <a:pPr marL="538163" algn="just">
              <a:defRPr/>
            </a:pPr>
            <a:endParaRPr lang="ru-RU" altLang="ru-RU" sz="2800" b="1" dirty="0">
              <a:solidFill>
                <a:srgbClr val="FF0000"/>
              </a:solidFill>
            </a:endParaRPr>
          </a:p>
          <a:p>
            <a:pPr marL="538163" algn="just">
              <a:defRPr/>
            </a:pPr>
            <a:r>
              <a:rPr lang="ru-RU" altLang="ru-RU" sz="25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     Основные </a:t>
            </a:r>
            <a:r>
              <a:rPr lang="ru-RU" altLang="ru-RU" sz="25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показатели по итогам 2016 года. </a:t>
            </a:r>
          </a:p>
          <a:p>
            <a:pPr marL="179388" indent="268288" algn="just">
              <a:defRPr/>
            </a:pPr>
            <a:endParaRPr lang="ru-RU" altLang="ru-RU" sz="2800" dirty="0">
              <a:latin typeface="Arial" charset="0"/>
            </a:endParaRPr>
          </a:p>
          <a:p>
            <a:pPr marL="358775" algn="just">
              <a:defRPr/>
            </a:pPr>
            <a:r>
              <a:rPr lang="ru-RU" altLang="ru-RU" sz="2000" dirty="0" smtClean="0">
                <a:latin typeface="Arial" charset="0"/>
              </a:rPr>
              <a:t>1. Просроченная </a:t>
            </a:r>
            <a:r>
              <a:rPr lang="ru-RU" altLang="ru-RU" sz="2000" dirty="0">
                <a:latin typeface="Arial" charset="0"/>
              </a:rPr>
              <a:t>кредиторская задолженность на 01.01.17 года</a:t>
            </a:r>
          </a:p>
          <a:p>
            <a:pPr marL="358775" algn="just">
              <a:defRPr/>
            </a:pPr>
            <a:r>
              <a:rPr lang="ru-RU" altLang="ru-RU" sz="2000" dirty="0">
                <a:latin typeface="Arial" charset="0"/>
              </a:rPr>
              <a:t>    </a:t>
            </a:r>
            <a:r>
              <a:rPr lang="ru-RU" altLang="ru-RU" sz="2000" dirty="0" smtClean="0">
                <a:solidFill>
                  <a:srgbClr val="FF0000"/>
                </a:solidFill>
                <a:latin typeface="Arial" charset="0"/>
              </a:rPr>
              <a:t>сократилась</a:t>
            </a:r>
            <a:r>
              <a:rPr lang="ru-RU" altLang="ru-RU" sz="2000" dirty="0" smtClean="0">
                <a:latin typeface="Arial" charset="0"/>
              </a:rPr>
              <a:t> на 7,7 млн. рублей и составила 18,8 млн. рублей.</a:t>
            </a:r>
            <a:endParaRPr lang="ru-RU" altLang="ru-RU" sz="2000" dirty="0">
              <a:latin typeface="Arial" charset="0"/>
            </a:endParaRPr>
          </a:p>
          <a:p>
            <a:pPr marL="358775" algn="just">
              <a:defRPr/>
            </a:pPr>
            <a:r>
              <a:rPr lang="ru-RU" altLang="ru-RU" sz="2000" dirty="0" smtClean="0">
                <a:latin typeface="Arial" charset="0"/>
              </a:rPr>
              <a:t>2. </a:t>
            </a:r>
            <a:r>
              <a:rPr lang="ru-RU" altLang="ru-RU" sz="2000" dirty="0">
                <a:latin typeface="Arial" charset="0"/>
              </a:rPr>
              <a:t>Муниципальный долг </a:t>
            </a:r>
            <a:r>
              <a:rPr lang="ru-RU" altLang="ru-RU" sz="2000" dirty="0" smtClean="0">
                <a:solidFill>
                  <a:srgbClr val="FF0000"/>
                </a:solidFill>
                <a:latin typeface="Arial" charset="0"/>
              </a:rPr>
              <a:t>сократился</a:t>
            </a:r>
            <a:r>
              <a:rPr lang="ru-RU" altLang="ru-RU" sz="2000" dirty="0" smtClean="0">
                <a:latin typeface="Arial" charset="0"/>
              </a:rPr>
              <a:t> на 13 млн. рублей </a:t>
            </a:r>
          </a:p>
          <a:p>
            <a:pPr marL="358775" algn="just">
              <a:defRPr/>
            </a:pPr>
            <a:r>
              <a:rPr lang="ru-RU" altLang="ru-RU" sz="2000" dirty="0">
                <a:latin typeface="Arial" charset="0"/>
              </a:rPr>
              <a:t> </a:t>
            </a:r>
            <a:r>
              <a:rPr lang="ru-RU" altLang="ru-RU" sz="2000" dirty="0" smtClean="0">
                <a:latin typeface="Arial" charset="0"/>
              </a:rPr>
              <a:t>   </a:t>
            </a:r>
            <a:r>
              <a:rPr lang="ru-RU" altLang="ru-RU" sz="2000" dirty="0">
                <a:latin typeface="Arial" charset="0"/>
              </a:rPr>
              <a:t>и на 01.01.17 года составляет </a:t>
            </a:r>
            <a:r>
              <a:rPr lang="ru-RU" altLang="ru-RU" sz="2000" dirty="0" smtClean="0">
                <a:latin typeface="Arial" charset="0"/>
              </a:rPr>
              <a:t>20,5 млн. рублей</a:t>
            </a:r>
            <a:endParaRPr lang="ru-RU" altLang="ru-RU" sz="2000" dirty="0">
              <a:latin typeface="Arial" charset="0"/>
            </a:endParaRPr>
          </a:p>
          <a:p>
            <a:pPr marL="358775" algn="just">
              <a:defRPr/>
            </a:pPr>
            <a:r>
              <a:rPr lang="ru-RU" altLang="ru-RU" sz="2000" dirty="0" smtClean="0">
                <a:latin typeface="Arial" charset="0"/>
              </a:rPr>
              <a:t>3. </a:t>
            </a:r>
            <a:r>
              <a:rPr lang="ru-RU" altLang="ru-RU" sz="2000" dirty="0">
                <a:latin typeface="Arial" charset="0"/>
              </a:rPr>
              <a:t>Доля собственных налоговых и неналоговых </a:t>
            </a:r>
            <a:r>
              <a:rPr lang="ru-RU" altLang="ru-RU" sz="2000" dirty="0" smtClean="0">
                <a:latin typeface="Arial" charset="0"/>
              </a:rPr>
              <a:t>доходов</a:t>
            </a:r>
          </a:p>
          <a:p>
            <a:pPr marL="358775" algn="just">
              <a:defRPr/>
            </a:pPr>
            <a:r>
              <a:rPr lang="ru-RU" altLang="ru-RU" sz="2000" dirty="0" smtClean="0">
                <a:latin typeface="Arial" charset="0"/>
              </a:rPr>
              <a:t>    бюджета Лихославльского района Тверской </a:t>
            </a:r>
          </a:p>
          <a:p>
            <a:pPr marL="358775" algn="just">
              <a:defRPr/>
            </a:pPr>
            <a:r>
              <a:rPr lang="ru-RU" altLang="ru-RU" sz="2000" dirty="0" smtClean="0">
                <a:latin typeface="Arial" charset="0"/>
              </a:rPr>
              <a:t>    </a:t>
            </a:r>
            <a:r>
              <a:rPr lang="ru-RU" altLang="ru-RU" sz="2000" dirty="0">
                <a:latin typeface="Arial" charset="0"/>
              </a:rPr>
              <a:t>области </a:t>
            </a:r>
            <a:r>
              <a:rPr lang="ru-RU" altLang="ru-RU" sz="2000" dirty="0" smtClean="0">
                <a:latin typeface="Arial" charset="0"/>
              </a:rPr>
              <a:t>в </a:t>
            </a:r>
            <a:r>
              <a:rPr lang="ru-RU" altLang="ru-RU" sz="2000" dirty="0">
                <a:latin typeface="Arial" charset="0"/>
              </a:rPr>
              <a:t>общем </a:t>
            </a:r>
            <a:r>
              <a:rPr lang="ru-RU" altLang="ru-RU" sz="2000" dirty="0" smtClean="0">
                <a:latin typeface="Arial" charset="0"/>
              </a:rPr>
              <a:t>объеме </a:t>
            </a:r>
            <a:r>
              <a:rPr lang="ru-RU" altLang="ru-RU" sz="2000" dirty="0">
                <a:latin typeface="Arial" charset="0"/>
              </a:rPr>
              <a:t>доходов </a:t>
            </a:r>
            <a:r>
              <a:rPr lang="ru-RU" altLang="ru-RU" sz="2000" dirty="0" smtClean="0">
                <a:latin typeface="Arial" charset="0"/>
              </a:rPr>
              <a:t>бюджета Лихославльского</a:t>
            </a:r>
          </a:p>
          <a:p>
            <a:pPr marL="358775" algn="just">
              <a:defRPr/>
            </a:pPr>
            <a:r>
              <a:rPr lang="ru-RU" altLang="ru-RU" sz="2000" dirty="0">
                <a:latin typeface="Arial" charset="0"/>
              </a:rPr>
              <a:t> </a:t>
            </a:r>
            <a:r>
              <a:rPr lang="ru-RU" altLang="ru-RU" sz="2000" dirty="0" smtClean="0">
                <a:latin typeface="Arial" charset="0"/>
              </a:rPr>
              <a:t>   района </a:t>
            </a:r>
            <a:r>
              <a:rPr lang="ru-RU" altLang="ru-RU" sz="2000" dirty="0" smtClean="0">
                <a:solidFill>
                  <a:srgbClr val="FF0000"/>
                </a:solidFill>
                <a:latin typeface="Arial" charset="0"/>
              </a:rPr>
              <a:t>сократилась</a:t>
            </a:r>
            <a:r>
              <a:rPr lang="ru-RU" altLang="ru-RU" sz="2000" dirty="0" smtClean="0">
                <a:latin typeface="Arial" charset="0"/>
              </a:rPr>
              <a:t> на 1,7%     (2015 </a:t>
            </a:r>
            <a:r>
              <a:rPr lang="ru-RU" altLang="ru-RU" sz="2000" dirty="0">
                <a:latin typeface="Arial" charset="0"/>
              </a:rPr>
              <a:t>год </a:t>
            </a:r>
            <a:r>
              <a:rPr lang="ru-RU" altLang="ru-RU" sz="2000" dirty="0" smtClean="0">
                <a:latin typeface="Arial" charset="0"/>
              </a:rPr>
              <a:t>- 37%, 2016 год – 35,3%).</a:t>
            </a:r>
          </a:p>
          <a:p>
            <a:pPr marL="358775" algn="just">
              <a:defRPr/>
            </a:pPr>
            <a:r>
              <a:rPr lang="ru-RU" altLang="ru-RU" sz="2000" dirty="0" smtClean="0">
                <a:latin typeface="Arial" charset="0"/>
              </a:rPr>
              <a:t>4. </a:t>
            </a:r>
            <a:r>
              <a:rPr lang="ru-RU" altLang="ru-RU" sz="2000" dirty="0" smtClean="0">
                <a:solidFill>
                  <a:srgbClr val="FF0000"/>
                </a:solidFill>
                <a:latin typeface="Arial" charset="0"/>
              </a:rPr>
              <a:t>Оптимизированы</a:t>
            </a:r>
            <a:r>
              <a:rPr lang="ru-RU" altLang="ru-RU" sz="2000" dirty="0" smtClean="0">
                <a:latin typeface="Arial" charset="0"/>
              </a:rPr>
              <a:t> расходы на 8,7 млн. рублей.</a:t>
            </a:r>
          </a:p>
          <a:p>
            <a:pPr marL="358775" algn="just">
              <a:defRPr/>
            </a:pPr>
            <a:r>
              <a:rPr lang="ru-RU" altLang="ru-RU" sz="2000" dirty="0" smtClean="0">
                <a:latin typeface="Arial" charset="0"/>
              </a:rPr>
              <a:t>5. </a:t>
            </a:r>
            <a:r>
              <a:rPr lang="ru-RU" altLang="ru-RU" sz="2000" dirty="0" smtClean="0">
                <a:solidFill>
                  <a:srgbClr val="FF0000"/>
                </a:solidFill>
                <a:latin typeface="Arial" charset="0"/>
              </a:rPr>
              <a:t>Взыскано недоимки </a:t>
            </a:r>
            <a:r>
              <a:rPr lang="ru-RU" altLang="ru-RU" sz="2000" dirty="0" smtClean="0">
                <a:latin typeface="Arial" charset="0"/>
              </a:rPr>
              <a:t>по налогам на сумму 500 тыс. рублей</a:t>
            </a:r>
          </a:p>
          <a:p>
            <a:pPr marL="358775" algn="just">
              <a:defRPr/>
            </a:pPr>
            <a:r>
              <a:rPr lang="ru-RU" altLang="ru-RU" sz="2000" dirty="0" smtClean="0">
                <a:latin typeface="Arial" charset="0"/>
              </a:rPr>
              <a:t>6. </a:t>
            </a:r>
            <a:r>
              <a:rPr lang="ru-RU" altLang="ru-RU" sz="2000" dirty="0" smtClean="0">
                <a:solidFill>
                  <a:srgbClr val="FF0000"/>
                </a:solidFill>
                <a:latin typeface="Arial" charset="0"/>
              </a:rPr>
              <a:t>Легализованы 82 трудовых договоров </a:t>
            </a:r>
            <a:r>
              <a:rPr lang="ru-RU" altLang="ru-RU" sz="2000" dirty="0" smtClean="0">
                <a:latin typeface="Arial" charset="0"/>
              </a:rPr>
              <a:t>с работниками, </a:t>
            </a:r>
          </a:p>
          <a:p>
            <a:pPr marL="358775" algn="just">
              <a:defRPr/>
            </a:pPr>
            <a:r>
              <a:rPr lang="ru-RU" altLang="ru-RU" sz="2000" dirty="0">
                <a:latin typeface="Arial" charset="0"/>
              </a:rPr>
              <a:t> </a:t>
            </a:r>
            <a:r>
              <a:rPr lang="ru-RU" altLang="ru-RU" sz="2000" dirty="0" smtClean="0">
                <a:latin typeface="Arial" charset="0"/>
              </a:rPr>
              <a:t>   </a:t>
            </a:r>
            <a:r>
              <a:rPr lang="ru-RU" altLang="ru-RU" sz="2000" dirty="0" smtClean="0">
                <a:latin typeface="Arial" charset="0"/>
              </a:rPr>
              <a:t>договоры </a:t>
            </a:r>
            <a:r>
              <a:rPr lang="ru-RU" altLang="ru-RU" sz="2000" dirty="0" smtClean="0">
                <a:latin typeface="Arial" charset="0"/>
              </a:rPr>
              <a:t>с которыми ранее не были заключены.</a:t>
            </a:r>
          </a:p>
          <a:p>
            <a:pPr marL="358775" algn="just">
              <a:defRPr/>
            </a:pPr>
            <a:endParaRPr lang="ru-RU" altLang="ru-RU" sz="2000" dirty="0">
              <a:latin typeface="Arial" charset="0"/>
            </a:endParaRPr>
          </a:p>
          <a:p>
            <a:pPr marL="342900" indent="-342900" algn="just">
              <a:defRPr/>
            </a:pPr>
            <a:endParaRPr lang="ru-RU" altLang="ru-RU" dirty="0">
              <a:latin typeface="Arial" charset="0"/>
            </a:endParaRPr>
          </a:p>
          <a:p>
            <a:pPr marL="342900" indent="-342900" algn="just">
              <a:defRPr/>
            </a:pPr>
            <a:r>
              <a:rPr lang="ru-RU" altLang="ru-RU" dirty="0" smtClean="0">
                <a:latin typeface="Arial" charset="0"/>
              </a:rPr>
              <a:t> </a:t>
            </a: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</a:endParaRPr>
          </a:p>
          <a:p>
            <a:pPr algn="just">
              <a:defRPr/>
            </a:pPr>
            <a:r>
              <a:rPr lang="ru-RU" altLang="ru-RU" dirty="0">
                <a:latin typeface="Arial" charset="0"/>
              </a:rPr>
              <a:t> </a:t>
            </a:r>
          </a:p>
        </p:txBody>
      </p:sp>
      <p:pic>
        <p:nvPicPr>
          <p:cNvPr id="6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737680" cy="89009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99" y="76200"/>
            <a:ext cx="8004175" cy="1143000"/>
          </a:xfrm>
        </p:spPr>
        <p:txBody>
          <a:bodyPr>
            <a:noAutofit/>
          </a:bodyPr>
          <a:lstStyle/>
          <a:p>
            <a:pPr defTabSz="457200" eaLnBrk="0" fontAlgn="base" hangingPunct="0">
              <a:spcAft>
                <a:spcPct val="0"/>
              </a:spcAft>
              <a:defRPr sz="2200" b="1" i="0" u="none" strike="noStrike" kern="1200" baseline="0">
                <a:solidFill>
                  <a:srgbClr val="502308"/>
                </a:solidFill>
                <a:latin typeface="+mn-lt"/>
                <a:ea typeface="+mn-ea"/>
                <a:cs typeface="+mn-cs"/>
              </a:defRPr>
            </a:pPr>
            <a:r>
              <a:rPr lang="ru-RU" altLang="ru-RU" sz="25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Исполнение </a:t>
            </a:r>
            <a:r>
              <a:rPr lang="ru-RU" altLang="ru-RU" sz="2500" b="1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бюджета МО «Лихославльский район» </a:t>
            </a:r>
            <a:r>
              <a:rPr lang="ru-RU" altLang="ru-RU" sz="25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altLang="ru-RU" sz="2500" b="1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динамике за три года, </a:t>
            </a:r>
            <a:r>
              <a:rPr lang="ru-RU" altLang="ru-RU" sz="25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млн</a:t>
            </a:r>
            <a:r>
              <a:rPr lang="ru-RU" altLang="ru-RU" sz="2500" b="1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 руб</a:t>
            </a:r>
            <a:r>
              <a:rPr lang="ru-RU" altLang="ru-RU" sz="2500" b="1" dirty="0"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5108891" cy="452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64741"/>
            <a:ext cx="3889375" cy="362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G:\герб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706" y="228600"/>
            <a:ext cx="738352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09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80979137"/>
              </p:ext>
            </p:extLst>
          </p:nvPr>
        </p:nvGraphicFramePr>
        <p:xfrm>
          <a:off x="0" y="22860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5"/>
          <p:cNvSpPr txBox="1">
            <a:spLocks noChangeArrowheads="1"/>
          </p:cNvSpPr>
          <p:nvPr/>
        </p:nvSpPr>
        <p:spPr bwMode="auto">
          <a:xfrm>
            <a:off x="8277225" y="874713"/>
            <a:ext cx="817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тысяч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рублей</a:t>
            </a: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1143000" y="257175"/>
            <a:ext cx="8331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 sz="2200" b="1" i="0" u="none" strike="noStrike" kern="1200" baseline="0">
                <a:solidFill>
                  <a:srgbClr val="502308"/>
                </a:solidFill>
                <a:latin typeface="+mn-lt"/>
                <a:ea typeface="+mn-ea"/>
                <a:cs typeface="+mn-cs"/>
              </a:defRPr>
            </a:pPr>
            <a:r>
              <a:rPr lang="ru-RU" altLang="ru-RU" sz="2500" b="1" dirty="0">
                <a:solidFill>
                  <a:schemeClr val="tx2"/>
                </a:solidFill>
                <a:latin typeface="+mn-lt"/>
              </a:rPr>
              <a:t>Динамика поступления доходов в бюджет  </a:t>
            </a:r>
            <a:r>
              <a:rPr lang="ru-RU" altLang="ru-RU" sz="2500" b="1" dirty="0" smtClean="0">
                <a:solidFill>
                  <a:schemeClr val="tx2"/>
                </a:solidFill>
                <a:latin typeface="+mn-lt"/>
              </a:rPr>
              <a:t>       МО «Лихославльский район» </a:t>
            </a:r>
            <a:r>
              <a:rPr lang="ru-RU" altLang="ru-RU" sz="2500" b="1" dirty="0">
                <a:solidFill>
                  <a:schemeClr val="tx2"/>
                </a:solidFill>
                <a:latin typeface="+mn-lt"/>
              </a:rPr>
              <a:t>за 2015 и 2016 годы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3256698"/>
              </p:ext>
            </p:extLst>
          </p:nvPr>
        </p:nvGraphicFramePr>
        <p:xfrm>
          <a:off x="838200" y="208336"/>
          <a:ext cx="9067800" cy="620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TextBox 46"/>
          <p:cNvSpPr txBox="1">
            <a:spLocks noChangeArrowheads="1"/>
          </p:cNvSpPr>
          <p:nvPr/>
        </p:nvSpPr>
        <p:spPr bwMode="auto">
          <a:xfrm>
            <a:off x="381000" y="5943600"/>
            <a:ext cx="4032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Всего собственных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доходов: </a:t>
            </a:r>
            <a:r>
              <a:rPr lang="ru-RU" altLang="ru-RU" sz="18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146 млн. рублей</a:t>
            </a:r>
            <a:endParaRPr lang="ru-RU" altLang="ru-RU" sz="1800" b="1" dirty="0">
              <a:solidFill>
                <a:srgbClr val="00206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990600" y="208336"/>
            <a:ext cx="8331200" cy="879475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0" hangingPunct="0">
              <a:defRPr sz="2200" b="1" i="0" u="none" strike="noStrike" kern="1200" baseline="0">
                <a:solidFill>
                  <a:srgbClr val="502308"/>
                </a:solidFill>
                <a:latin typeface="+mn-lt"/>
                <a:ea typeface="+mn-ea"/>
                <a:cs typeface="+mn-cs"/>
              </a:defRPr>
            </a:pPr>
            <a:r>
              <a:rPr lang="ru-RU" sz="2500" b="1" dirty="0">
                <a:solidFill>
                  <a:schemeClr val="tx2"/>
                </a:solidFill>
              </a:rPr>
              <a:t>Поступления налоговых и неналоговых доходов в бюджет </a:t>
            </a:r>
            <a:r>
              <a:rPr lang="ru-RU" sz="2500" b="1" dirty="0" smtClean="0">
                <a:solidFill>
                  <a:schemeClr val="tx2"/>
                </a:solidFill>
              </a:rPr>
              <a:t>МО «Лихославльский район» </a:t>
            </a:r>
            <a:r>
              <a:rPr lang="ru-RU" sz="2500" b="1" dirty="0">
                <a:solidFill>
                  <a:schemeClr val="tx2"/>
                </a:solidFill>
              </a:rPr>
              <a:t>в 2016 году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001" y="152400"/>
            <a:ext cx="73818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199197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682559554"/>
              </p:ext>
            </p:extLst>
          </p:nvPr>
        </p:nvGraphicFramePr>
        <p:xfrm>
          <a:off x="-304800" y="1828800"/>
          <a:ext cx="6858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27967354"/>
              </p:ext>
            </p:extLst>
          </p:nvPr>
        </p:nvGraphicFramePr>
        <p:xfrm>
          <a:off x="4724400" y="1905000"/>
          <a:ext cx="4267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990600" y="208336"/>
            <a:ext cx="8331200" cy="879475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0" hangingPunct="0">
              <a:defRPr sz="2200" b="1" i="0" u="none" strike="noStrike" kern="1200" baseline="0">
                <a:solidFill>
                  <a:srgbClr val="502308"/>
                </a:solidFill>
                <a:latin typeface="+mn-lt"/>
                <a:ea typeface="+mn-ea"/>
                <a:cs typeface="+mn-cs"/>
              </a:defRPr>
            </a:pPr>
            <a:r>
              <a:rPr lang="ru-RU" sz="2500" b="1" dirty="0" smtClean="0">
                <a:solidFill>
                  <a:schemeClr val="tx2"/>
                </a:solidFill>
              </a:rPr>
              <a:t>Динамика исполнения безвозмездных поступлений в </a:t>
            </a:r>
            <a:r>
              <a:rPr lang="ru-RU" sz="2500" b="1" dirty="0">
                <a:solidFill>
                  <a:schemeClr val="tx2"/>
                </a:solidFill>
              </a:rPr>
              <a:t>бюджет </a:t>
            </a:r>
            <a:r>
              <a:rPr lang="ru-RU" sz="2500" b="1" dirty="0" smtClean="0">
                <a:solidFill>
                  <a:schemeClr val="tx2"/>
                </a:solidFill>
              </a:rPr>
              <a:t>МО «Лихославльский район» за 2015 - 2016 года, млн. рублей</a:t>
            </a:r>
            <a:endParaRPr lang="ru-RU" sz="2500" b="1" dirty="0">
              <a:solidFill>
                <a:schemeClr val="tx2"/>
              </a:solidFill>
            </a:endParaRPr>
          </a:p>
        </p:txBody>
      </p:sp>
      <p:pic>
        <p:nvPicPr>
          <p:cNvPr id="8" name="char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08336"/>
            <a:ext cx="73768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30760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535585885"/>
              </p:ext>
            </p:extLst>
          </p:nvPr>
        </p:nvGraphicFramePr>
        <p:xfrm>
          <a:off x="685800" y="1397000"/>
          <a:ext cx="83506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259813"/>
            <a:ext cx="7086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Расходы бюджета </a:t>
            </a: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                         МО «Лихославльский район» </a:t>
            </a:r>
            <a:r>
              <a:rPr lang="ru-RU" sz="2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 2016 год   </a:t>
            </a:r>
          </a:p>
        </p:txBody>
      </p:sp>
      <p:pic>
        <p:nvPicPr>
          <p:cNvPr id="7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228600"/>
            <a:ext cx="73768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371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468383650"/>
              </p:ext>
            </p:extLst>
          </p:nvPr>
        </p:nvGraphicFramePr>
        <p:xfrm>
          <a:off x="457200" y="1203875"/>
          <a:ext cx="8610600" cy="5689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95328"/>
            <a:ext cx="7239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Бюджет </a:t>
            </a: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 «Лихославльский район» </a:t>
            </a:r>
            <a:r>
              <a:rPr lang="ru-RU" sz="2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2016 года в разрезе муниципальных </a:t>
            </a: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программ, </a:t>
            </a:r>
            <a:r>
              <a:rPr lang="ru-RU" sz="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млн. руб.   </a:t>
            </a:r>
            <a:endParaRPr lang="ru-RU" sz="15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73768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606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Динамика исполнения расходов                           МО «Лихославльский район» за 2015-2016 года</a:t>
            </a:r>
            <a:endParaRPr lang="ru-RU" sz="25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5187163"/>
              </p:ext>
            </p:extLst>
          </p:nvPr>
        </p:nvGraphicFramePr>
        <p:xfrm>
          <a:off x="838200" y="1371600"/>
          <a:ext cx="7772400" cy="5282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73768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807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Динамика исполнения расходов                         МО </a:t>
            </a:r>
            <a:r>
              <a:rPr lang="ru-RU" sz="2500" b="1" dirty="0"/>
              <a:t>«Лихославльский район»</a:t>
            </a:r>
            <a:r>
              <a:rPr lang="ru-RU" sz="2500" b="1" dirty="0" smtClean="0"/>
              <a:t> за 2015-2016 года</a:t>
            </a:r>
            <a:endParaRPr lang="ru-RU" sz="25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28574059"/>
              </p:ext>
            </p:extLst>
          </p:nvPr>
        </p:nvGraphicFramePr>
        <p:xfrm>
          <a:off x="838200" y="1371600"/>
          <a:ext cx="7772400" cy="5282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73768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3917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4475</TotalTime>
  <Words>491</Words>
  <Application>Microsoft Office PowerPoint</Application>
  <PresentationFormat>Экран (4:3)</PresentationFormat>
  <Paragraphs>117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Слайд 1</vt:lpstr>
      <vt:lpstr>Исполнение бюджета МО «Лихославльский район» в динамике за три года, млн. руб.</vt:lpstr>
      <vt:lpstr>Слайд 3</vt:lpstr>
      <vt:lpstr>Слайд 4</vt:lpstr>
      <vt:lpstr>Слайд 5</vt:lpstr>
      <vt:lpstr>Слайд 6</vt:lpstr>
      <vt:lpstr>Слайд 7</vt:lpstr>
      <vt:lpstr>Динамика исполнения расходов                           МО «Лихославльский район» за 2015-2016 года</vt:lpstr>
      <vt:lpstr>Динамика исполнения расходов                         МО «Лихославльский район» за 2015-2016 года</vt:lpstr>
      <vt:lpstr>Динамика исполнения расходов                          МО «Лихославльский район» за 2015-2016 года</vt:lpstr>
      <vt:lpstr>Динамика исполнения расходов                        МО «Лихославльский район» за 2015-2016 года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Люся</dc:creator>
  <cp:lastModifiedBy>Admin</cp:lastModifiedBy>
  <cp:revision>207</cp:revision>
  <cp:lastPrinted>2017-04-19T08:50:57Z</cp:lastPrinted>
  <dcterms:created xsi:type="dcterms:W3CDTF">1601-01-01T00:00:00Z</dcterms:created>
  <dcterms:modified xsi:type="dcterms:W3CDTF">2017-06-22T09:56:31Z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